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1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2.xml" ContentType="application/vnd.openxmlformats-officedocument.presentationml.tags+xml"/>
  <Override PartName="/ppt/notesSlides/notesSlide16.xml" ContentType="application/vnd.openxmlformats-officedocument.presentationml.notesSlide+xml"/>
  <Override PartName="/ppt/tags/tag13.xml" ContentType="application/vnd.openxmlformats-officedocument.presentationml.tags+xml"/>
  <Override PartName="/ppt/notesSlides/notesSlide17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8.xml" ContentType="application/vnd.openxmlformats-officedocument.presentationml.notesSlide+xml"/>
  <Override PartName="/ppt/tags/tag16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205" r:id="rId1"/>
    <p:sldMasterId id="2147484230" r:id="rId2"/>
    <p:sldMasterId id="2147484254" r:id="rId3"/>
  </p:sldMasterIdLst>
  <p:notesMasterIdLst>
    <p:notesMasterId r:id="rId32"/>
  </p:notesMasterIdLst>
  <p:handoutMasterIdLst>
    <p:handoutMasterId r:id="rId33"/>
  </p:handoutMasterIdLst>
  <p:sldIdLst>
    <p:sldId id="2141411256" r:id="rId4"/>
    <p:sldId id="5449" r:id="rId5"/>
    <p:sldId id="2141411269" r:id="rId6"/>
    <p:sldId id="2141411307" r:id="rId7"/>
    <p:sldId id="2141411309" r:id="rId8"/>
    <p:sldId id="2141411318" r:id="rId9"/>
    <p:sldId id="2141411310" r:id="rId10"/>
    <p:sldId id="2141411302" r:id="rId11"/>
    <p:sldId id="2141411237" r:id="rId12"/>
    <p:sldId id="2141411260" r:id="rId13"/>
    <p:sldId id="2141411275" r:id="rId14"/>
    <p:sldId id="2141411277" r:id="rId15"/>
    <p:sldId id="2141411276" r:id="rId16"/>
    <p:sldId id="2141411278" r:id="rId17"/>
    <p:sldId id="2141411289" r:id="rId18"/>
    <p:sldId id="2141411290" r:id="rId19"/>
    <p:sldId id="2141411291" r:id="rId20"/>
    <p:sldId id="2141411319" r:id="rId21"/>
    <p:sldId id="2141411282" r:id="rId22"/>
    <p:sldId id="5388" r:id="rId23"/>
    <p:sldId id="2141411293" r:id="rId24"/>
    <p:sldId id="2141411284" r:id="rId25"/>
    <p:sldId id="2141411316" r:id="rId26"/>
    <p:sldId id="2141411320" r:id="rId27"/>
    <p:sldId id="2141411270" r:id="rId28"/>
    <p:sldId id="2141411271" r:id="rId29"/>
    <p:sldId id="5439" r:id="rId30"/>
    <p:sldId id="2141411292" r:id="rId31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ECCC"/>
    <a:srgbClr val="FF8B12"/>
    <a:srgbClr val="F4F4F4"/>
    <a:srgbClr val="E6E6E6"/>
    <a:srgbClr val="DA291C"/>
    <a:srgbClr val="CACED0"/>
    <a:srgbClr val="F5F5F5"/>
    <a:srgbClr val="5F6B71"/>
    <a:srgbClr val="959CA0"/>
    <a:srgbClr val="FE8A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96" autoAdjust="0"/>
    <p:restoredTop sz="80804" autoAdjust="0"/>
  </p:normalViewPr>
  <p:slideViewPr>
    <p:cSldViewPr snapToGrid="0">
      <p:cViewPr varScale="1">
        <p:scale>
          <a:sx n="92" d="100"/>
          <a:sy n="92" d="100"/>
        </p:scale>
        <p:origin x="1242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40"/>
    </p:cViewPr>
  </p:sorterViewPr>
  <p:notesViewPr>
    <p:cSldViewPr snapToGrid="0">
      <p:cViewPr>
        <p:scale>
          <a:sx n="145" d="100"/>
          <a:sy n="145" d="100"/>
        </p:scale>
        <p:origin x="3296" y="7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bslsfps001\MLevy$\Presentations\White%20Paper\Innovation%20white%20paper_LEVY\Data\CH_EOG2_Feb-03-202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bslsfps001\MLevy$\Presentations\White%20Paper\Innovation%20white%20paper_LEVY\Data\Cross%20category%20learnings_examples_v0.1_1501202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solidFill>
                  <a:srgbClr val="959CA0"/>
                </a:solidFill>
              </a:rPr>
              <a:t>Drivers of Growth (3Y</a:t>
            </a:r>
            <a:r>
              <a:rPr lang="en-US" sz="1800" b="1" baseline="0" dirty="0">
                <a:solidFill>
                  <a:srgbClr val="959CA0"/>
                </a:solidFill>
              </a:rPr>
              <a:t> cum </a:t>
            </a:r>
            <a:r>
              <a:rPr lang="en-US" sz="1800" b="1" baseline="0" dirty="0" err="1">
                <a:solidFill>
                  <a:srgbClr val="959CA0"/>
                </a:solidFill>
              </a:rPr>
              <a:t>pps</a:t>
            </a:r>
            <a:r>
              <a:rPr lang="en-US" sz="1800" b="1" baseline="0" dirty="0">
                <a:solidFill>
                  <a:srgbClr val="959CA0"/>
                </a:solidFill>
              </a:rPr>
              <a:t>)</a:t>
            </a:r>
            <a:endParaRPr lang="en-US" sz="1800" b="1" dirty="0">
              <a:solidFill>
                <a:srgbClr val="959CA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6500000000000002E-2"/>
          <c:y val="0.13841662809306227"/>
          <c:w val="0.89082633420822399"/>
          <c:h val="0.7376362982360279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CH_EOG2!$B$18</c:f>
              <c:strCache>
                <c:ptCount val="1"/>
                <c:pt idx="0">
                  <c:v>Volume growth</c:v>
                </c:pt>
              </c:strCache>
            </c:strRef>
          </c:tx>
          <c:spPr>
            <a:solidFill>
              <a:srgbClr val="5F6B7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CH_EOG2!$A$19:$A$25</c:f>
              <c:strCache>
                <c:ptCount val="7"/>
                <c:pt idx="0">
                  <c:v>CCR</c:v>
                </c:pt>
                <c:pt idx="1">
                  <c:v>PAIN RELIEF</c:v>
                </c:pt>
                <c:pt idx="2">
                  <c:v>DIGESTIVE HEALTH</c:v>
                </c:pt>
                <c:pt idx="3">
                  <c:v>VMS</c:v>
                </c:pt>
                <c:pt idx="4">
                  <c:v>TONICS</c:v>
                </c:pt>
                <c:pt idx="5">
                  <c:v>SKIN TREATMENT</c:v>
                </c:pt>
                <c:pt idx="6">
                  <c:v>OTC market</c:v>
                </c:pt>
              </c:strCache>
            </c:strRef>
          </c:cat>
          <c:val>
            <c:numRef>
              <c:f>CH_EOG2!$B$19:$B$25</c:f>
              <c:numCache>
                <c:formatCode>0</c:formatCode>
                <c:ptCount val="7"/>
                <c:pt idx="0">
                  <c:v>-17.371144367041531</c:v>
                </c:pt>
                <c:pt idx="1">
                  <c:v>-8.8449017517384281</c:v>
                </c:pt>
                <c:pt idx="2">
                  <c:v>-6.8234483633912033</c:v>
                </c:pt>
                <c:pt idx="3">
                  <c:v>-9.7994643271762243</c:v>
                </c:pt>
                <c:pt idx="4">
                  <c:v>-16.002489136919475</c:v>
                </c:pt>
                <c:pt idx="5">
                  <c:v>-1.7370380908528222</c:v>
                </c:pt>
                <c:pt idx="6">
                  <c:v>-10.526806641519919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98-450A-BEF6-A8B81D8A571D}"/>
            </c:ext>
          </c:extLst>
        </c:ser>
        <c:ser>
          <c:idx val="1"/>
          <c:order val="1"/>
          <c:tx>
            <c:strRef>
              <c:f>CH_EOG2!$C$18</c:f>
              <c:strCache>
                <c:ptCount val="1"/>
                <c:pt idx="0">
                  <c:v>Price growth</c:v>
                </c:pt>
              </c:strCache>
            </c:strRef>
          </c:tx>
          <c:spPr>
            <a:solidFill>
              <a:srgbClr val="959CA0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0"/>
                  <c:y val="9.259259259259217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B98-450A-BEF6-A8B81D8A57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CH_EOG2!$A$19:$A$25</c:f>
              <c:strCache>
                <c:ptCount val="7"/>
                <c:pt idx="0">
                  <c:v>CCR</c:v>
                </c:pt>
                <c:pt idx="1">
                  <c:v>PAIN RELIEF</c:v>
                </c:pt>
                <c:pt idx="2">
                  <c:v>DIGESTIVE HEALTH</c:v>
                </c:pt>
                <c:pt idx="3">
                  <c:v>VMS</c:v>
                </c:pt>
                <c:pt idx="4">
                  <c:v>TONICS</c:v>
                </c:pt>
                <c:pt idx="5">
                  <c:v>SKIN TREATMENT</c:v>
                </c:pt>
                <c:pt idx="6">
                  <c:v>OTC market</c:v>
                </c:pt>
              </c:strCache>
            </c:strRef>
          </c:cat>
          <c:val>
            <c:numRef>
              <c:f>CH_EOG2!$C$19:$C$25</c:f>
              <c:numCache>
                <c:formatCode>0</c:formatCode>
                <c:ptCount val="7"/>
                <c:pt idx="0">
                  <c:v>11.46843503393157</c:v>
                </c:pt>
                <c:pt idx="1">
                  <c:v>6.9296256544105415</c:v>
                </c:pt>
                <c:pt idx="2">
                  <c:v>5.3142922646077162</c:v>
                </c:pt>
                <c:pt idx="3">
                  <c:v>11.350292242882945</c:v>
                </c:pt>
                <c:pt idx="4">
                  <c:v>17.006195312962525</c:v>
                </c:pt>
                <c:pt idx="5">
                  <c:v>5.0203965244406179</c:v>
                </c:pt>
                <c:pt idx="6">
                  <c:v>8.7846747894018407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B98-450A-BEF6-A8B81D8A571D}"/>
            </c:ext>
          </c:extLst>
        </c:ser>
        <c:ser>
          <c:idx val="2"/>
          <c:order val="2"/>
          <c:tx>
            <c:strRef>
              <c:f>CH_EOG2!$D$18</c:f>
              <c:strCache>
                <c:ptCount val="1"/>
                <c:pt idx="0">
                  <c:v>Innovation growth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1.5558397719548254E-2"/>
                  <c:y val="2.359776220748693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E37-4BCA-9A87-B24131150E98}"/>
                </c:ext>
              </c:extLst>
            </c:dLbl>
            <c:dLbl>
              <c:idx val="4"/>
              <c:layout>
                <c:manualLayout>
                  <c:x val="6.6666666666666569E-2"/>
                  <c:y val="4.62962962962958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B98-450A-BEF6-A8B81D8A57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CH_EOG2!$A$19:$A$25</c:f>
              <c:strCache>
                <c:ptCount val="7"/>
                <c:pt idx="0">
                  <c:v>CCR</c:v>
                </c:pt>
                <c:pt idx="1">
                  <c:v>PAIN RELIEF</c:v>
                </c:pt>
                <c:pt idx="2">
                  <c:v>DIGESTIVE HEALTH</c:v>
                </c:pt>
                <c:pt idx="3">
                  <c:v>VMS</c:v>
                </c:pt>
                <c:pt idx="4">
                  <c:v>TONICS</c:v>
                </c:pt>
                <c:pt idx="5">
                  <c:v>SKIN TREATMENT</c:v>
                </c:pt>
                <c:pt idx="6">
                  <c:v>OTC market</c:v>
                </c:pt>
              </c:strCache>
            </c:strRef>
          </c:cat>
          <c:val>
            <c:numRef>
              <c:f>CH_EOG2!$D$19:$D$25</c:f>
              <c:numCache>
                <c:formatCode>0</c:formatCode>
                <c:ptCount val="7"/>
                <c:pt idx="0">
                  <c:v>9.253221463457681</c:v>
                </c:pt>
                <c:pt idx="1">
                  <c:v>9.7467345540309704</c:v>
                </c:pt>
                <c:pt idx="2">
                  <c:v>9.9822522164846603</c:v>
                </c:pt>
                <c:pt idx="3">
                  <c:v>17.105212511584298</c:v>
                </c:pt>
                <c:pt idx="4">
                  <c:v>16.49171496098419</c:v>
                </c:pt>
                <c:pt idx="5">
                  <c:v>7.2793009330722196</c:v>
                </c:pt>
                <c:pt idx="6">
                  <c:v>10.94838817464141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B98-450A-BEF6-A8B81D8A571D}"/>
            </c:ext>
          </c:extLst>
        </c:ser>
        <c:ser>
          <c:idx val="3"/>
          <c:order val="3"/>
          <c:tx>
            <c:strRef>
              <c:f>CH_EOG2!$E$18</c:f>
              <c:strCache>
                <c:ptCount val="1"/>
                <c:pt idx="0">
                  <c:v>Total growth</c:v>
                </c:pt>
              </c:strCache>
            </c:strRef>
          </c:tx>
          <c:spPr>
            <a:solidFill>
              <a:srgbClr val="CACED0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-1.0185067526415994E-16"/>
                  <c:y val="-1.26422250316056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B98-450A-BEF6-A8B81D8A571D}"/>
                </c:ext>
              </c:extLst>
            </c:dLbl>
            <c:dLbl>
              <c:idx val="4"/>
              <c:layout>
                <c:manualLayout>
                  <c:x val="-1.0185067526415994E-16"/>
                  <c:y val="-3.703703703703703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B98-450A-BEF6-A8B81D8A571D}"/>
                </c:ext>
              </c:extLst>
            </c:dLbl>
            <c:dLbl>
              <c:idx val="6"/>
              <c:layout>
                <c:manualLayout>
                  <c:x val="0"/>
                  <c:y val="-3.240740740740740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B98-450A-BEF6-A8B81D8A57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CH_EOG2!$A$19:$A$25</c:f>
              <c:strCache>
                <c:ptCount val="7"/>
                <c:pt idx="0">
                  <c:v>CCR</c:v>
                </c:pt>
                <c:pt idx="1">
                  <c:v>PAIN RELIEF</c:v>
                </c:pt>
                <c:pt idx="2">
                  <c:v>DIGESTIVE HEALTH</c:v>
                </c:pt>
                <c:pt idx="3">
                  <c:v>VMS</c:v>
                </c:pt>
                <c:pt idx="4">
                  <c:v>TONICS</c:v>
                </c:pt>
                <c:pt idx="5">
                  <c:v>SKIN TREATMENT</c:v>
                </c:pt>
                <c:pt idx="6">
                  <c:v>OTC market</c:v>
                </c:pt>
              </c:strCache>
            </c:strRef>
          </c:cat>
          <c:val>
            <c:numRef>
              <c:f>CH_EOG2!$E$19:$E$25</c:f>
              <c:numCache>
                <c:formatCode>0</c:formatCode>
                <c:ptCount val="7"/>
                <c:pt idx="0">
                  <c:v>3.3505121303476999</c:v>
                </c:pt>
                <c:pt idx="1">
                  <c:v>7.8314584567030803</c:v>
                </c:pt>
                <c:pt idx="2">
                  <c:v>8.4730961177011892</c:v>
                </c:pt>
                <c:pt idx="3">
                  <c:v>18.656040427291</c:v>
                </c:pt>
                <c:pt idx="4">
                  <c:v>17.495421137027201</c:v>
                </c:pt>
                <c:pt idx="5">
                  <c:v>10.56265936666</c:v>
                </c:pt>
                <c:pt idx="6">
                  <c:v>9.2062563225233092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B98-450A-BEF6-A8B81D8A571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50"/>
        <c:overlap val="-100"/>
        <c:axId val="665747336"/>
        <c:axId val="665746352"/>
      </c:barChart>
      <c:catAx>
        <c:axId val="6657473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rgbClr val="CACED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5F6B7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5746352"/>
        <c:crosses val="autoZero"/>
        <c:auto val="1"/>
        <c:lblAlgn val="ctr"/>
        <c:lblOffset val="100"/>
        <c:noMultiLvlLbl val="0"/>
      </c:catAx>
      <c:valAx>
        <c:axId val="66574635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665747336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5F6B7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5F6B7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800" b="1" i="0" u="none" strike="noStrike" kern="1200" spc="0" baseline="0">
                <a:solidFill>
                  <a:srgbClr val="959C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800" b="1" i="0" baseline="0" dirty="0">
                <a:solidFill>
                  <a:srgbClr val="959CA0"/>
                </a:solidFill>
                <a:effectLst/>
              </a:rPr>
              <a:t>Freshness Index –  Key CH Categories</a:t>
            </a:r>
            <a:endParaRPr lang="en-US" sz="1800" dirty="0">
              <a:solidFill>
                <a:srgbClr val="959CA0"/>
              </a:solidFill>
              <a:effectLst/>
            </a:endParaRPr>
          </a:p>
        </c:rich>
      </c:tx>
      <c:layout>
        <c:manualLayout>
          <c:xMode val="edge"/>
          <c:yMode val="edge"/>
          <c:x val="0.12683634850195583"/>
          <c:y val="5.34416442259295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800" b="1" i="0" u="none" strike="noStrike" kern="1200" spc="0" baseline="0">
              <a:solidFill>
                <a:srgbClr val="959CA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6220341025505"/>
          <c:y val="0.14860829020633684"/>
          <c:w val="0.69916207772344674"/>
          <c:h val="0.648871200136366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43B02A"/>
            </a:solidFill>
            <a:ln w="63500" cap="rnd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3B02A"/>
              </a:solidFill>
              <a:ln w="63500" cap="rnd">
                <a:noFill/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01-9583-C449-86B2-2465F978312F}"/>
              </c:ext>
            </c:extLst>
          </c:dPt>
          <c:dPt>
            <c:idx val="1"/>
            <c:invertIfNegative val="0"/>
            <c:bubble3D val="0"/>
            <c:spPr>
              <a:solidFill>
                <a:srgbClr val="43B02A"/>
              </a:solidFill>
              <a:ln w="63500" cap="rnd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583-C449-86B2-2465F978312F}"/>
              </c:ext>
            </c:extLst>
          </c:dPt>
          <c:dPt>
            <c:idx val="2"/>
            <c:invertIfNegative val="0"/>
            <c:bubble3D val="0"/>
            <c:spPr>
              <a:solidFill>
                <a:srgbClr val="43B02A"/>
              </a:solidFill>
              <a:ln w="63500" cap="rnd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583-C449-86B2-2465F978312F}"/>
              </c:ext>
            </c:extLst>
          </c:dPt>
          <c:dPt>
            <c:idx val="3"/>
            <c:invertIfNegative val="0"/>
            <c:bubble3D val="0"/>
            <c:spPr>
              <a:solidFill>
                <a:srgbClr val="43B02A"/>
              </a:solidFill>
              <a:ln w="63500" cap="rnd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583-C449-86B2-2465F978312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Digestive Health</c:v>
                </c:pt>
                <c:pt idx="1">
                  <c:v>VMS &amp; Tonics</c:v>
                </c:pt>
                <c:pt idx="2">
                  <c:v>Pain</c:v>
                </c:pt>
                <c:pt idx="3">
                  <c:v>Skin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0.13</c:v>
                </c:pt>
                <c:pt idx="1">
                  <c:v>0.14000000000000001</c:v>
                </c:pt>
                <c:pt idx="2">
                  <c:v>0.12</c:v>
                </c:pt>
                <c:pt idx="3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583-C449-86B2-2465F97831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00"/>
        <c:axId val="1322452559"/>
        <c:axId val="1369080127"/>
      </c:barChart>
      <c:catAx>
        <c:axId val="13224525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rnd" cmpd="sng" algn="ctr">
            <a:solidFill>
              <a:srgbClr val="CACED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800" spc="50" baseline="0">
                <a:solidFill>
                  <a:srgbClr val="606B7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9080127"/>
        <c:crossesAt val="0"/>
        <c:auto val="1"/>
        <c:lblAlgn val="ctr"/>
        <c:lblOffset val="100"/>
        <c:noMultiLvlLbl val="0"/>
      </c:catAx>
      <c:valAx>
        <c:axId val="1369080127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one"/>
        <c:spPr>
          <a:noFill/>
          <a:ln w="38100" cap="rnd">
            <a:solidFill>
              <a:srgbClr val="CACED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24525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solidFill>
                  <a:srgbClr val="959CA0"/>
                </a:solidFill>
              </a:rPr>
              <a:t>Innovation Pace &amp; Value</a:t>
            </a:r>
          </a:p>
        </c:rich>
      </c:tx>
      <c:layout>
        <c:manualLayout>
          <c:xMode val="edge"/>
          <c:yMode val="edge"/>
          <c:x val="0.25964149938287417"/>
          <c:y val="5.72856524249422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'No. of SKUs per Year'!$B$45</c:f>
              <c:strCache>
                <c:ptCount val="1"/>
                <c:pt idx="0">
                  <c:v>Digestive Health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'No. of SKUs per Year'!$C$44:$D$44</c:f>
              <c:strCache>
                <c:ptCount val="2"/>
                <c:pt idx="0">
                  <c:v>nº of skus launched/year/country </c:v>
                </c:pt>
                <c:pt idx="1">
                  <c:v>Average year 1 country sales / new sku ('000 €)</c:v>
                </c:pt>
              </c:strCache>
            </c:strRef>
          </c:cat>
          <c:val>
            <c:numRef>
              <c:f>'No. of SKUs per Year'!$C$45:$D$45</c:f>
              <c:numCache>
                <c:formatCode>0</c:formatCode>
                <c:ptCount val="2"/>
                <c:pt idx="0">
                  <c:v>141.625</c:v>
                </c:pt>
                <c:pt idx="1">
                  <c:v>42.983333333333327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CA-4879-86FE-13926FE44526}"/>
            </c:ext>
          </c:extLst>
        </c:ser>
        <c:ser>
          <c:idx val="1"/>
          <c:order val="1"/>
          <c:tx>
            <c:strRef>
              <c:f>'No. of SKUs per Year'!$B$46</c:f>
              <c:strCache>
                <c:ptCount val="1"/>
                <c:pt idx="0">
                  <c:v>Pain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'No. of SKUs per Year'!$C$44:$D$44</c:f>
              <c:strCache>
                <c:ptCount val="2"/>
                <c:pt idx="0">
                  <c:v>nº of skus launched/year/country </c:v>
                </c:pt>
                <c:pt idx="1">
                  <c:v>Average year 1 country sales / new sku ('000 €)</c:v>
                </c:pt>
              </c:strCache>
            </c:strRef>
          </c:cat>
          <c:val>
            <c:numRef>
              <c:f>'No. of SKUs per Year'!$C$46:$D$46</c:f>
              <c:numCache>
                <c:formatCode>0</c:formatCode>
                <c:ptCount val="2"/>
                <c:pt idx="0">
                  <c:v>66.5</c:v>
                </c:pt>
                <c:pt idx="1">
                  <c:v>187.95833333333334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CA-4879-86FE-13926FE44526}"/>
            </c:ext>
          </c:extLst>
        </c:ser>
        <c:ser>
          <c:idx val="2"/>
          <c:order val="2"/>
          <c:tx>
            <c:strRef>
              <c:f>'No. of SKUs per Year'!$B$47</c:f>
              <c:strCache>
                <c:ptCount val="1"/>
                <c:pt idx="0">
                  <c:v>VMS &amp; Tonics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'No. of SKUs per Year'!$C$44:$D$44</c:f>
              <c:strCache>
                <c:ptCount val="2"/>
                <c:pt idx="0">
                  <c:v>nº of skus launched/year/country </c:v>
                </c:pt>
                <c:pt idx="1">
                  <c:v>Average year 1 country sales / new sku ('000 €)</c:v>
                </c:pt>
              </c:strCache>
            </c:strRef>
          </c:cat>
          <c:val>
            <c:numRef>
              <c:f>'No. of SKUs per Year'!$C$47:$D$47</c:f>
              <c:numCache>
                <c:formatCode>0</c:formatCode>
                <c:ptCount val="2"/>
                <c:pt idx="0">
                  <c:v>572.58333333333337</c:v>
                </c:pt>
                <c:pt idx="1">
                  <c:v>90.595833333333346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ACA-4879-86FE-13926FE44526}"/>
            </c:ext>
          </c:extLst>
        </c:ser>
        <c:ser>
          <c:idx val="3"/>
          <c:order val="3"/>
          <c:tx>
            <c:strRef>
              <c:f>'No. of SKUs per Year'!$B$48</c:f>
              <c:strCache>
                <c:ptCount val="1"/>
                <c:pt idx="0">
                  <c:v>Derma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'No. of SKUs per Year'!$C$44:$D$44</c:f>
              <c:strCache>
                <c:ptCount val="2"/>
                <c:pt idx="0">
                  <c:v>nº of skus launched/year/country </c:v>
                </c:pt>
                <c:pt idx="1">
                  <c:v>Average year 1 country sales / new sku ('000 €)</c:v>
                </c:pt>
              </c:strCache>
            </c:strRef>
          </c:cat>
          <c:val>
            <c:numRef>
              <c:f>'No. of SKUs per Year'!$C$48:$D$48</c:f>
              <c:numCache>
                <c:formatCode>0</c:formatCode>
                <c:ptCount val="2"/>
                <c:pt idx="0">
                  <c:v>598.25</c:v>
                </c:pt>
                <c:pt idx="1">
                  <c:v>24.166666666666668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ACA-4879-86FE-13926FE4452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0"/>
        <c:overlap val="-100"/>
        <c:axId val="449901840"/>
        <c:axId val="449903152"/>
      </c:barChart>
      <c:catAx>
        <c:axId val="449901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rgbClr val="CACED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959CA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9903152"/>
        <c:crosses val="autoZero"/>
        <c:auto val="1"/>
        <c:lblAlgn val="ctr"/>
        <c:lblOffset val="100"/>
        <c:noMultiLvlLbl val="0"/>
      </c:catAx>
      <c:valAx>
        <c:axId val="4499031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449901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959CA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/>
    </cs:fontRef>
    <cs:defRPr sz="1330" kern="1200"/>
  </cs:axisTitle>
  <cs:categoryAxis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/>
    </cs:fontRef>
    <cs:defRPr sz="1197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/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/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/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/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/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/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phic 29">
            <a:extLst>
              <a:ext uri="{FF2B5EF4-FFF2-40B4-BE49-F238E27FC236}">
                <a16:creationId xmlns:a16="http://schemas.microsoft.com/office/drawing/2014/main" id="{96201544-4420-3345-8326-99BA0B167F5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25050" y="108554"/>
            <a:ext cx="1508760" cy="705567"/>
          </a:xfrm>
          <a:prstGeom prst="rect">
            <a:avLst/>
          </a:prstGeom>
        </p:spPr>
      </p:pic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94675" y="279801"/>
            <a:ext cx="4393055" cy="367959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94675" y="669140"/>
            <a:ext cx="4393055" cy="153245"/>
          </a:xfrm>
          <a:prstGeom prst="rect">
            <a:avLst/>
          </a:prstGeom>
        </p:spPr>
        <p:txBody>
          <a:bodyPr vert="horz" lIns="93324" tIns="0" rIns="93324" bIns="0" rtlCol="0">
            <a:noAutofit/>
          </a:bodyPr>
          <a:lstStyle>
            <a:lvl1pPr algn="r">
              <a:defRPr sz="1200"/>
            </a:lvl1pPr>
          </a:lstStyle>
          <a:p>
            <a:pPr algn="l"/>
            <a:fld id="{E7A8D578-5E90-413C-9512-130603CF2639}" type="datetimeFigureOut">
              <a:rPr lang="en-US" sz="1000" i="1"/>
              <a:pPr algn="l"/>
              <a:t>3/23/2021</a:t>
            </a:fld>
            <a:endParaRPr lang="en-US" sz="100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94675" y="8780243"/>
            <a:ext cx="2893517" cy="25134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99171" y="8780243"/>
            <a:ext cx="1221955" cy="25134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D32B792-199B-4EBF-B605-6F6C876EB442}" type="slidenum">
              <a:rPr lang="en-US" sz="1000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91150287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99926" y="329698"/>
            <a:ext cx="4476874" cy="418910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928" y="770386"/>
            <a:ext cx="4476872" cy="232010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000" i="1">
                <a:solidFill>
                  <a:schemeClr val="tx1"/>
                </a:solidFill>
              </a:defRPr>
            </a:lvl1pPr>
          </a:lstStyle>
          <a:p>
            <a:fld id="{29C70E8E-131E-4657-A195-2844EFBAE789}" type="datetimeFigureOut">
              <a:rPr lang="en-US" smtClean="0"/>
              <a:pPr/>
              <a:t>3/23/2021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11600" y="7061200"/>
            <a:ext cx="2687638" cy="15128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96415" y="1314911"/>
            <a:ext cx="6230270" cy="5259642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806331" y="8780243"/>
            <a:ext cx="927049" cy="25134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A61E296-9532-40C3-9174-581AD2B7748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877175E5-A1A6-254D-A835-ACB458A41B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25050" y="108554"/>
            <a:ext cx="1508760" cy="70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299678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117475" indent="-117475" algn="l" defTabSz="914400" rtl="0" eaLnBrk="1" latinLnBrk="0" hangingPunct="1">
      <a:spcBef>
        <a:spcPts val="4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228600" indent="-111125" algn="l" defTabSz="914400" rtl="0" eaLnBrk="1" latinLnBrk="0" hangingPunct="1">
      <a:spcBef>
        <a:spcPts val="400"/>
      </a:spcBef>
      <a:buFont typeface="Arial" panose="020B0604020202020204" pitchFamily="34" charset="0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46075" indent="-117475" algn="l" defTabSz="914400" rtl="0" eaLnBrk="1" latinLnBrk="0" hangingPunct="1">
      <a:spcBef>
        <a:spcPts val="400"/>
      </a:spcBef>
      <a:buFont typeface="Arial" panose="020B0604020202020204" pitchFamily="34" charset="0"/>
      <a:buChar char="›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12763" indent="-166688" algn="l" defTabSz="914400" rtl="0" eaLnBrk="1" latinLnBrk="0" hangingPunct="1">
      <a:spcBef>
        <a:spcPts val="400"/>
      </a:spcBef>
      <a:buFont typeface="Arial" panose="020B0604020202020204" pitchFamily="34" charset="0"/>
      <a:buChar char="»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630238" indent="-117475" algn="l" defTabSz="914400" rtl="0" eaLnBrk="1" latinLnBrk="0" hangingPunct="1">
      <a:spcBef>
        <a:spcPts val="400"/>
      </a:spcBef>
      <a:buSzPct val="75000"/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61E296-9532-40C3-9174-581AD2B7748B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69225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Aft>
                <a:spcPts val="300"/>
              </a:spcAft>
              <a:buNone/>
            </a:pPr>
            <a:endParaRPr lang="en-GB" b="1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61E296-9532-40C3-9174-581AD2B7748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74370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61E296-9532-40C3-9174-581AD2B7748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68499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61E296-9532-40C3-9174-581AD2B7748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37762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61E296-9532-40C3-9174-581AD2B7748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7294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61E296-9532-40C3-9174-581AD2B7748B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55406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61E296-9532-40C3-9174-581AD2B7748B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2716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61E296-9532-40C3-9174-581AD2B7748B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46984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b="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61E296-9532-40C3-9174-581AD2B7748B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6352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90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61E296-9532-40C3-9174-581AD2B7748B}" type="slidenum">
              <a:rPr lang="en-GB" smtClean="0"/>
              <a:pPr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6030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61E296-9532-40C3-9174-581AD2B7748B}" type="slidenum">
              <a:rPr lang="en-GB" smtClean="0"/>
              <a:pPr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5755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61E296-9532-40C3-9174-581AD2B7748B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3257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61E296-9532-40C3-9174-581AD2B7748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345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61E296-9532-40C3-9174-581AD2B7748B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3402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61E296-9532-40C3-9174-581AD2B7748B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6177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61E296-9532-40C3-9174-581AD2B7748B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64914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61E296-9532-40C3-9174-581AD2B7748B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80908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61E296-9532-40C3-9174-581AD2B7748B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49446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61E296-9532-40C3-9174-581AD2B7748B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4497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Charcoal - Consumer Health">
    <p:bg>
      <p:bgPr>
        <a:gradFill>
          <a:gsLst>
            <a:gs pos="20000">
              <a:schemeClr val="tx1"/>
            </a:gs>
            <a:gs pos="80000">
              <a:srgbClr val="606B7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phic 29">
            <a:extLst>
              <a:ext uri="{FF2B5EF4-FFF2-40B4-BE49-F238E27FC236}">
                <a16:creationId xmlns:a16="http://schemas.microsoft.com/office/drawing/2014/main" id="{D55984F4-995D-AB49-907B-43A88F6E7E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37967" y="371788"/>
            <a:ext cx="2971800" cy="1389753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70EE6CC4-BDAD-452E-AE32-77E9A1B11636}"/>
              </a:ext>
            </a:extLst>
          </p:cNvPr>
          <p:cNvSpPr txBox="1"/>
          <p:nvPr/>
        </p:nvSpPr>
        <p:spPr bwMode="black">
          <a:xfrm>
            <a:off x="730897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959CA0"/>
                </a:solidFill>
                <a:ea typeface="Arial" charset="0"/>
                <a:cs typeface="Arial" charset="0"/>
              </a:rPr>
              <a:t>© 2021. All rights reserved. IQVIA</a:t>
            </a:r>
            <a:r>
              <a:rPr lang="en-US" sz="800" baseline="30000" dirty="0">
                <a:solidFill>
                  <a:srgbClr val="959CA0"/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rgbClr val="959CA0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  <a:endParaRPr lang="en-US" sz="800" kern="1200" dirty="0">
              <a:solidFill>
                <a:srgbClr val="959CA0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21604DCE-2860-47E1-9A45-B850AE2D52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3329" y="3681765"/>
            <a:ext cx="6349838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 and can be 2 lines.</a:t>
            </a: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4A4E4609-F19E-4DD3-A900-7CA905D6E6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3330" y="1271573"/>
            <a:ext cx="7921554" cy="224231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36pt Arial Bold Title Case Should Be No More Than 2 Lines</a:t>
            </a:r>
          </a:p>
        </p:txBody>
      </p:sp>
      <p:sp>
        <p:nvSpPr>
          <p:cNvPr id="73" name="Subtitle 2">
            <a:extLst>
              <a:ext uri="{FF2B5EF4-FFF2-40B4-BE49-F238E27FC236}">
                <a16:creationId xmlns:a16="http://schemas.microsoft.com/office/drawing/2014/main" id="{BB2AC513-3F13-403A-8294-79335D9E76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3329" y="5518464"/>
            <a:ext cx="6349838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7F8B223-93F9-9E4B-8F7C-EC9FC4ACDAD5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676A8BEE-D814-7949-9114-89017682369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796E5C83-B5E5-1D4C-84FB-62353DC44BD9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F694892D-C7AC-A442-B8F6-4CDEB7DD8228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6671C44A-5B20-DD46-8500-55C2BAA1DA5A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sp>
        <p:nvSpPr>
          <p:cNvPr id="104" name="Rectangle 103">
            <a:extLst>
              <a:ext uri="{FF2B5EF4-FFF2-40B4-BE49-F238E27FC236}">
                <a16:creationId xmlns:a16="http://schemas.microsoft.com/office/drawing/2014/main" id="{8F7C616C-CE7B-444E-93B8-D347D03AD088}"/>
              </a:ext>
            </a:extLst>
          </p:cNvPr>
          <p:cNvSpPr/>
          <p:nvPr/>
        </p:nvSpPr>
        <p:spPr>
          <a:xfrm>
            <a:off x="8810601" y="-1043234"/>
            <a:ext cx="365760" cy="368126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57602089-F58B-C84C-B4AB-BF6733B00F42}"/>
              </a:ext>
            </a:extLst>
          </p:cNvPr>
          <p:cNvSpPr>
            <a:spLocks noChangeAspect="1"/>
          </p:cNvSpPr>
          <p:nvPr/>
        </p:nvSpPr>
        <p:spPr>
          <a:xfrm>
            <a:off x="9432234" y="-1043234"/>
            <a:ext cx="545114" cy="54864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3E3FE531-84E1-CA40-A404-BB9DBCC1632F}"/>
              </a:ext>
            </a:extLst>
          </p:cNvPr>
          <p:cNvSpPr>
            <a:spLocks noChangeAspect="1"/>
          </p:cNvSpPr>
          <p:nvPr/>
        </p:nvSpPr>
        <p:spPr>
          <a:xfrm>
            <a:off x="8373024" y="-1043234"/>
            <a:ext cx="181705" cy="18288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5474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- Consumer Heal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BB33977D-340C-C244-98B1-44E8B03BE8F1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191135" y="1702626"/>
            <a:ext cx="5532119" cy="4571835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92D52BD9-DFA6-1D48-973A-A6C3C874E805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84694" y="1702626"/>
            <a:ext cx="5532119" cy="4577857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59" name="Footer Placeholder 4">
            <a:extLst>
              <a:ext uri="{FF2B5EF4-FFF2-40B4-BE49-F238E27FC236}">
                <a16:creationId xmlns:a16="http://schemas.microsoft.com/office/drawing/2014/main" id="{7F2D66EE-4D77-E145-9576-4E9D03CE4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GB"/>
              <a:t>IQVIA Confidential - Accelerating Consumer Health Innovation |  23 March 2021 </a:t>
            </a:r>
            <a:endParaRPr lang="en-US" dirty="0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2DFA1798-9673-4022-816E-704E37E4DEA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60" name="Graphic 59">
            <a:extLst>
              <a:ext uri="{FF2B5EF4-FFF2-40B4-BE49-F238E27FC236}">
                <a16:creationId xmlns:a16="http://schemas.microsoft.com/office/drawing/2014/main" id="{C942F467-C4E9-2E47-B2C8-C8763EA28C8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4607" y="6239171"/>
            <a:ext cx="1481328" cy="69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76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_NoSubhead - Consumer Heal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BB33977D-340C-C244-98B1-44E8B03BE8F1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191135" y="1251284"/>
            <a:ext cx="5532119" cy="5029200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92D52BD9-DFA6-1D48-973A-A6C3C874E805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84694" y="1251284"/>
            <a:ext cx="5532119" cy="5029200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59" name="Footer Placeholder 4">
            <a:extLst>
              <a:ext uri="{FF2B5EF4-FFF2-40B4-BE49-F238E27FC236}">
                <a16:creationId xmlns:a16="http://schemas.microsoft.com/office/drawing/2014/main" id="{7F2D66EE-4D77-E145-9576-4E9D03CE4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GB"/>
              <a:t>IQVIA Confidential - Accelerating Consumer Health Innovation |  23 March 2021 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4E4B32-E13F-4B83-8982-BF8073A1DC9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E43352D6-F9BC-6444-BEF0-746081C6973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4607" y="6239171"/>
            <a:ext cx="1481328" cy="69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99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 - Consumer Heal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C2AC1106-6E0D-B341-B75A-C8C2F73E3F26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84694" y="1702626"/>
            <a:ext cx="3621024" cy="4577857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ABC0DBC1-9787-6A4E-A4B1-E0E8BE5E8F02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8102230" y="1702627"/>
            <a:ext cx="3621024" cy="457785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88B0BB6F-D4FA-D54D-A387-A1834DE59B82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4243462" y="1702627"/>
            <a:ext cx="3621024" cy="457785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61" name="Footer Placeholder 4">
            <a:extLst>
              <a:ext uri="{FF2B5EF4-FFF2-40B4-BE49-F238E27FC236}">
                <a16:creationId xmlns:a16="http://schemas.microsoft.com/office/drawing/2014/main" id="{2B619D02-ECD0-CE4F-A007-98E4EF45BF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GB"/>
              <a:t>IQVIA Confidential - Accelerating Consumer Health Innovation |  23 March 2021 </a:t>
            </a:r>
            <a:endParaRPr lang="en-US" dirty="0"/>
          </a:p>
        </p:txBody>
      </p: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C02E0708-4D86-44F8-B4F9-1E6BEA5F151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62" name="Graphic 61">
            <a:extLst>
              <a:ext uri="{FF2B5EF4-FFF2-40B4-BE49-F238E27FC236}">
                <a16:creationId xmlns:a16="http://schemas.microsoft.com/office/drawing/2014/main" id="{129651CE-F7BA-F04B-B4F9-A0AA2A17F63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4607" y="6239171"/>
            <a:ext cx="1481328" cy="69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34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Consumer Heal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lIns="91440" tIns="45720" rIns="91440" bIns="45720"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53" name="Footer Placeholder 4">
            <a:extLst>
              <a:ext uri="{FF2B5EF4-FFF2-40B4-BE49-F238E27FC236}">
                <a16:creationId xmlns:a16="http://schemas.microsoft.com/office/drawing/2014/main" id="{B43D20F7-04AA-0E4D-91D5-5DB9ECAF9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GB"/>
              <a:t>IQVIA Confidential - Accelerating Consumer Health Innovation |  23 March 2021 </a:t>
            </a:r>
            <a:endParaRPr lang="en-US" dirty="0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5EA968B8-FA3A-4F62-92E8-E94086C1347B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55" name="Graphic 54">
            <a:extLst>
              <a:ext uri="{FF2B5EF4-FFF2-40B4-BE49-F238E27FC236}">
                <a16:creationId xmlns:a16="http://schemas.microsoft.com/office/drawing/2014/main" id="{B48EB0ED-2F0E-F447-99FE-2FAD21DD74C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4607" y="6239171"/>
            <a:ext cx="1481328" cy="69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40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head_Only - Consumer Heal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55" name="Footer Placeholder 4">
            <a:extLst>
              <a:ext uri="{FF2B5EF4-FFF2-40B4-BE49-F238E27FC236}">
                <a16:creationId xmlns:a16="http://schemas.microsoft.com/office/drawing/2014/main" id="{76ED9213-76D9-7A47-BBC6-21289543AE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GB"/>
              <a:t>IQVIA Confidential - Accelerating Consumer Health Innovation |  23 March 2021 </a:t>
            </a:r>
            <a:endParaRPr lang="en-US" dirty="0"/>
          </a:p>
        </p:txBody>
      </p: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1E387831-BA5F-49F6-AA7A-A7D23D1B4F4D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F458837C-399B-B244-9B10-81284B6C504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4607" y="6239171"/>
            <a:ext cx="1481328" cy="69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31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Only - Consumer Heal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ooter Placeholder 4">
            <a:extLst>
              <a:ext uri="{FF2B5EF4-FFF2-40B4-BE49-F238E27FC236}">
                <a16:creationId xmlns:a16="http://schemas.microsoft.com/office/drawing/2014/main" id="{EBE92459-5CCD-6042-9D0E-BAC9DA03F8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GB"/>
              <a:t>IQVIA Confidential - Accelerating Consumer Health Innovation |  23 March 2021 </a:t>
            </a:r>
            <a:endParaRPr lang="en-US" dirty="0"/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75C2CC54-E1EC-4DF9-A3B0-2009DB97279A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9A340877-53AA-F149-BC8C-A3A8E84CAF6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4607" y="6239171"/>
            <a:ext cx="1481328" cy="69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79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- Consumer Heal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DEFF783-1996-4984-99EE-7B1AC1AE1A3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76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 - Consumer Healt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38658025-8660-B74C-8ED5-6D1A405A1A70}"/>
              </a:ext>
            </a:extLst>
          </p:cNvPr>
          <p:cNvSpPr/>
          <p:nvPr/>
        </p:nvSpPr>
        <p:spPr bwMode="gray">
          <a:xfrm>
            <a:off x="353568" y="0"/>
            <a:ext cx="11484864" cy="68580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dirty="0"/>
          </a:p>
        </p:txBody>
      </p:sp>
      <p:pic>
        <p:nvPicPr>
          <p:cNvPr id="102" name="Graphic 101">
            <a:extLst>
              <a:ext uri="{FF2B5EF4-FFF2-40B4-BE49-F238E27FC236}">
                <a16:creationId xmlns:a16="http://schemas.microsoft.com/office/drawing/2014/main" id="{6FA2C4B3-2D5F-4B45-8651-4772F1FA7E2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4607" y="6239171"/>
            <a:ext cx="1481328" cy="692739"/>
          </a:xfrm>
          <a:prstGeom prst="rect">
            <a:avLst/>
          </a:prstGeom>
        </p:spPr>
      </p:pic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FC9B35E8-F292-2B42-952E-06F2F248C6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62418" y="1561892"/>
            <a:ext cx="9163983" cy="471262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System Font Regular"/>
              <a:buChar char="+"/>
              <a:defRPr sz="18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ClrTx/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18pt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  <a:p>
            <a:pPr lvl="0"/>
            <a:r>
              <a:rPr lang="en-US" dirty="0"/>
              <a:t>Arial 18pt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57" name="Title 3">
            <a:extLst>
              <a:ext uri="{FF2B5EF4-FFF2-40B4-BE49-F238E27FC236}">
                <a16:creationId xmlns:a16="http://schemas.microsoft.com/office/drawing/2014/main" id="{7A9E8FF8-48AE-4B47-8CBF-17FB49CF5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2418" y="823398"/>
            <a:ext cx="9163983" cy="594360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Table of contents or Agenda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A1CD0AD-A634-4EA6-AE67-C63B52CE7B06}"/>
              </a:ext>
            </a:extLst>
          </p:cNvPr>
          <p:cNvGrpSpPr/>
          <p:nvPr/>
        </p:nvGrpSpPr>
        <p:grpSpPr>
          <a:xfrm>
            <a:off x="-1" y="260324"/>
            <a:ext cx="1250388" cy="1575820"/>
            <a:chOff x="-1" y="260324"/>
            <a:chExt cx="1250388" cy="1575820"/>
          </a:xfrm>
          <a:solidFill>
            <a:schemeClr val="accent1"/>
          </a:solidFill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B2E777F5-EFF3-457A-8259-AC8F3FAFC249}"/>
                </a:ext>
              </a:extLst>
            </p:cNvPr>
            <p:cNvGrpSpPr/>
            <p:nvPr/>
          </p:nvGrpSpPr>
          <p:grpSpPr>
            <a:xfrm>
              <a:off x="686264" y="1652391"/>
              <a:ext cx="564123" cy="183753"/>
              <a:chOff x="876236" y="5534957"/>
              <a:chExt cx="1674271" cy="545364"/>
            </a:xfrm>
            <a:grpFill/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B117E7E6-D510-412B-8045-21F2179CDBFD}"/>
                  </a:ext>
                </a:extLst>
              </p:cNvPr>
              <p:cNvSpPr/>
              <p:nvPr/>
            </p:nvSpPr>
            <p:spPr>
              <a:xfrm>
                <a:off x="1154393" y="5534957"/>
                <a:ext cx="1117582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79A544B5-B37E-40F9-A3D1-E4A00DF6E89F}"/>
                  </a:ext>
                </a:extLst>
              </p:cNvPr>
              <p:cNvSpPr/>
              <p:nvPr/>
            </p:nvSpPr>
            <p:spPr>
              <a:xfrm>
                <a:off x="2005143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EF1038BB-A4E9-41A9-B2F4-23E7F5CD6621}"/>
                  </a:ext>
                </a:extLst>
              </p:cNvPr>
              <p:cNvSpPr/>
              <p:nvPr/>
            </p:nvSpPr>
            <p:spPr>
              <a:xfrm>
                <a:off x="876236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029BE464-4CCF-4D58-8077-7337778D29CA}"/>
                </a:ext>
              </a:extLst>
            </p:cNvPr>
            <p:cNvGrpSpPr/>
            <p:nvPr/>
          </p:nvGrpSpPr>
          <p:grpSpPr>
            <a:xfrm>
              <a:off x="864211" y="1304375"/>
              <a:ext cx="386176" cy="183753"/>
              <a:chOff x="1404367" y="4502072"/>
              <a:chExt cx="1146140" cy="545364"/>
            </a:xfrm>
            <a:grpFill/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D0DC8CC7-4C81-439E-B602-330616AC3184}"/>
                  </a:ext>
                </a:extLst>
              </p:cNvPr>
              <p:cNvSpPr/>
              <p:nvPr/>
            </p:nvSpPr>
            <p:spPr>
              <a:xfrm>
                <a:off x="1682197" y="4502072"/>
                <a:ext cx="589775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ECB59EFB-5B99-4637-9821-186308CA811D}"/>
                  </a:ext>
                </a:extLst>
              </p:cNvPr>
              <p:cNvSpPr/>
              <p:nvPr/>
            </p:nvSpPr>
            <p:spPr>
              <a:xfrm>
                <a:off x="2005143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7060CC02-8F6C-45AF-9DBE-33B4EAA77FAE}"/>
                  </a:ext>
                </a:extLst>
              </p:cNvPr>
              <p:cNvSpPr/>
              <p:nvPr/>
            </p:nvSpPr>
            <p:spPr>
              <a:xfrm>
                <a:off x="1404367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EDBE8CF3-142D-438A-880B-7423D1E442C5}"/>
                </a:ext>
              </a:extLst>
            </p:cNvPr>
            <p:cNvGrpSpPr/>
            <p:nvPr/>
          </p:nvGrpSpPr>
          <p:grpSpPr>
            <a:xfrm>
              <a:off x="917753" y="956358"/>
              <a:ext cx="332634" cy="183753"/>
              <a:chOff x="1560101" y="3469185"/>
              <a:chExt cx="987231" cy="545364"/>
            </a:xfrm>
            <a:grpFill/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61D9E7AA-5FDE-45C3-B7AC-F8C06B142069}"/>
                  </a:ext>
                </a:extLst>
              </p:cNvPr>
              <p:cNvSpPr/>
              <p:nvPr/>
            </p:nvSpPr>
            <p:spPr>
              <a:xfrm>
                <a:off x="1560101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13502E5E-1590-4501-977E-A406C72F35D0}"/>
                  </a:ext>
                </a:extLst>
              </p:cNvPr>
              <p:cNvSpPr/>
              <p:nvPr/>
            </p:nvSpPr>
            <p:spPr>
              <a:xfrm>
                <a:off x="1825936" y="3469185"/>
                <a:ext cx="44603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9849375F-4430-4BAF-8CD8-BABE2895B0CD}"/>
                  </a:ext>
                </a:extLst>
              </p:cNvPr>
              <p:cNvSpPr/>
              <p:nvPr/>
            </p:nvSpPr>
            <p:spPr>
              <a:xfrm>
                <a:off x="2001968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7C368109-07EC-4B00-B53E-7AA055EEDBEE}"/>
                </a:ext>
              </a:extLst>
            </p:cNvPr>
            <p:cNvGrpSpPr/>
            <p:nvPr/>
          </p:nvGrpSpPr>
          <p:grpSpPr>
            <a:xfrm>
              <a:off x="868078" y="608341"/>
              <a:ext cx="382309" cy="183753"/>
              <a:chOff x="1415887" y="2436300"/>
              <a:chExt cx="1134663" cy="545364"/>
            </a:xfrm>
            <a:grpFill/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458E032A-AC8B-4235-848E-250F4190B814}"/>
                  </a:ext>
                </a:extLst>
              </p:cNvPr>
              <p:cNvSpPr/>
              <p:nvPr/>
            </p:nvSpPr>
            <p:spPr>
              <a:xfrm>
                <a:off x="2005186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6E7F926D-F5AA-4D9E-9C81-33784AC45D52}"/>
                  </a:ext>
                </a:extLst>
              </p:cNvPr>
              <p:cNvSpPr/>
              <p:nvPr/>
            </p:nvSpPr>
            <p:spPr>
              <a:xfrm>
                <a:off x="1415887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C1912F97-C2EB-4275-9791-4E9C64D9ACD9}"/>
                  </a:ext>
                </a:extLst>
              </p:cNvPr>
              <p:cNvSpPr/>
              <p:nvPr/>
            </p:nvSpPr>
            <p:spPr>
              <a:xfrm>
                <a:off x="1682240" y="2436300"/>
                <a:ext cx="58973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C16323A1-198A-411C-8014-263092240122}"/>
                </a:ext>
              </a:extLst>
            </p:cNvPr>
            <p:cNvGrpSpPr/>
            <p:nvPr/>
          </p:nvGrpSpPr>
          <p:grpSpPr>
            <a:xfrm>
              <a:off x="693506" y="260324"/>
              <a:ext cx="556881" cy="183753"/>
              <a:chOff x="898206" y="1403413"/>
              <a:chExt cx="1652778" cy="545364"/>
            </a:xfrm>
            <a:grpFill/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EBCE0676-4E25-4F10-A07B-A47F92C7CF81}"/>
                  </a:ext>
                </a:extLst>
              </p:cNvPr>
              <p:cNvSpPr/>
              <p:nvPr/>
            </p:nvSpPr>
            <p:spPr>
              <a:xfrm>
                <a:off x="2005620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54E9DB86-0937-4D11-B319-669FF994439C}"/>
                  </a:ext>
                </a:extLst>
              </p:cNvPr>
              <p:cNvSpPr/>
              <p:nvPr/>
            </p:nvSpPr>
            <p:spPr>
              <a:xfrm>
                <a:off x="898206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3D6AB82A-C88A-4E42-B5CF-C687B3371284}"/>
                  </a:ext>
                </a:extLst>
              </p:cNvPr>
              <p:cNvSpPr/>
              <p:nvPr/>
            </p:nvSpPr>
            <p:spPr>
              <a:xfrm>
                <a:off x="1164538" y="1403413"/>
                <a:ext cx="111758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54DFB64-FFE8-4762-8BD2-6D5B67A56394}"/>
                </a:ext>
              </a:extLst>
            </p:cNvPr>
            <p:cNvSpPr/>
            <p:nvPr/>
          </p:nvSpPr>
          <p:spPr>
            <a:xfrm>
              <a:off x="0" y="260324"/>
              <a:ext cx="550424" cy="183006"/>
            </a:xfrm>
            <a:custGeom>
              <a:avLst/>
              <a:gdLst>
                <a:gd name="connsiteX0" fmla="*/ 0 w 550424"/>
                <a:gd name="connsiteY0" fmla="*/ 0 h 183006"/>
                <a:gd name="connsiteX1" fmla="*/ 456956 w 550424"/>
                <a:gd name="connsiteY1" fmla="*/ 0 h 183006"/>
                <a:gd name="connsiteX2" fmla="*/ 456956 w 550424"/>
                <a:gd name="connsiteY2" fmla="*/ 397 h 183006"/>
                <a:gd name="connsiteX3" fmla="*/ 458921 w 550424"/>
                <a:gd name="connsiteY3" fmla="*/ 0 h 183006"/>
                <a:gd name="connsiteX4" fmla="*/ 550424 w 550424"/>
                <a:gd name="connsiteY4" fmla="*/ 91503 h 183006"/>
                <a:gd name="connsiteX5" fmla="*/ 458921 w 550424"/>
                <a:gd name="connsiteY5" fmla="*/ 183006 h 183006"/>
                <a:gd name="connsiteX6" fmla="*/ 456956 w 550424"/>
                <a:gd name="connsiteY6" fmla="*/ 182609 h 183006"/>
                <a:gd name="connsiteX7" fmla="*/ 456956 w 550424"/>
                <a:gd name="connsiteY7" fmla="*/ 183006 h 183006"/>
                <a:gd name="connsiteX8" fmla="*/ 0 w 550424"/>
                <a:gd name="connsiteY8" fmla="*/ 183006 h 183006"/>
                <a:gd name="connsiteX9" fmla="*/ 0 w 550424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424" h="183006">
                  <a:moveTo>
                    <a:pt x="0" y="0"/>
                  </a:moveTo>
                  <a:lnTo>
                    <a:pt x="456956" y="0"/>
                  </a:lnTo>
                  <a:lnTo>
                    <a:pt x="456956" y="397"/>
                  </a:lnTo>
                  <a:lnTo>
                    <a:pt x="458921" y="0"/>
                  </a:lnTo>
                  <a:cubicBezTo>
                    <a:pt x="509457" y="0"/>
                    <a:pt x="550424" y="40967"/>
                    <a:pt x="550424" y="91503"/>
                  </a:cubicBezTo>
                  <a:cubicBezTo>
                    <a:pt x="550424" y="142039"/>
                    <a:pt x="509457" y="183006"/>
                    <a:pt x="458921" y="183006"/>
                  </a:cubicBezTo>
                  <a:lnTo>
                    <a:pt x="456956" y="182609"/>
                  </a:lnTo>
                  <a:lnTo>
                    <a:pt x="45695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82D6BF1B-7B4E-4715-B3AA-0137D5565B61}"/>
                </a:ext>
              </a:extLst>
            </p:cNvPr>
            <p:cNvSpPr/>
            <p:nvPr/>
          </p:nvSpPr>
          <p:spPr>
            <a:xfrm>
              <a:off x="-1" y="608341"/>
              <a:ext cx="733596" cy="182880"/>
            </a:xfrm>
            <a:custGeom>
              <a:avLst/>
              <a:gdLst>
                <a:gd name="connsiteX0" fmla="*/ 0 w 733596"/>
                <a:gd name="connsiteY0" fmla="*/ 0 h 182880"/>
                <a:gd name="connsiteX1" fmla="*/ 642156 w 733596"/>
                <a:gd name="connsiteY1" fmla="*/ 0 h 182880"/>
                <a:gd name="connsiteX2" fmla="*/ 733596 w 733596"/>
                <a:gd name="connsiteY2" fmla="*/ 91440 h 182880"/>
                <a:gd name="connsiteX3" fmla="*/ 642156 w 733596"/>
                <a:gd name="connsiteY3" fmla="*/ 182880 h 182880"/>
                <a:gd name="connsiteX4" fmla="*/ 0 w 733596"/>
                <a:gd name="connsiteY4" fmla="*/ 182880 h 182880"/>
                <a:gd name="connsiteX5" fmla="*/ 0 w 733596"/>
                <a:gd name="connsiteY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596" h="182880">
                  <a:moveTo>
                    <a:pt x="0" y="0"/>
                  </a:moveTo>
                  <a:lnTo>
                    <a:pt x="642156" y="0"/>
                  </a:lnTo>
                  <a:cubicBezTo>
                    <a:pt x="692657" y="0"/>
                    <a:pt x="733596" y="40939"/>
                    <a:pt x="733596" y="91440"/>
                  </a:cubicBezTo>
                  <a:cubicBezTo>
                    <a:pt x="733596" y="141941"/>
                    <a:pt x="692657" y="182880"/>
                    <a:pt x="642156" y="182880"/>
                  </a:cubicBez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FFECD78-AD3E-430A-825C-361F3F0A6DF1}"/>
                </a:ext>
              </a:extLst>
            </p:cNvPr>
            <p:cNvSpPr/>
            <p:nvPr/>
          </p:nvSpPr>
          <p:spPr>
            <a:xfrm>
              <a:off x="0" y="952508"/>
              <a:ext cx="786403" cy="183006"/>
            </a:xfrm>
            <a:custGeom>
              <a:avLst/>
              <a:gdLst>
                <a:gd name="connsiteX0" fmla="*/ 0 w 786403"/>
                <a:gd name="connsiteY0" fmla="*/ 0 h 183006"/>
                <a:gd name="connsiteX1" fmla="*/ 692936 w 786403"/>
                <a:gd name="connsiteY1" fmla="*/ 0 h 183006"/>
                <a:gd name="connsiteX2" fmla="*/ 692936 w 786403"/>
                <a:gd name="connsiteY2" fmla="*/ 397 h 183006"/>
                <a:gd name="connsiteX3" fmla="*/ 694900 w 786403"/>
                <a:gd name="connsiteY3" fmla="*/ 0 h 183006"/>
                <a:gd name="connsiteX4" fmla="*/ 786403 w 786403"/>
                <a:gd name="connsiteY4" fmla="*/ 91503 h 183006"/>
                <a:gd name="connsiteX5" fmla="*/ 694900 w 786403"/>
                <a:gd name="connsiteY5" fmla="*/ 183006 h 183006"/>
                <a:gd name="connsiteX6" fmla="*/ 692936 w 786403"/>
                <a:gd name="connsiteY6" fmla="*/ 182610 h 183006"/>
                <a:gd name="connsiteX7" fmla="*/ 692936 w 786403"/>
                <a:gd name="connsiteY7" fmla="*/ 183006 h 183006"/>
                <a:gd name="connsiteX8" fmla="*/ 0 w 786403"/>
                <a:gd name="connsiteY8" fmla="*/ 183006 h 183006"/>
                <a:gd name="connsiteX9" fmla="*/ 0 w 786403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6403" h="183006">
                  <a:moveTo>
                    <a:pt x="0" y="0"/>
                  </a:moveTo>
                  <a:lnTo>
                    <a:pt x="692936" y="0"/>
                  </a:lnTo>
                  <a:lnTo>
                    <a:pt x="692936" y="397"/>
                  </a:lnTo>
                  <a:lnTo>
                    <a:pt x="694900" y="0"/>
                  </a:lnTo>
                  <a:cubicBezTo>
                    <a:pt x="745436" y="0"/>
                    <a:pt x="786403" y="40967"/>
                    <a:pt x="786403" y="91503"/>
                  </a:cubicBezTo>
                  <a:cubicBezTo>
                    <a:pt x="786403" y="142039"/>
                    <a:pt x="745436" y="183006"/>
                    <a:pt x="694900" y="183006"/>
                  </a:cubicBezTo>
                  <a:lnTo>
                    <a:pt x="692936" y="182610"/>
                  </a:lnTo>
                  <a:lnTo>
                    <a:pt x="69293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01864E2F-2224-4B8D-A54C-010E70A5006D}"/>
                </a:ext>
              </a:extLst>
            </p:cNvPr>
            <p:cNvSpPr/>
            <p:nvPr/>
          </p:nvSpPr>
          <p:spPr>
            <a:xfrm>
              <a:off x="-1" y="1304902"/>
              <a:ext cx="733596" cy="182880"/>
            </a:xfrm>
            <a:custGeom>
              <a:avLst/>
              <a:gdLst>
                <a:gd name="connsiteX0" fmla="*/ 0 w 733596"/>
                <a:gd name="connsiteY0" fmla="*/ 0 h 182880"/>
                <a:gd name="connsiteX1" fmla="*/ 642156 w 733596"/>
                <a:gd name="connsiteY1" fmla="*/ 0 h 182880"/>
                <a:gd name="connsiteX2" fmla="*/ 733596 w 733596"/>
                <a:gd name="connsiteY2" fmla="*/ 91440 h 182880"/>
                <a:gd name="connsiteX3" fmla="*/ 642156 w 733596"/>
                <a:gd name="connsiteY3" fmla="*/ 182880 h 182880"/>
                <a:gd name="connsiteX4" fmla="*/ 0 w 733596"/>
                <a:gd name="connsiteY4" fmla="*/ 182880 h 182880"/>
                <a:gd name="connsiteX5" fmla="*/ 0 w 733596"/>
                <a:gd name="connsiteY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596" h="182880">
                  <a:moveTo>
                    <a:pt x="0" y="0"/>
                  </a:moveTo>
                  <a:lnTo>
                    <a:pt x="642156" y="0"/>
                  </a:lnTo>
                  <a:cubicBezTo>
                    <a:pt x="692657" y="0"/>
                    <a:pt x="733596" y="40939"/>
                    <a:pt x="733596" y="91440"/>
                  </a:cubicBezTo>
                  <a:cubicBezTo>
                    <a:pt x="733596" y="141941"/>
                    <a:pt x="692657" y="182880"/>
                    <a:pt x="642156" y="182880"/>
                  </a:cubicBez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8652EA3D-B91A-4960-BC33-8380D943F8F9}"/>
                </a:ext>
              </a:extLst>
            </p:cNvPr>
            <p:cNvSpPr/>
            <p:nvPr/>
          </p:nvSpPr>
          <p:spPr>
            <a:xfrm>
              <a:off x="0" y="1649603"/>
              <a:ext cx="550424" cy="183006"/>
            </a:xfrm>
            <a:custGeom>
              <a:avLst/>
              <a:gdLst>
                <a:gd name="connsiteX0" fmla="*/ 0 w 550424"/>
                <a:gd name="connsiteY0" fmla="*/ 0 h 183006"/>
                <a:gd name="connsiteX1" fmla="*/ 456956 w 550424"/>
                <a:gd name="connsiteY1" fmla="*/ 0 h 183006"/>
                <a:gd name="connsiteX2" fmla="*/ 456956 w 550424"/>
                <a:gd name="connsiteY2" fmla="*/ 397 h 183006"/>
                <a:gd name="connsiteX3" fmla="*/ 458921 w 550424"/>
                <a:gd name="connsiteY3" fmla="*/ 0 h 183006"/>
                <a:gd name="connsiteX4" fmla="*/ 550424 w 550424"/>
                <a:gd name="connsiteY4" fmla="*/ 91503 h 183006"/>
                <a:gd name="connsiteX5" fmla="*/ 458921 w 550424"/>
                <a:gd name="connsiteY5" fmla="*/ 183006 h 183006"/>
                <a:gd name="connsiteX6" fmla="*/ 456956 w 550424"/>
                <a:gd name="connsiteY6" fmla="*/ 182609 h 183006"/>
                <a:gd name="connsiteX7" fmla="*/ 456956 w 550424"/>
                <a:gd name="connsiteY7" fmla="*/ 183006 h 183006"/>
                <a:gd name="connsiteX8" fmla="*/ 0 w 550424"/>
                <a:gd name="connsiteY8" fmla="*/ 183006 h 183006"/>
                <a:gd name="connsiteX9" fmla="*/ 0 w 550424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424" h="183006">
                  <a:moveTo>
                    <a:pt x="0" y="0"/>
                  </a:moveTo>
                  <a:lnTo>
                    <a:pt x="456956" y="0"/>
                  </a:lnTo>
                  <a:lnTo>
                    <a:pt x="456956" y="397"/>
                  </a:lnTo>
                  <a:lnTo>
                    <a:pt x="458921" y="0"/>
                  </a:lnTo>
                  <a:cubicBezTo>
                    <a:pt x="509457" y="0"/>
                    <a:pt x="550424" y="40967"/>
                    <a:pt x="550424" y="91503"/>
                  </a:cubicBezTo>
                  <a:cubicBezTo>
                    <a:pt x="550424" y="142039"/>
                    <a:pt x="509457" y="183006"/>
                    <a:pt x="458921" y="183006"/>
                  </a:cubicBezTo>
                  <a:lnTo>
                    <a:pt x="456956" y="182609"/>
                  </a:lnTo>
                  <a:lnTo>
                    <a:pt x="45695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sp>
        <p:nvSpPr>
          <p:cNvPr id="56" name="Slide Number Placeholder 5">
            <a:extLst>
              <a:ext uri="{FF2B5EF4-FFF2-40B4-BE49-F238E27FC236}">
                <a16:creationId xmlns:a16="http://schemas.microsoft.com/office/drawing/2014/main" id="{030699F5-6B57-4BC7-B774-B8F85B96214D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97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Photo Left - Consumer Healt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216DCDF-3C5E-496B-89F4-5C51E194191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effectLst/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>
                <a:solidFill>
                  <a:srgbClr val="DA291C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3B40F6B-0093-4E4E-93B6-688B272C10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044112" y="0"/>
            <a:ext cx="4114799" cy="29718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lIns="274320"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Photo dividers with text on left 36pt Arial Bold sentence case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D62E9D9-E5C1-F84F-9915-F25709579CD2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 dirty="0">
              <a:solidFill>
                <a:schemeClr val="bg1"/>
              </a:solidFill>
            </a:endParaRPr>
          </a:p>
        </p:txBody>
      </p:sp>
      <p:sp>
        <p:nvSpPr>
          <p:cNvPr id="6" name="Text Placeholder 21">
            <a:extLst>
              <a:ext uri="{FF2B5EF4-FFF2-40B4-BE49-F238E27FC236}">
                <a16:creationId xmlns:a16="http://schemas.microsoft.com/office/drawing/2014/main" id="{72E2FA7F-1AB5-4252-BF66-00A17FC6F0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69760"/>
            <a:ext cx="8016949" cy="302910"/>
          </a:xfrm>
          <a:prstGeom prst="rect">
            <a:avLst/>
          </a:prstGeom>
          <a:solidFill>
            <a:srgbClr val="DA291C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NOTE: All photos used in this layout must be cropped to 13.33” wide X 7.5” tall at 150dpi resolution</a:t>
            </a:r>
          </a:p>
        </p:txBody>
      </p:sp>
    </p:spTree>
    <p:extLst>
      <p:ext uri="{BB962C8B-B14F-4D97-AF65-F5344CB8AC3E}">
        <p14:creationId xmlns:p14="http://schemas.microsoft.com/office/powerpoint/2010/main" val="78401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Photo Right - Consumer Heal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14423720-B5B5-6E49-AEA5-696A4DD9E213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effectLst/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>
                <a:solidFill>
                  <a:srgbClr val="DA291C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E2810-5A25-4006-AC1A-C7724FC47010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 dirty="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E374672-D2D3-4DCE-8649-950F3EAEDB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7033089" y="0"/>
            <a:ext cx="4114799" cy="2971800"/>
          </a:xfrm>
          <a:prstGeom prst="rect">
            <a:avLst/>
          </a:prstGeom>
          <a:solidFill>
            <a:srgbClr val="F4F4F4"/>
          </a:solidFill>
        </p:spPr>
        <p:txBody>
          <a:bodyPr lIns="274320"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Photo dividers with text on right 36pt Arial Bold sentence case</a:t>
            </a:r>
          </a:p>
        </p:txBody>
      </p:sp>
      <p:sp>
        <p:nvSpPr>
          <p:cNvPr id="7" name="Text Placeholder 21">
            <a:extLst>
              <a:ext uri="{FF2B5EF4-FFF2-40B4-BE49-F238E27FC236}">
                <a16:creationId xmlns:a16="http://schemas.microsoft.com/office/drawing/2014/main" id="{24BBE5E7-5805-45C0-A8D8-6F96062DEC2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69760"/>
            <a:ext cx="8016949" cy="302910"/>
          </a:xfrm>
          <a:prstGeom prst="rect">
            <a:avLst/>
          </a:prstGeom>
          <a:solidFill>
            <a:srgbClr val="DA291C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NOTE: All photos used in this layout must be cropped to 13.33” wide X 7.5” tall at 150dpi resolution</a:t>
            </a:r>
          </a:p>
        </p:txBody>
      </p:sp>
    </p:spTree>
    <p:extLst>
      <p:ext uri="{BB962C8B-B14F-4D97-AF65-F5344CB8AC3E}">
        <p14:creationId xmlns:p14="http://schemas.microsoft.com/office/powerpoint/2010/main" val="346389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Blue - Consumer Health">
    <p:bg>
      <p:bgPr>
        <a:gradFill>
          <a:gsLst>
            <a:gs pos="20000">
              <a:schemeClr val="accent2"/>
            </a:gs>
            <a:gs pos="8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>
            <a:extLst>
              <a:ext uri="{FF2B5EF4-FFF2-40B4-BE49-F238E27FC236}">
                <a16:creationId xmlns:a16="http://schemas.microsoft.com/office/drawing/2014/main" id="{70EE6CC4-BDAD-452E-AE32-77E9A1B11636}"/>
              </a:ext>
            </a:extLst>
          </p:cNvPr>
          <p:cNvSpPr txBox="1"/>
          <p:nvPr/>
        </p:nvSpPr>
        <p:spPr bwMode="black">
          <a:xfrm>
            <a:off x="730897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7FD1EF"/>
                </a:solidFill>
                <a:ea typeface="Arial" charset="0"/>
                <a:cs typeface="Arial" charset="0"/>
              </a:rPr>
              <a:t>© 2021. All rights reserved. IQVIA</a:t>
            </a:r>
            <a:r>
              <a:rPr lang="en-US" sz="800" baseline="30000" dirty="0">
                <a:solidFill>
                  <a:srgbClr val="7FD1EF"/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rgbClr val="7FD1EF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21604DCE-2860-47E1-9A45-B850AE2D52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3329" y="3681765"/>
            <a:ext cx="6349838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rgbClr val="BFE8F7"/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 and can be 2 lines.</a:t>
            </a: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4A4E4609-F19E-4DD3-A900-7CA905D6E6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3330" y="1271573"/>
            <a:ext cx="7921554" cy="224231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36pt Arial Bold Title Case Should Be No More Than 2 Lines</a:t>
            </a:r>
          </a:p>
        </p:txBody>
      </p:sp>
      <p:sp>
        <p:nvSpPr>
          <p:cNvPr id="73" name="Subtitle 2">
            <a:extLst>
              <a:ext uri="{FF2B5EF4-FFF2-40B4-BE49-F238E27FC236}">
                <a16:creationId xmlns:a16="http://schemas.microsoft.com/office/drawing/2014/main" id="{BB2AC513-3F13-403A-8294-79335D9E76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3329" y="5518464"/>
            <a:ext cx="6349838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7F8B223-93F9-9E4B-8F7C-EC9FC4ACDAD5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2"/>
          </a:solidFill>
        </p:grpSpPr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676A8BEE-D814-7949-9114-89017682369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796E5C83-B5E5-1D4C-84FB-62353DC44BD9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F694892D-C7AC-A442-B8F6-4CDEB7DD8228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6671C44A-5B20-DD46-8500-55C2BAA1DA5A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sp>
        <p:nvSpPr>
          <p:cNvPr id="104" name="Rectangle 103">
            <a:extLst>
              <a:ext uri="{FF2B5EF4-FFF2-40B4-BE49-F238E27FC236}">
                <a16:creationId xmlns:a16="http://schemas.microsoft.com/office/drawing/2014/main" id="{8F7C616C-CE7B-444E-93B8-D347D03AD088}"/>
              </a:ext>
            </a:extLst>
          </p:cNvPr>
          <p:cNvSpPr/>
          <p:nvPr/>
        </p:nvSpPr>
        <p:spPr>
          <a:xfrm>
            <a:off x="8810601" y="-1043234"/>
            <a:ext cx="365760" cy="368126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57602089-F58B-C84C-B4AB-BF6733B00F42}"/>
              </a:ext>
            </a:extLst>
          </p:cNvPr>
          <p:cNvSpPr>
            <a:spLocks noChangeAspect="1"/>
          </p:cNvSpPr>
          <p:nvPr/>
        </p:nvSpPr>
        <p:spPr>
          <a:xfrm>
            <a:off x="9432234" y="-1043234"/>
            <a:ext cx="545114" cy="54864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3E3FE531-84E1-CA40-A404-BB9DBCC1632F}"/>
              </a:ext>
            </a:extLst>
          </p:cNvPr>
          <p:cNvSpPr>
            <a:spLocks noChangeAspect="1"/>
          </p:cNvSpPr>
          <p:nvPr/>
        </p:nvSpPr>
        <p:spPr>
          <a:xfrm>
            <a:off x="8373024" y="-1043234"/>
            <a:ext cx="181705" cy="18288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799131FC-62FD-B14D-B000-B99A270DF5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37967" y="371788"/>
            <a:ext cx="2971800" cy="138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1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- Consumer Health">
    <p:bg>
      <p:bgPr>
        <a:gradFill>
          <a:gsLst>
            <a:gs pos="20000">
              <a:schemeClr val="tx1"/>
            </a:gs>
            <a:gs pos="80000">
              <a:srgbClr val="606B7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1">
            <a:extLst>
              <a:ext uri="{FF2B5EF4-FFF2-40B4-BE49-F238E27FC236}">
                <a16:creationId xmlns:a16="http://schemas.microsoft.com/office/drawing/2014/main" id="{B8567F05-315D-614C-B916-932362171A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036858" y="1795535"/>
            <a:ext cx="5588846" cy="4341936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Dividers are 36pt Arial Bold sentence case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58BFCDA-FC31-2A4E-97D4-B728D66FDDB6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 dirty="0">
              <a:solidFill>
                <a:schemeClr val="bg1"/>
              </a:solidFill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BAD41B1-1630-BD43-A04E-438392C529EA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E44435BD-EEDE-4C41-A1F2-ABC0999A168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1C4729E5-C07B-2441-A6B5-D4DA9E028AEC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C3C7C95F-71E5-2D48-9ED1-A6A7A40FCE53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8D53D1E7-5120-0F4B-B38C-FAE533E99835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pic>
        <p:nvPicPr>
          <p:cNvPr id="33" name="Graphic 32">
            <a:extLst>
              <a:ext uri="{FF2B5EF4-FFF2-40B4-BE49-F238E27FC236}">
                <a16:creationId xmlns:a16="http://schemas.microsoft.com/office/drawing/2014/main" id="{48858701-FE2D-0A4E-B4D2-3933BCCAEC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37967" y="371788"/>
            <a:ext cx="2971800" cy="138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32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- Consumer Heal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>
            <a:extLst>
              <a:ext uri="{FF2B5EF4-FFF2-40B4-BE49-F238E27FC236}">
                <a16:creationId xmlns:a16="http://schemas.microsoft.com/office/drawing/2014/main" id="{4E85BE28-1C3E-4A79-9B84-3BC2D0438DD8}"/>
              </a:ext>
            </a:extLst>
          </p:cNvPr>
          <p:cNvSpPr/>
          <p:nvPr/>
        </p:nvSpPr>
        <p:spPr bwMode="gray">
          <a:xfrm>
            <a:off x="353877" y="-1"/>
            <a:ext cx="11484246" cy="6858001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B2BC05FF-F7B1-2643-B9FF-FE7362631CA8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54AF320E-9B8F-3143-935B-C21387DC95B0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4B250C1E-384C-5A4D-B493-4F16109AFBFE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5A2F5A00-A48E-1A46-9393-ED80FF031B14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796862EF-B16A-7B49-B5EF-1F789A62F17C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sp>
        <p:nvSpPr>
          <p:cNvPr id="82" name="Text Placeholder 3">
            <a:extLst>
              <a:ext uri="{FF2B5EF4-FFF2-40B4-BE49-F238E27FC236}">
                <a16:creationId xmlns:a16="http://schemas.microsoft.com/office/drawing/2014/main" id="{43B517CD-81B5-1241-9C7C-2B8168938C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2212" y="4988527"/>
            <a:ext cx="5381689" cy="36576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— Attribution Line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82212" y="1809398"/>
            <a:ext cx="5785628" cy="2970500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Place quote here in 32pt Arial sentence case with quote attribution. Up to 6 lines of text can be used.”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A04865E-13FE-4711-97A9-D413EE17A679}"/>
              </a:ext>
            </a:extLst>
          </p:cNvPr>
          <p:cNvSpPr txBox="1"/>
          <p:nvPr/>
        </p:nvSpPr>
        <p:spPr>
          <a:xfrm>
            <a:off x="379147" y="1416103"/>
            <a:ext cx="937240" cy="1569660"/>
          </a:xfrm>
          <a:custGeom>
            <a:avLst/>
            <a:gdLst>
              <a:gd name="connsiteX0" fmla="*/ 0 w 937240"/>
              <a:gd name="connsiteY0" fmla="*/ 0 h 1862048"/>
              <a:gd name="connsiteX1" fmla="*/ 937240 w 937240"/>
              <a:gd name="connsiteY1" fmla="*/ 0 h 1862048"/>
              <a:gd name="connsiteX2" fmla="*/ 937240 w 937240"/>
              <a:gd name="connsiteY2" fmla="*/ 1862048 h 1862048"/>
              <a:gd name="connsiteX3" fmla="*/ 0 w 937240"/>
              <a:gd name="connsiteY3" fmla="*/ 1862048 h 1862048"/>
              <a:gd name="connsiteX4" fmla="*/ 0 w 937240"/>
              <a:gd name="connsiteY4" fmla="*/ 0 h 1862048"/>
              <a:gd name="connsiteX0" fmla="*/ 0 w 937240"/>
              <a:gd name="connsiteY0" fmla="*/ 0 h 1862048"/>
              <a:gd name="connsiteX1" fmla="*/ 937240 w 937240"/>
              <a:gd name="connsiteY1" fmla="*/ 0 h 1862048"/>
              <a:gd name="connsiteX2" fmla="*/ 698700 w 937240"/>
              <a:gd name="connsiteY2" fmla="*/ 1225944 h 1862048"/>
              <a:gd name="connsiteX3" fmla="*/ 0 w 937240"/>
              <a:gd name="connsiteY3" fmla="*/ 1862048 h 1862048"/>
              <a:gd name="connsiteX4" fmla="*/ 0 w 937240"/>
              <a:gd name="connsiteY4" fmla="*/ 0 h 1862048"/>
              <a:gd name="connsiteX0" fmla="*/ 0 w 937240"/>
              <a:gd name="connsiteY0" fmla="*/ 0 h 1225944"/>
              <a:gd name="connsiteX1" fmla="*/ 937240 w 937240"/>
              <a:gd name="connsiteY1" fmla="*/ 0 h 1225944"/>
              <a:gd name="connsiteX2" fmla="*/ 698700 w 937240"/>
              <a:gd name="connsiteY2" fmla="*/ 1225944 h 1225944"/>
              <a:gd name="connsiteX3" fmla="*/ 53009 w 937240"/>
              <a:gd name="connsiteY3" fmla="*/ 960901 h 1225944"/>
              <a:gd name="connsiteX4" fmla="*/ 0 w 937240"/>
              <a:gd name="connsiteY4" fmla="*/ 0 h 1225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7240" h="1225944">
                <a:moveTo>
                  <a:pt x="0" y="0"/>
                </a:moveTo>
                <a:lnTo>
                  <a:pt x="937240" y="0"/>
                </a:lnTo>
                <a:lnTo>
                  <a:pt x="698700" y="1225944"/>
                </a:lnTo>
                <a:lnTo>
                  <a:pt x="53009" y="960901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5" name="Footer Placeholder 4">
            <a:extLst>
              <a:ext uri="{FF2B5EF4-FFF2-40B4-BE49-F238E27FC236}">
                <a16:creationId xmlns:a16="http://schemas.microsoft.com/office/drawing/2014/main" id="{2B5EAC86-5955-6C44-B473-E9638CE45B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1082212" y="6387858"/>
            <a:ext cx="8587966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GB"/>
              <a:t>IQVIA Confidential - Accelerating Consumer Health Innovation |  23 March 2021 </a:t>
            </a:r>
            <a:endParaRPr lang="en-US" dirty="0"/>
          </a:p>
        </p:txBody>
      </p:sp>
      <p:sp>
        <p:nvSpPr>
          <p:cNvPr id="66" name="Slide Number Placeholder 5">
            <a:extLst>
              <a:ext uri="{FF2B5EF4-FFF2-40B4-BE49-F238E27FC236}">
                <a16:creationId xmlns:a16="http://schemas.microsoft.com/office/drawing/2014/main" id="{0B8041C5-D44C-8F4A-BD08-5435D5173B91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7F7F7F"/>
                </a:solidFill>
              </a:rPr>
              <a:t>‹#›</a:t>
            </a:fld>
            <a:endParaRPr lang="en-US" sz="800" b="0" dirty="0">
              <a:solidFill>
                <a:srgbClr val="7F7F7F"/>
              </a:solidFill>
            </a:endParaRPr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AFB4E8D2-4BA2-5344-ADBE-94367F68B0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37967" y="371788"/>
            <a:ext cx="2971800" cy="138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99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ought Slide - Consumer Health">
    <p:bg>
      <p:bgPr>
        <a:gradFill>
          <a:gsLst>
            <a:gs pos="20000">
              <a:schemeClr val="accent2"/>
            </a:gs>
            <a:gs pos="8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CE54A23A-653F-044A-872E-96D84FA8FBB7}"/>
              </a:ext>
            </a:extLst>
          </p:cNvPr>
          <p:cNvGrpSpPr/>
          <p:nvPr/>
        </p:nvGrpSpPr>
        <p:grpSpPr>
          <a:xfrm>
            <a:off x="0" y="1460563"/>
            <a:ext cx="2550984" cy="4676908"/>
            <a:chOff x="0" y="1403413"/>
            <a:chExt cx="2550984" cy="4676908"/>
          </a:xfrm>
          <a:solidFill>
            <a:schemeClr val="accent1"/>
          </a:solidFill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44260B0-4CB4-D64E-9C92-5124265DA7A3}"/>
                </a:ext>
              </a:extLst>
            </p:cNvPr>
            <p:cNvGrpSpPr/>
            <p:nvPr/>
          </p:nvGrpSpPr>
          <p:grpSpPr>
            <a:xfrm>
              <a:off x="1" y="4502072"/>
              <a:ext cx="1013573" cy="545364"/>
              <a:chOff x="1" y="4502072"/>
              <a:chExt cx="1013573" cy="545364"/>
            </a:xfrm>
            <a:grpFill/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AFE54BDC-92F7-FF47-96F4-48A8CED3C760}"/>
                  </a:ext>
                </a:extLst>
              </p:cNvPr>
              <p:cNvSpPr/>
              <p:nvPr/>
            </p:nvSpPr>
            <p:spPr>
              <a:xfrm>
                <a:off x="1" y="4502072"/>
                <a:ext cx="735042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BBC52103-9224-6C4C-89DA-F8113C00854E}"/>
                  </a:ext>
                </a:extLst>
              </p:cNvPr>
              <p:cNvSpPr/>
              <p:nvPr/>
            </p:nvSpPr>
            <p:spPr>
              <a:xfrm>
                <a:off x="468210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0C066D0-213A-4E42-B2BA-FB39C744A96E}"/>
                </a:ext>
              </a:extLst>
            </p:cNvPr>
            <p:cNvGrpSpPr/>
            <p:nvPr/>
          </p:nvGrpSpPr>
          <p:grpSpPr>
            <a:xfrm>
              <a:off x="0" y="3469185"/>
              <a:ext cx="1162174" cy="545364"/>
              <a:chOff x="0" y="3469185"/>
              <a:chExt cx="1162174" cy="545364"/>
            </a:xfrm>
            <a:grpFill/>
          </p:grpSpPr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DA67A407-7D4D-3749-9A23-617DCB2CC42B}"/>
                  </a:ext>
                </a:extLst>
              </p:cNvPr>
              <p:cNvSpPr/>
              <p:nvPr/>
            </p:nvSpPr>
            <p:spPr>
              <a:xfrm>
                <a:off x="0" y="3469185"/>
                <a:ext cx="88363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35FFBBA7-854B-B748-B093-1CE3952BB1BD}"/>
                  </a:ext>
                </a:extLst>
              </p:cNvPr>
              <p:cNvSpPr/>
              <p:nvPr/>
            </p:nvSpPr>
            <p:spPr>
              <a:xfrm>
                <a:off x="616810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0143330-49E8-4D4D-A683-BA5AC4536F35}"/>
                </a:ext>
              </a:extLst>
            </p:cNvPr>
            <p:cNvGrpSpPr/>
            <p:nvPr/>
          </p:nvGrpSpPr>
          <p:grpSpPr>
            <a:xfrm>
              <a:off x="0" y="2436300"/>
              <a:ext cx="1023436" cy="545364"/>
              <a:chOff x="0" y="2440184"/>
              <a:chExt cx="1023436" cy="545364"/>
            </a:xfrm>
            <a:grpFill/>
          </p:grpSpPr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8036A379-1707-5D4E-AAD8-4CD10718D475}"/>
                  </a:ext>
                </a:extLst>
              </p:cNvPr>
              <p:cNvSpPr/>
              <p:nvPr/>
            </p:nvSpPr>
            <p:spPr>
              <a:xfrm>
                <a:off x="0" y="2440184"/>
                <a:ext cx="74406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EB1666CD-BEF0-4D4B-BA70-902CCBD452A2}"/>
                  </a:ext>
                </a:extLst>
              </p:cNvPr>
              <p:cNvSpPr/>
              <p:nvPr/>
            </p:nvSpPr>
            <p:spPr>
              <a:xfrm>
                <a:off x="478072" y="2440184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6437A27-019B-564D-B996-C91C1F5CC2C9}"/>
                </a:ext>
              </a:extLst>
            </p:cNvPr>
            <p:cNvGrpSpPr/>
            <p:nvPr/>
          </p:nvGrpSpPr>
          <p:grpSpPr>
            <a:xfrm>
              <a:off x="876713" y="5534957"/>
              <a:ext cx="1674271" cy="545364"/>
              <a:chOff x="876236" y="5534957"/>
              <a:chExt cx="1674271" cy="545364"/>
            </a:xfrm>
            <a:grpFill/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AA63EA5C-5E6E-BC4A-9E7A-94DE3B6280E8}"/>
                  </a:ext>
                </a:extLst>
              </p:cNvPr>
              <p:cNvSpPr/>
              <p:nvPr/>
            </p:nvSpPr>
            <p:spPr>
              <a:xfrm>
                <a:off x="1154393" y="5534957"/>
                <a:ext cx="1117582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7A0BB5E6-BAD7-3F49-A359-BE26A2F6BE4C}"/>
                  </a:ext>
                </a:extLst>
              </p:cNvPr>
              <p:cNvSpPr/>
              <p:nvPr/>
            </p:nvSpPr>
            <p:spPr>
              <a:xfrm>
                <a:off x="2005143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1C16252C-42E7-844C-86B3-C65D63364C8F}"/>
                  </a:ext>
                </a:extLst>
              </p:cNvPr>
              <p:cNvSpPr/>
              <p:nvPr/>
            </p:nvSpPr>
            <p:spPr>
              <a:xfrm>
                <a:off x="876236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DF5CA18-ACA9-2A42-A4F3-CA7027AC1183}"/>
                </a:ext>
              </a:extLst>
            </p:cNvPr>
            <p:cNvGrpSpPr/>
            <p:nvPr/>
          </p:nvGrpSpPr>
          <p:grpSpPr>
            <a:xfrm>
              <a:off x="1404844" y="4502072"/>
              <a:ext cx="1146140" cy="545364"/>
              <a:chOff x="1404367" y="4502072"/>
              <a:chExt cx="1146140" cy="545364"/>
            </a:xfrm>
            <a:grpFill/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EF9009F8-F40E-4142-9FD4-5F82D827183E}"/>
                  </a:ext>
                </a:extLst>
              </p:cNvPr>
              <p:cNvSpPr/>
              <p:nvPr/>
            </p:nvSpPr>
            <p:spPr>
              <a:xfrm>
                <a:off x="1682197" y="4502072"/>
                <a:ext cx="589775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F656972E-4EE4-B440-BF3B-7C50C2F4AFD2}"/>
                  </a:ext>
                </a:extLst>
              </p:cNvPr>
              <p:cNvSpPr/>
              <p:nvPr/>
            </p:nvSpPr>
            <p:spPr>
              <a:xfrm>
                <a:off x="2005143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856FC643-92EC-5446-B635-5272B44ABBC4}"/>
                  </a:ext>
                </a:extLst>
              </p:cNvPr>
              <p:cNvSpPr/>
              <p:nvPr/>
            </p:nvSpPr>
            <p:spPr>
              <a:xfrm>
                <a:off x="1404367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7F13C1C-5A0B-E349-81D8-289CF597EFF6}"/>
                </a:ext>
              </a:extLst>
            </p:cNvPr>
            <p:cNvGrpSpPr/>
            <p:nvPr/>
          </p:nvGrpSpPr>
          <p:grpSpPr>
            <a:xfrm>
              <a:off x="1563753" y="3469185"/>
              <a:ext cx="987231" cy="545364"/>
              <a:chOff x="1560101" y="3469185"/>
              <a:chExt cx="987231" cy="545364"/>
            </a:xfrm>
            <a:grpFill/>
          </p:grpSpPr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B4037E36-7ECF-7242-B733-14F93EF6E7A7}"/>
                  </a:ext>
                </a:extLst>
              </p:cNvPr>
              <p:cNvSpPr/>
              <p:nvPr/>
            </p:nvSpPr>
            <p:spPr>
              <a:xfrm>
                <a:off x="1560101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3A075E0-B627-254E-A4FB-378B4E95EDE4}"/>
                  </a:ext>
                </a:extLst>
              </p:cNvPr>
              <p:cNvSpPr/>
              <p:nvPr/>
            </p:nvSpPr>
            <p:spPr>
              <a:xfrm>
                <a:off x="1825936" y="3469185"/>
                <a:ext cx="44603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B2AE0DCE-94BE-7947-8768-92F78F9D7213}"/>
                  </a:ext>
                </a:extLst>
              </p:cNvPr>
              <p:cNvSpPr/>
              <p:nvPr/>
            </p:nvSpPr>
            <p:spPr>
              <a:xfrm>
                <a:off x="2001968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6D361C0-AC3B-D84D-9A88-5FC411D00470}"/>
                </a:ext>
              </a:extLst>
            </p:cNvPr>
            <p:cNvGrpSpPr/>
            <p:nvPr/>
          </p:nvGrpSpPr>
          <p:grpSpPr>
            <a:xfrm>
              <a:off x="1416321" y="2436300"/>
              <a:ext cx="1134663" cy="545364"/>
              <a:chOff x="1415887" y="2436300"/>
              <a:chExt cx="1134663" cy="545364"/>
            </a:xfrm>
            <a:grpFill/>
          </p:grpSpPr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1603488A-FE35-DC44-B59F-D73A4174124C}"/>
                  </a:ext>
                </a:extLst>
              </p:cNvPr>
              <p:cNvSpPr/>
              <p:nvPr/>
            </p:nvSpPr>
            <p:spPr>
              <a:xfrm>
                <a:off x="2005186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F562BC2A-8E8F-8F4A-AF64-D93514A83DE2}"/>
                  </a:ext>
                </a:extLst>
              </p:cNvPr>
              <p:cNvSpPr/>
              <p:nvPr/>
            </p:nvSpPr>
            <p:spPr>
              <a:xfrm>
                <a:off x="1415887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45DA935B-E728-D449-B962-9C993F9194C3}"/>
                  </a:ext>
                </a:extLst>
              </p:cNvPr>
              <p:cNvSpPr/>
              <p:nvPr/>
            </p:nvSpPr>
            <p:spPr>
              <a:xfrm>
                <a:off x="1682240" y="2436300"/>
                <a:ext cx="58973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7C5B5FC-28F8-6A43-9D03-F89AA5DADC09}"/>
                </a:ext>
              </a:extLst>
            </p:cNvPr>
            <p:cNvGrpSpPr/>
            <p:nvPr/>
          </p:nvGrpSpPr>
          <p:grpSpPr>
            <a:xfrm>
              <a:off x="898206" y="1403413"/>
              <a:ext cx="1652778" cy="545364"/>
              <a:chOff x="898206" y="1403413"/>
              <a:chExt cx="1652778" cy="545364"/>
            </a:xfrm>
            <a:grpFill/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B34D7784-E348-154F-80D9-BA83F6D4D68E}"/>
                  </a:ext>
                </a:extLst>
              </p:cNvPr>
              <p:cNvSpPr/>
              <p:nvPr/>
            </p:nvSpPr>
            <p:spPr>
              <a:xfrm>
                <a:off x="2005620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2849EC6B-F9A7-F742-813C-BBB1639B37A5}"/>
                  </a:ext>
                </a:extLst>
              </p:cNvPr>
              <p:cNvSpPr/>
              <p:nvPr/>
            </p:nvSpPr>
            <p:spPr>
              <a:xfrm>
                <a:off x="898206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81DB5796-D137-AF40-AB92-A11E96841BD6}"/>
                  </a:ext>
                </a:extLst>
              </p:cNvPr>
              <p:cNvSpPr/>
              <p:nvPr/>
            </p:nvSpPr>
            <p:spPr>
              <a:xfrm>
                <a:off x="1164538" y="1403413"/>
                <a:ext cx="111758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2606B288-B2E5-CB4F-9CD4-6304B4259D84}"/>
                </a:ext>
              </a:extLst>
            </p:cNvPr>
            <p:cNvSpPr/>
            <p:nvPr/>
          </p:nvSpPr>
          <p:spPr>
            <a:xfrm>
              <a:off x="1945" y="5534957"/>
              <a:ext cx="476127" cy="545364"/>
            </a:xfrm>
            <a:custGeom>
              <a:avLst/>
              <a:gdLst>
                <a:gd name="connsiteX0" fmla="*/ 0 w 476127"/>
                <a:gd name="connsiteY0" fmla="*/ 0 h 545364"/>
                <a:gd name="connsiteX1" fmla="*/ 197590 w 476127"/>
                <a:gd name="connsiteY1" fmla="*/ 0 h 545364"/>
                <a:gd name="connsiteX2" fmla="*/ 197590 w 476127"/>
                <a:gd name="connsiteY2" fmla="*/ 590 h 545364"/>
                <a:gd name="connsiteX3" fmla="*/ 203445 w 476127"/>
                <a:gd name="connsiteY3" fmla="*/ 0 h 545364"/>
                <a:gd name="connsiteX4" fmla="*/ 476127 w 476127"/>
                <a:gd name="connsiteY4" fmla="*/ 272682 h 545364"/>
                <a:gd name="connsiteX5" fmla="*/ 203445 w 476127"/>
                <a:gd name="connsiteY5" fmla="*/ 545364 h 545364"/>
                <a:gd name="connsiteX6" fmla="*/ 197590 w 476127"/>
                <a:gd name="connsiteY6" fmla="*/ 544774 h 545364"/>
                <a:gd name="connsiteX7" fmla="*/ 197590 w 476127"/>
                <a:gd name="connsiteY7" fmla="*/ 545364 h 545364"/>
                <a:gd name="connsiteX8" fmla="*/ 0 w 476127"/>
                <a:gd name="connsiteY8" fmla="*/ 545364 h 545364"/>
                <a:gd name="connsiteX9" fmla="*/ 0 w 476127"/>
                <a:gd name="connsiteY9" fmla="*/ 452614 h 545364"/>
                <a:gd name="connsiteX10" fmla="*/ 0 w 476127"/>
                <a:gd name="connsiteY10" fmla="*/ 92750 h 545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6127" h="545364">
                  <a:moveTo>
                    <a:pt x="0" y="0"/>
                  </a:moveTo>
                  <a:lnTo>
                    <a:pt x="197590" y="0"/>
                  </a:lnTo>
                  <a:lnTo>
                    <a:pt x="197590" y="590"/>
                  </a:lnTo>
                  <a:lnTo>
                    <a:pt x="203445" y="0"/>
                  </a:lnTo>
                  <a:cubicBezTo>
                    <a:pt x="354043" y="0"/>
                    <a:pt x="476127" y="122084"/>
                    <a:pt x="476127" y="272682"/>
                  </a:cubicBezTo>
                  <a:cubicBezTo>
                    <a:pt x="476127" y="423280"/>
                    <a:pt x="354043" y="545364"/>
                    <a:pt x="203445" y="545364"/>
                  </a:cubicBezTo>
                  <a:lnTo>
                    <a:pt x="197590" y="544774"/>
                  </a:lnTo>
                  <a:lnTo>
                    <a:pt x="197590" y="545364"/>
                  </a:lnTo>
                  <a:lnTo>
                    <a:pt x="0" y="545364"/>
                  </a:lnTo>
                  <a:lnTo>
                    <a:pt x="0" y="452614"/>
                  </a:lnTo>
                  <a:lnTo>
                    <a:pt x="0" y="9275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18324F76-739D-5A41-8026-F96B96947F97}"/>
                </a:ext>
              </a:extLst>
            </p:cNvPr>
            <p:cNvSpPr/>
            <p:nvPr/>
          </p:nvSpPr>
          <p:spPr>
            <a:xfrm>
              <a:off x="0" y="1403413"/>
              <a:ext cx="501699" cy="545364"/>
            </a:xfrm>
            <a:custGeom>
              <a:avLst/>
              <a:gdLst>
                <a:gd name="connsiteX0" fmla="*/ 1 w 501699"/>
                <a:gd name="connsiteY0" fmla="*/ 0 h 545364"/>
                <a:gd name="connsiteX1" fmla="*/ 223169 w 501699"/>
                <a:gd name="connsiteY1" fmla="*/ 0 h 545364"/>
                <a:gd name="connsiteX2" fmla="*/ 223169 w 501699"/>
                <a:gd name="connsiteY2" fmla="*/ 590 h 545364"/>
                <a:gd name="connsiteX3" fmla="*/ 229017 w 501699"/>
                <a:gd name="connsiteY3" fmla="*/ 0 h 545364"/>
                <a:gd name="connsiteX4" fmla="*/ 501699 w 501699"/>
                <a:gd name="connsiteY4" fmla="*/ 272682 h 545364"/>
                <a:gd name="connsiteX5" fmla="*/ 229017 w 501699"/>
                <a:gd name="connsiteY5" fmla="*/ 545364 h 545364"/>
                <a:gd name="connsiteX6" fmla="*/ 223169 w 501699"/>
                <a:gd name="connsiteY6" fmla="*/ 544775 h 545364"/>
                <a:gd name="connsiteX7" fmla="*/ 223169 w 501699"/>
                <a:gd name="connsiteY7" fmla="*/ 545364 h 545364"/>
                <a:gd name="connsiteX8" fmla="*/ 1 w 501699"/>
                <a:gd name="connsiteY8" fmla="*/ 545364 h 545364"/>
                <a:gd name="connsiteX9" fmla="*/ 1 w 501699"/>
                <a:gd name="connsiteY9" fmla="*/ 419791 h 545364"/>
                <a:gd name="connsiteX10" fmla="*/ 0 w 501699"/>
                <a:gd name="connsiteY10" fmla="*/ 419789 h 545364"/>
                <a:gd name="connsiteX11" fmla="*/ 0 w 501699"/>
                <a:gd name="connsiteY11" fmla="*/ 125575 h 545364"/>
                <a:gd name="connsiteX12" fmla="*/ 1 w 501699"/>
                <a:gd name="connsiteY12" fmla="*/ 125573 h 545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1699" h="545364">
                  <a:moveTo>
                    <a:pt x="1" y="0"/>
                  </a:moveTo>
                  <a:lnTo>
                    <a:pt x="223169" y="0"/>
                  </a:lnTo>
                  <a:lnTo>
                    <a:pt x="223169" y="590"/>
                  </a:lnTo>
                  <a:lnTo>
                    <a:pt x="229017" y="0"/>
                  </a:lnTo>
                  <a:cubicBezTo>
                    <a:pt x="379615" y="0"/>
                    <a:pt x="501699" y="122084"/>
                    <a:pt x="501699" y="272682"/>
                  </a:cubicBezTo>
                  <a:cubicBezTo>
                    <a:pt x="501699" y="423280"/>
                    <a:pt x="379615" y="545364"/>
                    <a:pt x="229017" y="545364"/>
                  </a:cubicBezTo>
                  <a:lnTo>
                    <a:pt x="223169" y="544775"/>
                  </a:lnTo>
                  <a:lnTo>
                    <a:pt x="223169" y="545364"/>
                  </a:lnTo>
                  <a:lnTo>
                    <a:pt x="1" y="545364"/>
                  </a:lnTo>
                  <a:lnTo>
                    <a:pt x="1" y="419791"/>
                  </a:lnTo>
                  <a:lnTo>
                    <a:pt x="0" y="419789"/>
                  </a:lnTo>
                  <a:lnTo>
                    <a:pt x="0" y="125575"/>
                  </a:lnTo>
                  <a:lnTo>
                    <a:pt x="1" y="12557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sp>
        <p:nvSpPr>
          <p:cNvPr id="60" name="Title 1">
            <a:extLst>
              <a:ext uri="{FF2B5EF4-FFF2-40B4-BE49-F238E27FC236}">
                <a16:creationId xmlns:a16="http://schemas.microsoft.com/office/drawing/2014/main" id="{99B32E9C-8531-8F42-88AC-648425B4B1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3393370" y="1460563"/>
            <a:ext cx="7988504" cy="4676908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Thought slides are 36pt </a:t>
            </a:r>
            <a:br>
              <a:rPr lang="en-US" dirty="0"/>
            </a:br>
            <a:r>
              <a:rPr lang="en-US" dirty="0"/>
              <a:t>Arial Bold sentence case</a:t>
            </a:r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DBE3E6C0-8C36-8B43-957E-48824B0A0BBC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10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- Consumer Health">
    <p:bg>
      <p:bgPr>
        <a:gradFill>
          <a:gsLst>
            <a:gs pos="20000">
              <a:schemeClr val="tx1"/>
            </a:gs>
            <a:gs pos="80000">
              <a:srgbClr val="606B7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117F4479-AB2F-544F-914C-7C68ABE310F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036859" y="3208148"/>
            <a:ext cx="5588846" cy="2929323"/>
          </a:xfrm>
          <a:prstGeom prst="rect">
            <a:avLst/>
          </a:prstGeom>
        </p:spPr>
        <p:txBody>
          <a:bodyPr/>
          <a:lstStyle>
            <a:lvl1pPr marL="274320" indent="-274320">
              <a:lnSpc>
                <a:spcPct val="100000"/>
              </a:lnSpc>
              <a:spcBef>
                <a:spcPts val="1000"/>
              </a:spcBef>
              <a:defRPr sz="2400">
                <a:solidFill>
                  <a:schemeClr val="bg1"/>
                </a:solidFill>
              </a:defRPr>
            </a:lvl1pPr>
            <a:lvl2pPr marL="548640" indent="-27432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2400">
                <a:solidFill>
                  <a:schemeClr val="bg1"/>
                </a:solidFill>
              </a:defRPr>
            </a:lvl2pPr>
            <a:lvl3pPr marL="822960" indent="-27432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2400">
                <a:solidFill>
                  <a:schemeClr val="bg1"/>
                </a:solidFill>
              </a:defRPr>
            </a:lvl3pPr>
            <a:lvl4pPr marL="1097280" indent="-27432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2400">
                <a:solidFill>
                  <a:schemeClr val="bg1"/>
                </a:solidFill>
              </a:defRPr>
            </a:lvl4pPr>
            <a:lvl5pPr marL="1371600" indent="-27432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Arial 24pt bullet level 1</a:t>
            </a:r>
          </a:p>
          <a:p>
            <a:pPr lvl="1"/>
            <a:r>
              <a:rPr lang="en-US" dirty="0"/>
              <a:t>Arial 24pt bullet level 2</a:t>
            </a:r>
          </a:p>
          <a:p>
            <a:pPr lvl="2"/>
            <a:r>
              <a:rPr lang="en-US" dirty="0"/>
              <a:t>Arial 24pt bullet level 3</a:t>
            </a:r>
          </a:p>
          <a:p>
            <a:pPr lvl="3"/>
            <a:r>
              <a:rPr lang="en-US" dirty="0"/>
              <a:t>Arial 24pt bullet level 4</a:t>
            </a:r>
          </a:p>
          <a:p>
            <a:pPr lvl="4"/>
            <a:r>
              <a:rPr lang="en-US" dirty="0"/>
              <a:t>Arial 24pt bullet level 5</a:t>
            </a:r>
          </a:p>
        </p:txBody>
      </p:sp>
      <p:sp>
        <p:nvSpPr>
          <p:cNvPr id="62" name="Title 1">
            <a:extLst>
              <a:ext uri="{FF2B5EF4-FFF2-40B4-BE49-F238E27FC236}">
                <a16:creationId xmlns:a16="http://schemas.microsoft.com/office/drawing/2014/main" id="{77FA37B5-B8A2-E447-B5FC-531DD50C18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4320" y="1795534"/>
            <a:ext cx="7631698" cy="1174627"/>
          </a:xfrm>
          <a:prstGeom prst="rect">
            <a:avLst/>
          </a:prstGeom>
        </p:spPr>
        <p:txBody>
          <a:bodyPr anchor="b" anchorCtr="0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Closing slides are 36pt Arial Bold sentence case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364B443-1067-8D4E-8347-69E3D88570DB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E23B4D94-914D-6A47-AF73-BDD6ABF78CB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E941EA1A-7BCD-E547-9195-3AF3CBAB9DED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BF4E84-D8C8-3340-8821-E170F38BCB95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4358390-5EFC-484C-9E81-E6E1DFD520E7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pic>
        <p:nvPicPr>
          <p:cNvPr id="33" name="Graphic 32">
            <a:extLst>
              <a:ext uri="{FF2B5EF4-FFF2-40B4-BE49-F238E27FC236}">
                <a16:creationId xmlns:a16="http://schemas.microsoft.com/office/drawing/2014/main" id="{A3C66844-769A-7A44-8A72-7666B43F3A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37967" y="371788"/>
            <a:ext cx="2971800" cy="138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92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Charcoal - Consumer Health">
    <p:bg>
      <p:bgPr>
        <a:gradFill>
          <a:gsLst>
            <a:gs pos="20000">
              <a:schemeClr val="tx1"/>
            </a:gs>
            <a:gs pos="80000">
              <a:srgbClr val="606B7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phic 29">
            <a:extLst>
              <a:ext uri="{FF2B5EF4-FFF2-40B4-BE49-F238E27FC236}">
                <a16:creationId xmlns:a16="http://schemas.microsoft.com/office/drawing/2014/main" id="{D55984F4-995D-AB49-907B-43A88F6E7E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37967" y="371788"/>
            <a:ext cx="2971800" cy="1389753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70EE6CC4-BDAD-452E-AE32-77E9A1B11636}"/>
              </a:ext>
            </a:extLst>
          </p:cNvPr>
          <p:cNvSpPr txBox="1"/>
          <p:nvPr/>
        </p:nvSpPr>
        <p:spPr bwMode="black">
          <a:xfrm>
            <a:off x="730897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959CA0"/>
                </a:solidFill>
                <a:ea typeface="Arial" charset="0"/>
                <a:cs typeface="Arial" charset="0"/>
              </a:rPr>
              <a:t>© 2021. All rights reserved. IQVIA</a:t>
            </a:r>
            <a:r>
              <a:rPr lang="en-US" sz="800" baseline="30000" dirty="0">
                <a:solidFill>
                  <a:srgbClr val="959CA0"/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rgbClr val="959CA0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  <a:endParaRPr lang="en-US" sz="800" kern="1200" dirty="0">
              <a:solidFill>
                <a:srgbClr val="959CA0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21604DCE-2860-47E1-9A45-B850AE2D52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3329" y="3681765"/>
            <a:ext cx="6349838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 and can be 2 lines.</a:t>
            </a: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4A4E4609-F19E-4DD3-A900-7CA905D6E6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3330" y="1271573"/>
            <a:ext cx="7921554" cy="224231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36pt Arial Bold Title Case Should Be No More Than 2 Lines</a:t>
            </a:r>
          </a:p>
        </p:txBody>
      </p:sp>
      <p:sp>
        <p:nvSpPr>
          <p:cNvPr id="73" name="Subtitle 2">
            <a:extLst>
              <a:ext uri="{FF2B5EF4-FFF2-40B4-BE49-F238E27FC236}">
                <a16:creationId xmlns:a16="http://schemas.microsoft.com/office/drawing/2014/main" id="{BB2AC513-3F13-403A-8294-79335D9E76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3329" y="5518464"/>
            <a:ext cx="6349838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7F8B223-93F9-9E4B-8F7C-EC9FC4ACDAD5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676A8BEE-D814-7949-9114-89017682369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796E5C83-B5E5-1D4C-84FB-62353DC44BD9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F694892D-C7AC-A442-B8F6-4CDEB7DD8228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6671C44A-5B20-DD46-8500-55C2BAA1DA5A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sp>
        <p:nvSpPr>
          <p:cNvPr id="104" name="Rectangle 103">
            <a:extLst>
              <a:ext uri="{FF2B5EF4-FFF2-40B4-BE49-F238E27FC236}">
                <a16:creationId xmlns:a16="http://schemas.microsoft.com/office/drawing/2014/main" id="{8F7C616C-CE7B-444E-93B8-D347D03AD088}"/>
              </a:ext>
            </a:extLst>
          </p:cNvPr>
          <p:cNvSpPr/>
          <p:nvPr/>
        </p:nvSpPr>
        <p:spPr>
          <a:xfrm>
            <a:off x="8810601" y="-1043234"/>
            <a:ext cx="365760" cy="368126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57602089-F58B-C84C-B4AB-BF6733B00F42}"/>
              </a:ext>
            </a:extLst>
          </p:cNvPr>
          <p:cNvSpPr>
            <a:spLocks noChangeAspect="1"/>
          </p:cNvSpPr>
          <p:nvPr/>
        </p:nvSpPr>
        <p:spPr>
          <a:xfrm>
            <a:off x="9432234" y="-1043234"/>
            <a:ext cx="545114" cy="54864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3E3FE531-84E1-CA40-A404-BB9DBCC1632F}"/>
              </a:ext>
            </a:extLst>
          </p:cNvPr>
          <p:cNvSpPr>
            <a:spLocks noChangeAspect="1"/>
          </p:cNvSpPr>
          <p:nvPr/>
        </p:nvSpPr>
        <p:spPr>
          <a:xfrm>
            <a:off x="8373024" y="-1043234"/>
            <a:ext cx="181705" cy="18288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3340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Blue - Consumer Health">
    <p:bg>
      <p:bgPr>
        <a:gradFill>
          <a:gsLst>
            <a:gs pos="20000">
              <a:schemeClr val="accent2"/>
            </a:gs>
            <a:gs pos="8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>
            <a:extLst>
              <a:ext uri="{FF2B5EF4-FFF2-40B4-BE49-F238E27FC236}">
                <a16:creationId xmlns:a16="http://schemas.microsoft.com/office/drawing/2014/main" id="{70EE6CC4-BDAD-452E-AE32-77E9A1B11636}"/>
              </a:ext>
            </a:extLst>
          </p:cNvPr>
          <p:cNvSpPr txBox="1"/>
          <p:nvPr/>
        </p:nvSpPr>
        <p:spPr bwMode="black">
          <a:xfrm>
            <a:off x="730897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7FD1EF"/>
                </a:solidFill>
                <a:ea typeface="Arial" charset="0"/>
                <a:cs typeface="Arial" charset="0"/>
              </a:rPr>
              <a:t>© 2021. All rights reserved. IQVIA</a:t>
            </a:r>
            <a:r>
              <a:rPr lang="en-US" sz="800" baseline="30000" dirty="0">
                <a:solidFill>
                  <a:srgbClr val="7FD1EF"/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rgbClr val="7FD1EF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21604DCE-2860-47E1-9A45-B850AE2D52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3329" y="3681765"/>
            <a:ext cx="6349838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rgbClr val="BFE8F7"/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 and can be 2 lines.</a:t>
            </a: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4A4E4609-F19E-4DD3-A900-7CA905D6E6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3330" y="1271573"/>
            <a:ext cx="7921554" cy="224231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36pt Arial Bold Title Case Should Be No More Than 2 Lines</a:t>
            </a:r>
          </a:p>
        </p:txBody>
      </p:sp>
      <p:sp>
        <p:nvSpPr>
          <p:cNvPr id="73" name="Subtitle 2">
            <a:extLst>
              <a:ext uri="{FF2B5EF4-FFF2-40B4-BE49-F238E27FC236}">
                <a16:creationId xmlns:a16="http://schemas.microsoft.com/office/drawing/2014/main" id="{BB2AC513-3F13-403A-8294-79335D9E76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3329" y="5518464"/>
            <a:ext cx="6349838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7F8B223-93F9-9E4B-8F7C-EC9FC4ACDAD5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2"/>
          </a:solidFill>
        </p:grpSpPr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676A8BEE-D814-7949-9114-89017682369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796E5C83-B5E5-1D4C-84FB-62353DC44BD9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F694892D-C7AC-A442-B8F6-4CDEB7DD8228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6671C44A-5B20-DD46-8500-55C2BAA1DA5A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sp>
        <p:nvSpPr>
          <p:cNvPr id="104" name="Rectangle 103">
            <a:extLst>
              <a:ext uri="{FF2B5EF4-FFF2-40B4-BE49-F238E27FC236}">
                <a16:creationId xmlns:a16="http://schemas.microsoft.com/office/drawing/2014/main" id="{8F7C616C-CE7B-444E-93B8-D347D03AD088}"/>
              </a:ext>
            </a:extLst>
          </p:cNvPr>
          <p:cNvSpPr/>
          <p:nvPr/>
        </p:nvSpPr>
        <p:spPr>
          <a:xfrm>
            <a:off x="8810601" y="-1043234"/>
            <a:ext cx="365760" cy="368126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57602089-F58B-C84C-B4AB-BF6733B00F42}"/>
              </a:ext>
            </a:extLst>
          </p:cNvPr>
          <p:cNvSpPr>
            <a:spLocks noChangeAspect="1"/>
          </p:cNvSpPr>
          <p:nvPr/>
        </p:nvSpPr>
        <p:spPr>
          <a:xfrm>
            <a:off x="9432234" y="-1043234"/>
            <a:ext cx="545114" cy="54864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3E3FE531-84E1-CA40-A404-BB9DBCC1632F}"/>
              </a:ext>
            </a:extLst>
          </p:cNvPr>
          <p:cNvSpPr>
            <a:spLocks noChangeAspect="1"/>
          </p:cNvSpPr>
          <p:nvPr/>
        </p:nvSpPr>
        <p:spPr>
          <a:xfrm>
            <a:off x="8373024" y="-1043234"/>
            <a:ext cx="181705" cy="18288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799131FC-62FD-B14D-B000-B99A270DF5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37967" y="371788"/>
            <a:ext cx="2971800" cy="138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91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Green - Consumer Health">
    <p:bg>
      <p:bgPr>
        <a:gradFill>
          <a:gsLst>
            <a:gs pos="20000">
              <a:schemeClr val="accent4"/>
            </a:gs>
            <a:gs pos="80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>
            <a:extLst>
              <a:ext uri="{FF2B5EF4-FFF2-40B4-BE49-F238E27FC236}">
                <a16:creationId xmlns:a16="http://schemas.microsoft.com/office/drawing/2014/main" id="{70EE6CC4-BDAD-452E-AE32-77E9A1B11636}"/>
              </a:ext>
            </a:extLst>
          </p:cNvPr>
          <p:cNvSpPr txBox="1"/>
          <p:nvPr/>
        </p:nvSpPr>
        <p:spPr bwMode="black">
          <a:xfrm>
            <a:off x="730897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A1D794"/>
                </a:solidFill>
                <a:ea typeface="Arial" charset="0"/>
                <a:cs typeface="Arial" charset="0"/>
              </a:rPr>
              <a:t>© 2021. All rights reserved. IQVIA</a:t>
            </a:r>
            <a:r>
              <a:rPr lang="en-US" sz="800" baseline="30000" dirty="0">
                <a:solidFill>
                  <a:srgbClr val="A1D794"/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rgbClr val="A1D794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  <a:endParaRPr lang="en-US" sz="800" kern="1200" dirty="0">
              <a:solidFill>
                <a:srgbClr val="A1D794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21604DCE-2860-47E1-9A45-B850AE2D52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3329" y="3681765"/>
            <a:ext cx="6349838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rgbClr val="D0EBCA"/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 and can be 2 lines.</a:t>
            </a: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4A4E4609-F19E-4DD3-A900-7CA905D6E6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3330" y="1271573"/>
            <a:ext cx="7921554" cy="224231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36pt Arial Bold Title Case Should Be No More Than 2 Lines</a:t>
            </a:r>
          </a:p>
        </p:txBody>
      </p:sp>
      <p:sp>
        <p:nvSpPr>
          <p:cNvPr id="73" name="Subtitle 2">
            <a:extLst>
              <a:ext uri="{FF2B5EF4-FFF2-40B4-BE49-F238E27FC236}">
                <a16:creationId xmlns:a16="http://schemas.microsoft.com/office/drawing/2014/main" id="{BB2AC513-3F13-403A-8294-79335D9E76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3329" y="5518464"/>
            <a:ext cx="6349838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7F8B223-93F9-9E4B-8F7C-EC9FC4ACDAD5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4"/>
          </a:solidFill>
        </p:grpSpPr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676A8BEE-D814-7949-9114-89017682369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796E5C83-B5E5-1D4C-84FB-62353DC44BD9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F694892D-C7AC-A442-B8F6-4CDEB7DD8228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6671C44A-5B20-DD46-8500-55C2BAA1DA5A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sp>
        <p:nvSpPr>
          <p:cNvPr id="104" name="Rectangle 103">
            <a:extLst>
              <a:ext uri="{FF2B5EF4-FFF2-40B4-BE49-F238E27FC236}">
                <a16:creationId xmlns:a16="http://schemas.microsoft.com/office/drawing/2014/main" id="{8F7C616C-CE7B-444E-93B8-D347D03AD088}"/>
              </a:ext>
            </a:extLst>
          </p:cNvPr>
          <p:cNvSpPr/>
          <p:nvPr/>
        </p:nvSpPr>
        <p:spPr>
          <a:xfrm>
            <a:off x="8810601" y="-1043234"/>
            <a:ext cx="365760" cy="368126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57602089-F58B-C84C-B4AB-BF6733B00F42}"/>
              </a:ext>
            </a:extLst>
          </p:cNvPr>
          <p:cNvSpPr>
            <a:spLocks noChangeAspect="1"/>
          </p:cNvSpPr>
          <p:nvPr/>
        </p:nvSpPr>
        <p:spPr>
          <a:xfrm>
            <a:off x="9432234" y="-1043234"/>
            <a:ext cx="545114" cy="54864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3E3FE531-84E1-CA40-A404-BB9DBCC1632F}"/>
              </a:ext>
            </a:extLst>
          </p:cNvPr>
          <p:cNvSpPr>
            <a:spLocks noChangeAspect="1"/>
          </p:cNvSpPr>
          <p:nvPr/>
        </p:nvSpPr>
        <p:spPr>
          <a:xfrm>
            <a:off x="8373024" y="-1043234"/>
            <a:ext cx="181705" cy="18288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912869F7-E75B-9C44-84F4-C207B642A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37967" y="371788"/>
            <a:ext cx="2971800" cy="138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49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White - Consumer Healt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>
            <a:extLst>
              <a:ext uri="{FF2B5EF4-FFF2-40B4-BE49-F238E27FC236}">
                <a16:creationId xmlns:a16="http://schemas.microsoft.com/office/drawing/2014/main" id="{7AB75BD1-2507-44E0-91E4-42F78B5D2D49}"/>
              </a:ext>
            </a:extLst>
          </p:cNvPr>
          <p:cNvSpPr txBox="1"/>
          <p:nvPr/>
        </p:nvSpPr>
        <p:spPr bwMode="black">
          <a:xfrm>
            <a:off x="730897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© 2021. All rights reserved. IQVIA</a:t>
            </a:r>
            <a:r>
              <a:rPr lang="en-US" sz="800" baseline="300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  <a:endParaRPr lang="en-US" sz="800" kern="1200" dirty="0">
              <a:solidFill>
                <a:schemeClr val="bg1">
                  <a:lumMod val="50000"/>
                </a:schemeClr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098CCE30-6B5A-4DFB-97B5-AF5CCDE0C8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3329" y="3681765"/>
            <a:ext cx="6349838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 and can be 2 lines.</a:t>
            </a:r>
          </a:p>
        </p:txBody>
      </p:sp>
      <p:sp>
        <p:nvSpPr>
          <p:cNvPr id="70" name="Title 1">
            <a:extLst>
              <a:ext uri="{FF2B5EF4-FFF2-40B4-BE49-F238E27FC236}">
                <a16:creationId xmlns:a16="http://schemas.microsoft.com/office/drawing/2014/main" id="{184C4A24-4E36-49F8-AE34-FEFD57A981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3330" y="1271573"/>
            <a:ext cx="7921554" cy="224231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Headline 36pt Arial Bold Title Case Should Be No More Than 2 Lines</a:t>
            </a:r>
          </a:p>
        </p:txBody>
      </p:sp>
      <p:sp>
        <p:nvSpPr>
          <p:cNvPr id="71" name="Subtitle 2">
            <a:extLst>
              <a:ext uri="{FF2B5EF4-FFF2-40B4-BE49-F238E27FC236}">
                <a16:creationId xmlns:a16="http://schemas.microsoft.com/office/drawing/2014/main" id="{0E82B801-11C9-4FD7-9D6A-B8DAA21204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3329" y="5518464"/>
            <a:ext cx="6349838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29175BC-552B-D64A-8152-E96EE8CE39AF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D370C788-BCB9-AA4B-83CC-830DE2532168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86A666F2-61DC-1141-A28D-9C664CF9E0DD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B36DAFEC-9E33-D342-8F38-9280EB50249D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14487FF1-1618-4249-B143-BEFFD4E4E8FD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E4418D72-B986-414A-97FC-FCCE7B7F1B53}"/>
              </a:ext>
            </a:extLst>
          </p:cNvPr>
          <p:cNvSpPr/>
          <p:nvPr/>
        </p:nvSpPr>
        <p:spPr>
          <a:xfrm>
            <a:off x="8810601" y="-1043234"/>
            <a:ext cx="365760" cy="368126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B4C17C8-380D-41B2-8F4E-B2A6A80204A7}"/>
              </a:ext>
            </a:extLst>
          </p:cNvPr>
          <p:cNvSpPr>
            <a:spLocks noChangeAspect="1"/>
          </p:cNvSpPr>
          <p:nvPr/>
        </p:nvSpPr>
        <p:spPr>
          <a:xfrm>
            <a:off x="9432234" y="-1043234"/>
            <a:ext cx="545114" cy="54864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D82C82-AD27-49A1-AB10-24272A1884F7}"/>
              </a:ext>
            </a:extLst>
          </p:cNvPr>
          <p:cNvSpPr>
            <a:spLocks noChangeAspect="1"/>
          </p:cNvSpPr>
          <p:nvPr/>
        </p:nvSpPr>
        <p:spPr>
          <a:xfrm>
            <a:off x="8373024" y="-1043234"/>
            <a:ext cx="181705" cy="18288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02013F15-E964-B942-82F7-05F953503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37967" y="371788"/>
            <a:ext cx="2971800" cy="138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95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Co-Brand - Consumer Healt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>
            <a:extLst>
              <a:ext uri="{FF2B5EF4-FFF2-40B4-BE49-F238E27FC236}">
                <a16:creationId xmlns:a16="http://schemas.microsoft.com/office/drawing/2014/main" id="{7AB75BD1-2507-44E0-91E4-42F78B5D2D49}"/>
              </a:ext>
            </a:extLst>
          </p:cNvPr>
          <p:cNvSpPr txBox="1"/>
          <p:nvPr/>
        </p:nvSpPr>
        <p:spPr bwMode="black">
          <a:xfrm>
            <a:off x="730897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© 2021. All rights reserved. IQVIA</a:t>
            </a:r>
            <a:r>
              <a:rPr lang="en-US" sz="800" baseline="300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  <a:endParaRPr lang="en-US" sz="800" kern="1200" dirty="0">
              <a:solidFill>
                <a:schemeClr val="bg1">
                  <a:lumMod val="50000"/>
                </a:schemeClr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098CCE30-6B5A-4DFB-97B5-AF5CCDE0C8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3329" y="3681765"/>
            <a:ext cx="6349838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 and can be 2 lines.</a:t>
            </a:r>
          </a:p>
        </p:txBody>
      </p:sp>
      <p:sp>
        <p:nvSpPr>
          <p:cNvPr id="70" name="Title 1">
            <a:extLst>
              <a:ext uri="{FF2B5EF4-FFF2-40B4-BE49-F238E27FC236}">
                <a16:creationId xmlns:a16="http://schemas.microsoft.com/office/drawing/2014/main" id="{184C4A24-4E36-49F8-AE34-FEFD57A981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3330" y="1271573"/>
            <a:ext cx="7921554" cy="224231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Headline 36pt Arial Bold Title Case Should Be No More Than 2 Lines</a:t>
            </a:r>
          </a:p>
        </p:txBody>
      </p:sp>
      <p:sp>
        <p:nvSpPr>
          <p:cNvPr id="71" name="Subtitle 2">
            <a:extLst>
              <a:ext uri="{FF2B5EF4-FFF2-40B4-BE49-F238E27FC236}">
                <a16:creationId xmlns:a16="http://schemas.microsoft.com/office/drawing/2014/main" id="{0E82B801-11C9-4FD7-9D6A-B8DAA21204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3329" y="5518464"/>
            <a:ext cx="6349838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E5C45F24-760D-4806-80BF-4B954EEA03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55299" y="4854606"/>
            <a:ext cx="2324100" cy="1341752"/>
          </a:xfrm>
          <a:prstGeom prst="rect">
            <a:avLst/>
          </a:prstGeom>
          <a:solidFill>
            <a:srgbClr val="DA291C"/>
          </a:solidFill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Bid defense only: You may replace this box with a sponsor logo. Ensure the logo is on a white or transparent background and you have usage permission.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All other presentations, or without sponsor logo: Please delete this box.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2EC9C87-CE31-4CA8-933C-B8C7C252CA86}"/>
              </a:ext>
            </a:extLst>
          </p:cNvPr>
          <p:cNvSpPr/>
          <p:nvPr/>
        </p:nvSpPr>
        <p:spPr>
          <a:xfrm>
            <a:off x="8810601" y="-1043234"/>
            <a:ext cx="365760" cy="368126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51BC71F-4BC2-47A4-96C7-2E221AFAC452}"/>
              </a:ext>
            </a:extLst>
          </p:cNvPr>
          <p:cNvSpPr>
            <a:spLocks noChangeAspect="1"/>
          </p:cNvSpPr>
          <p:nvPr/>
        </p:nvSpPr>
        <p:spPr>
          <a:xfrm>
            <a:off x="9432234" y="-1043234"/>
            <a:ext cx="545114" cy="54864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DEBD35E-79D5-4A08-BBFB-35E25D1D2A66}"/>
              </a:ext>
            </a:extLst>
          </p:cNvPr>
          <p:cNvSpPr>
            <a:spLocks noChangeAspect="1"/>
          </p:cNvSpPr>
          <p:nvPr/>
        </p:nvSpPr>
        <p:spPr>
          <a:xfrm>
            <a:off x="8373024" y="-1043234"/>
            <a:ext cx="181705" cy="18288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9C359E7-88C6-42D4-9B64-F7D5FE9CDBC5}"/>
              </a:ext>
            </a:extLst>
          </p:cNvPr>
          <p:cNvGrpSpPr/>
          <p:nvPr/>
        </p:nvGrpSpPr>
        <p:grpSpPr>
          <a:xfrm>
            <a:off x="9941531" y="3804028"/>
            <a:ext cx="2250469" cy="2651308"/>
            <a:chOff x="9941531" y="3804028"/>
            <a:chExt cx="2250469" cy="2651308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4384A34-21CA-42A4-8E46-1EEAC237500E}"/>
                </a:ext>
              </a:extLst>
            </p:cNvPr>
            <p:cNvSpPr/>
            <p:nvPr/>
          </p:nvSpPr>
          <p:spPr>
            <a:xfrm>
              <a:off x="10755844" y="5906186"/>
              <a:ext cx="1436156" cy="549150"/>
            </a:xfrm>
            <a:custGeom>
              <a:avLst/>
              <a:gdLst>
                <a:gd name="connsiteX0" fmla="*/ 274575 w 1436156"/>
                <a:gd name="connsiteY0" fmla="*/ 0 h 549150"/>
                <a:gd name="connsiteX1" fmla="*/ 276477 w 1436156"/>
                <a:gd name="connsiteY1" fmla="*/ 192 h 549150"/>
                <a:gd name="connsiteX2" fmla="*/ 276477 w 1436156"/>
                <a:gd name="connsiteY2" fmla="*/ 0 h 549150"/>
                <a:gd name="connsiteX3" fmla="*/ 1436156 w 1436156"/>
                <a:gd name="connsiteY3" fmla="*/ 0 h 549150"/>
                <a:gd name="connsiteX4" fmla="*/ 1436156 w 1436156"/>
                <a:gd name="connsiteY4" fmla="*/ 549150 h 549150"/>
                <a:gd name="connsiteX5" fmla="*/ 276477 w 1436156"/>
                <a:gd name="connsiteY5" fmla="*/ 549150 h 549150"/>
                <a:gd name="connsiteX6" fmla="*/ 276477 w 1436156"/>
                <a:gd name="connsiteY6" fmla="*/ 548959 h 549150"/>
                <a:gd name="connsiteX7" fmla="*/ 274575 w 1436156"/>
                <a:gd name="connsiteY7" fmla="*/ 549150 h 549150"/>
                <a:gd name="connsiteX8" fmla="*/ 0 w 1436156"/>
                <a:gd name="connsiteY8" fmla="*/ 274575 h 549150"/>
                <a:gd name="connsiteX9" fmla="*/ 274575 w 1436156"/>
                <a:gd name="connsiteY9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36156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1436156" y="0"/>
                  </a:lnTo>
                  <a:lnTo>
                    <a:pt x="1436156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0C482A3-7472-489E-8622-A62D97CBD17C}"/>
                </a:ext>
              </a:extLst>
            </p:cNvPr>
            <p:cNvSpPr/>
            <p:nvPr/>
          </p:nvSpPr>
          <p:spPr>
            <a:xfrm>
              <a:off x="10356354" y="3804028"/>
              <a:ext cx="1835646" cy="549150"/>
            </a:xfrm>
            <a:custGeom>
              <a:avLst/>
              <a:gdLst>
                <a:gd name="connsiteX0" fmla="*/ 274073 w 1835646"/>
                <a:gd name="connsiteY0" fmla="*/ 0 h 549150"/>
                <a:gd name="connsiteX1" fmla="*/ 278104 w 1835646"/>
                <a:gd name="connsiteY1" fmla="*/ 407 h 549150"/>
                <a:gd name="connsiteX2" fmla="*/ 278104 w 1835646"/>
                <a:gd name="connsiteY2" fmla="*/ 0 h 549150"/>
                <a:gd name="connsiteX3" fmla="*/ 1835646 w 1835646"/>
                <a:gd name="connsiteY3" fmla="*/ 0 h 549150"/>
                <a:gd name="connsiteX4" fmla="*/ 1835646 w 1835646"/>
                <a:gd name="connsiteY4" fmla="*/ 549150 h 549150"/>
                <a:gd name="connsiteX5" fmla="*/ 278104 w 1835646"/>
                <a:gd name="connsiteY5" fmla="*/ 549150 h 549150"/>
                <a:gd name="connsiteX6" fmla="*/ 278104 w 1835646"/>
                <a:gd name="connsiteY6" fmla="*/ 547742 h 549150"/>
                <a:gd name="connsiteX7" fmla="*/ 274073 w 1835646"/>
                <a:gd name="connsiteY7" fmla="*/ 548148 h 549150"/>
                <a:gd name="connsiteX8" fmla="*/ 0 w 1835646"/>
                <a:gd name="connsiteY8" fmla="*/ 274074 h 549150"/>
                <a:gd name="connsiteX9" fmla="*/ 274073 w 1835646"/>
                <a:gd name="connsiteY9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35646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1835646" y="0"/>
                  </a:lnTo>
                  <a:lnTo>
                    <a:pt x="1835646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4C68CD5-1D99-4C2F-8258-B69F780AC527}"/>
                </a:ext>
              </a:extLst>
            </p:cNvPr>
            <p:cNvSpPr/>
            <p:nvPr/>
          </p:nvSpPr>
          <p:spPr>
            <a:xfrm>
              <a:off x="9941531" y="4854606"/>
              <a:ext cx="2250469" cy="549150"/>
            </a:xfrm>
            <a:custGeom>
              <a:avLst/>
              <a:gdLst>
                <a:gd name="connsiteX0" fmla="*/ 299044 w 2250469"/>
                <a:gd name="connsiteY0" fmla="*/ 0 h 549150"/>
                <a:gd name="connsiteX1" fmla="*/ 300889 w 2250469"/>
                <a:gd name="connsiteY1" fmla="*/ 171 h 549150"/>
                <a:gd name="connsiteX2" fmla="*/ 300889 w 2250469"/>
                <a:gd name="connsiteY2" fmla="*/ 0 h 549150"/>
                <a:gd name="connsiteX3" fmla="*/ 2250469 w 2250469"/>
                <a:gd name="connsiteY3" fmla="*/ 0 h 549150"/>
                <a:gd name="connsiteX4" fmla="*/ 2250469 w 2250469"/>
                <a:gd name="connsiteY4" fmla="*/ 549150 h 549150"/>
                <a:gd name="connsiteX5" fmla="*/ 300889 w 2250469"/>
                <a:gd name="connsiteY5" fmla="*/ 549150 h 549150"/>
                <a:gd name="connsiteX6" fmla="*/ 300889 w 2250469"/>
                <a:gd name="connsiteY6" fmla="*/ 548980 h 549150"/>
                <a:gd name="connsiteX7" fmla="*/ 299044 w 2250469"/>
                <a:gd name="connsiteY7" fmla="*/ 549150 h 549150"/>
                <a:gd name="connsiteX8" fmla="*/ 0 w 2250469"/>
                <a:gd name="connsiteY8" fmla="*/ 274575 h 549150"/>
                <a:gd name="connsiteX9" fmla="*/ 299044 w 2250469"/>
                <a:gd name="connsiteY9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0469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2250469" y="0"/>
                  </a:lnTo>
                  <a:lnTo>
                    <a:pt x="2250469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 err="1"/>
            </a:p>
          </p:txBody>
        </p:sp>
      </p:grpSp>
      <p:pic>
        <p:nvPicPr>
          <p:cNvPr id="38" name="Graphic 37">
            <a:extLst>
              <a:ext uri="{FF2B5EF4-FFF2-40B4-BE49-F238E27FC236}">
                <a16:creationId xmlns:a16="http://schemas.microsoft.com/office/drawing/2014/main" id="{16C6CB1F-5FCE-F84D-8A05-039C60BE26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37967" y="371788"/>
            <a:ext cx="2971800" cy="138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75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Consumer Heal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4" y="1286359"/>
            <a:ext cx="11338560" cy="4994125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54" name="Footer Placeholder 4">
            <a:extLst>
              <a:ext uri="{FF2B5EF4-FFF2-40B4-BE49-F238E27FC236}">
                <a16:creationId xmlns:a16="http://schemas.microsoft.com/office/drawing/2014/main" id="{7088911A-0046-5847-8D5E-667B718ECD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GB"/>
              <a:t>IQVIA Confidential - Accelerating Consumer Health Innovation |  23 March 2021 </a:t>
            </a:r>
            <a:endParaRPr lang="en-US" dirty="0"/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FCFC63C0-5262-4767-9F93-DEDAECE24DB7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56" name="Graphic 55">
            <a:extLst>
              <a:ext uri="{FF2B5EF4-FFF2-40B4-BE49-F238E27FC236}">
                <a16:creationId xmlns:a16="http://schemas.microsoft.com/office/drawing/2014/main" id="{BE238BDF-26D3-1045-9221-72974A8524F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4607" y="6239171"/>
            <a:ext cx="1481328" cy="69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64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Green - Consumer Health">
    <p:bg>
      <p:bgPr>
        <a:gradFill>
          <a:gsLst>
            <a:gs pos="20000">
              <a:schemeClr val="accent4"/>
            </a:gs>
            <a:gs pos="80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>
            <a:extLst>
              <a:ext uri="{FF2B5EF4-FFF2-40B4-BE49-F238E27FC236}">
                <a16:creationId xmlns:a16="http://schemas.microsoft.com/office/drawing/2014/main" id="{70EE6CC4-BDAD-452E-AE32-77E9A1B11636}"/>
              </a:ext>
            </a:extLst>
          </p:cNvPr>
          <p:cNvSpPr txBox="1"/>
          <p:nvPr/>
        </p:nvSpPr>
        <p:spPr bwMode="black">
          <a:xfrm>
            <a:off x="730897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A1D794"/>
                </a:solidFill>
                <a:ea typeface="Arial" charset="0"/>
                <a:cs typeface="Arial" charset="0"/>
              </a:rPr>
              <a:t>© 2021. All rights reserved. IQVIA</a:t>
            </a:r>
            <a:r>
              <a:rPr lang="en-US" sz="800" baseline="30000" dirty="0">
                <a:solidFill>
                  <a:srgbClr val="A1D794"/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rgbClr val="A1D794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  <a:endParaRPr lang="en-US" sz="800" kern="1200" dirty="0">
              <a:solidFill>
                <a:srgbClr val="A1D794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21604DCE-2860-47E1-9A45-B850AE2D52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3329" y="3681765"/>
            <a:ext cx="6349838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rgbClr val="D0EBCA"/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 and can be 2 lines.</a:t>
            </a: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4A4E4609-F19E-4DD3-A900-7CA905D6E6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3330" y="1271573"/>
            <a:ext cx="7921554" cy="224231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36pt Arial Bold Title Case Should Be No More Than 2 Lines</a:t>
            </a:r>
          </a:p>
        </p:txBody>
      </p:sp>
      <p:sp>
        <p:nvSpPr>
          <p:cNvPr id="73" name="Subtitle 2">
            <a:extLst>
              <a:ext uri="{FF2B5EF4-FFF2-40B4-BE49-F238E27FC236}">
                <a16:creationId xmlns:a16="http://schemas.microsoft.com/office/drawing/2014/main" id="{BB2AC513-3F13-403A-8294-79335D9E76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3329" y="5518464"/>
            <a:ext cx="6349838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7F8B223-93F9-9E4B-8F7C-EC9FC4ACDAD5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4"/>
          </a:solidFill>
        </p:grpSpPr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676A8BEE-D814-7949-9114-89017682369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796E5C83-B5E5-1D4C-84FB-62353DC44BD9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F694892D-C7AC-A442-B8F6-4CDEB7DD8228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6671C44A-5B20-DD46-8500-55C2BAA1DA5A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sp>
        <p:nvSpPr>
          <p:cNvPr id="104" name="Rectangle 103">
            <a:extLst>
              <a:ext uri="{FF2B5EF4-FFF2-40B4-BE49-F238E27FC236}">
                <a16:creationId xmlns:a16="http://schemas.microsoft.com/office/drawing/2014/main" id="{8F7C616C-CE7B-444E-93B8-D347D03AD088}"/>
              </a:ext>
            </a:extLst>
          </p:cNvPr>
          <p:cNvSpPr/>
          <p:nvPr/>
        </p:nvSpPr>
        <p:spPr>
          <a:xfrm>
            <a:off x="8810601" y="-1043234"/>
            <a:ext cx="365760" cy="368126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57602089-F58B-C84C-B4AB-BF6733B00F42}"/>
              </a:ext>
            </a:extLst>
          </p:cNvPr>
          <p:cNvSpPr>
            <a:spLocks noChangeAspect="1"/>
          </p:cNvSpPr>
          <p:nvPr/>
        </p:nvSpPr>
        <p:spPr>
          <a:xfrm>
            <a:off x="9432234" y="-1043234"/>
            <a:ext cx="545114" cy="54864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3E3FE531-84E1-CA40-A404-BB9DBCC1632F}"/>
              </a:ext>
            </a:extLst>
          </p:cNvPr>
          <p:cNvSpPr>
            <a:spLocks noChangeAspect="1"/>
          </p:cNvSpPr>
          <p:nvPr/>
        </p:nvSpPr>
        <p:spPr>
          <a:xfrm>
            <a:off x="8373024" y="-1043234"/>
            <a:ext cx="181705" cy="18288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912869F7-E75B-9C44-84F4-C207B642A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37967" y="371788"/>
            <a:ext cx="2971800" cy="138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42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Subhead - Consumer Heal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098016E9-779F-F844-B7C6-670D5E2ED4DC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84694" y="1702630"/>
            <a:ext cx="11338560" cy="4577854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56" name="Footer Placeholder 4">
            <a:extLst>
              <a:ext uri="{FF2B5EF4-FFF2-40B4-BE49-F238E27FC236}">
                <a16:creationId xmlns:a16="http://schemas.microsoft.com/office/drawing/2014/main" id="{4C2A7798-04D8-114F-865E-17D9C5B73E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GB"/>
              <a:t>IQVIA Confidential - Accelerating Consumer Health Innovation |  23 March 2021 </a:t>
            </a:r>
            <a:endParaRPr lang="en-US" dirty="0"/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780491F4-CBE5-420D-B41C-DA1186C29721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58" name="Graphic 57">
            <a:extLst>
              <a:ext uri="{FF2B5EF4-FFF2-40B4-BE49-F238E27FC236}">
                <a16:creationId xmlns:a16="http://schemas.microsoft.com/office/drawing/2014/main" id="{DB5AC777-07AD-2E43-B6A4-BF21E462C18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4607" y="6239171"/>
            <a:ext cx="1481328" cy="69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40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Callout Opt1 - Consumer Heal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531A8FC-B139-A448-96B7-DB54D8693F95}"/>
              </a:ext>
            </a:extLst>
          </p:cNvPr>
          <p:cNvCxnSpPr>
            <a:cxnSpLocks/>
          </p:cNvCxnSpPr>
          <p:nvPr/>
        </p:nvCxnSpPr>
        <p:spPr>
          <a:xfrm>
            <a:off x="8132063" y="1784927"/>
            <a:ext cx="4148329" cy="0"/>
          </a:xfrm>
          <a:prstGeom prst="line">
            <a:avLst/>
          </a:prstGeom>
          <a:ln w="254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D88AF363-7A35-104E-9A0A-BC860A4A42C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84694" y="1702626"/>
            <a:ext cx="7492481" cy="4577849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132063" y="1876358"/>
            <a:ext cx="3764662" cy="4404117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1219170" rtl="0" eaLnBrk="0" fontAlgn="base" latinLnBrk="0" hangingPunct="0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b="1" i="0" baseline="0">
                <a:solidFill>
                  <a:schemeClr val="accent2"/>
                </a:solidFill>
                <a:latin typeface="+mj-lt"/>
              </a:defRPr>
            </a:lvl1pPr>
            <a:lvl2pPr marL="230188" indent="-119063">
              <a:lnSpc>
                <a:spcPct val="100000"/>
              </a:lnSpc>
              <a:buFont typeface="Arial"/>
              <a:buChar char="•"/>
              <a:defRPr sz="1200" b="0" i="0" baseline="0">
                <a:solidFill>
                  <a:schemeClr val="accent1"/>
                </a:solidFill>
                <a:latin typeface="+mj-lt"/>
                <a:cs typeface="Arial"/>
              </a:defRPr>
            </a:lvl2pPr>
            <a:lvl3pPr marL="609585" indent="-228594">
              <a:lnSpc>
                <a:spcPct val="100000"/>
              </a:lnSpc>
              <a:buFont typeface="Arial" pitchFamily="34" charset="0"/>
              <a:buChar char="•"/>
              <a:defRPr sz="1200" b="0" i="0">
                <a:solidFill>
                  <a:schemeClr val="bg1"/>
                </a:solidFill>
                <a:latin typeface="+mj-lt"/>
                <a:cs typeface="Arial"/>
              </a:defRPr>
            </a:lvl3pPr>
            <a:lvl4pPr>
              <a:defRPr sz="2133" b="0" i="0">
                <a:latin typeface="Georgia" pitchFamily="18" charset="0"/>
              </a:defRPr>
            </a:lvl4pPr>
          </a:lstStyle>
          <a:p>
            <a:pPr lvl="0"/>
            <a:r>
              <a:rPr lang="en-US" noProof="0" dirty="0"/>
              <a:t>Callouts are 20pt Arial Bold sentence case 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</a:t>
            </a:r>
            <a:r>
              <a:rPr lang="en-US" noProof="0" dirty="0"/>
              <a:t> </a:t>
            </a:r>
            <a:r>
              <a:rPr lang="en-US" noProof="0" dirty="0" err="1"/>
              <a:t>tetuer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</a:t>
            </a:r>
            <a:r>
              <a:rPr lang="en-US" noProof="0" dirty="0" err="1"/>
              <a:t>sed</a:t>
            </a:r>
            <a:r>
              <a:rPr lang="en-US" noProof="0" dirty="0"/>
              <a:t> </a:t>
            </a:r>
            <a:r>
              <a:rPr lang="en-US" noProof="0" dirty="0" err="1"/>
              <a:t>diam</a:t>
            </a:r>
            <a:r>
              <a:rPr lang="en-US" noProof="0" dirty="0"/>
              <a:t> </a:t>
            </a:r>
            <a:r>
              <a:rPr lang="en-US" noProof="0" dirty="0" err="1"/>
              <a:t>nonummy</a:t>
            </a:r>
            <a:r>
              <a:rPr lang="en-US" noProof="0" dirty="0"/>
              <a:t> </a:t>
            </a:r>
            <a:r>
              <a:rPr lang="en-US" noProof="0" dirty="0" err="1"/>
              <a:t>nibh</a:t>
            </a:r>
            <a:r>
              <a:rPr lang="en-US" noProof="0" dirty="0"/>
              <a:t> </a:t>
            </a:r>
            <a:r>
              <a:rPr lang="en-US" noProof="0" dirty="0" err="1"/>
              <a:t>euismod</a:t>
            </a:r>
            <a:r>
              <a:rPr lang="en-US" noProof="0" dirty="0"/>
              <a:t> </a:t>
            </a:r>
            <a:r>
              <a:rPr lang="en-US" noProof="0" dirty="0" err="1"/>
              <a:t>tincidunt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laoreet</a:t>
            </a:r>
            <a:r>
              <a:rPr lang="en-US" noProof="0" dirty="0"/>
              <a:t> dolore magna </a:t>
            </a:r>
            <a:r>
              <a:rPr lang="en-US" noProof="0" dirty="0" err="1"/>
              <a:t>aliquam</a:t>
            </a:r>
            <a:r>
              <a:rPr lang="en-US" noProof="0" dirty="0"/>
              <a:t> </a:t>
            </a:r>
            <a:r>
              <a:rPr lang="en-US" noProof="0" dirty="0" err="1"/>
              <a:t>erat</a:t>
            </a:r>
            <a:r>
              <a:rPr lang="en-US" noProof="0" dirty="0"/>
              <a:t> </a:t>
            </a:r>
            <a:r>
              <a:rPr lang="en-US" noProof="0" dirty="0" err="1"/>
              <a:t>volutpat</a:t>
            </a:r>
            <a:r>
              <a:rPr lang="en-US" noProof="0" dirty="0"/>
              <a:t>. 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60" name="Footer Placeholder 4">
            <a:extLst>
              <a:ext uri="{FF2B5EF4-FFF2-40B4-BE49-F238E27FC236}">
                <a16:creationId xmlns:a16="http://schemas.microsoft.com/office/drawing/2014/main" id="{02449CD6-629F-D647-95E7-AF3F9E15C4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GB"/>
              <a:t>IQVIA Confidential - Accelerating Consumer Health Innovation |  23 March 2021 </a:t>
            </a:r>
            <a:endParaRPr lang="en-US" dirty="0"/>
          </a:p>
        </p:txBody>
      </p: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241A4459-0EB4-4688-8572-06BA95F5D702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59" name="Graphic 58">
            <a:extLst>
              <a:ext uri="{FF2B5EF4-FFF2-40B4-BE49-F238E27FC236}">
                <a16:creationId xmlns:a16="http://schemas.microsoft.com/office/drawing/2014/main" id="{68524F5D-444D-6848-8147-5E320E8B0A8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4607" y="6239171"/>
            <a:ext cx="1481328" cy="69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57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Callout Opt2 - Consumer Heal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D88AF363-7A35-104E-9A0A-BC860A4A42C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84694" y="1702626"/>
            <a:ext cx="7492481" cy="4577845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132063" y="1876358"/>
            <a:ext cx="3764662" cy="4404112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1219170" rtl="0" eaLnBrk="0" fontAlgn="base" latinLnBrk="0" hangingPunct="0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b="1" i="0" baseline="0">
                <a:solidFill>
                  <a:schemeClr val="accent1"/>
                </a:solidFill>
                <a:latin typeface="+mj-lt"/>
              </a:defRPr>
            </a:lvl1pPr>
            <a:lvl2pPr marL="230188" indent="-119063">
              <a:lnSpc>
                <a:spcPct val="100000"/>
              </a:lnSpc>
              <a:buFont typeface="Arial"/>
              <a:buChar char="•"/>
              <a:defRPr sz="1200" b="0" i="0" baseline="0">
                <a:solidFill>
                  <a:schemeClr val="accent1"/>
                </a:solidFill>
                <a:latin typeface="+mj-lt"/>
                <a:cs typeface="Arial"/>
              </a:defRPr>
            </a:lvl2pPr>
            <a:lvl3pPr marL="609585" indent="-228594">
              <a:lnSpc>
                <a:spcPct val="100000"/>
              </a:lnSpc>
              <a:buFont typeface="Arial" pitchFamily="34" charset="0"/>
              <a:buChar char="•"/>
              <a:defRPr sz="1200" b="0" i="0">
                <a:solidFill>
                  <a:schemeClr val="bg1"/>
                </a:solidFill>
                <a:latin typeface="+mj-lt"/>
                <a:cs typeface="Arial"/>
              </a:defRPr>
            </a:lvl3pPr>
            <a:lvl4pPr>
              <a:defRPr sz="2133" b="0" i="0">
                <a:latin typeface="Georgia" pitchFamily="18" charset="0"/>
              </a:defRPr>
            </a:lvl4pPr>
          </a:lstStyle>
          <a:p>
            <a:pPr lvl="0"/>
            <a:r>
              <a:rPr lang="en-US" noProof="0" dirty="0"/>
              <a:t>Callouts are 20pt Arial Bold sentence case 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</a:t>
            </a:r>
            <a:r>
              <a:rPr lang="en-US" noProof="0" dirty="0"/>
              <a:t> </a:t>
            </a:r>
            <a:r>
              <a:rPr lang="en-US" noProof="0" dirty="0" err="1"/>
              <a:t>tetuer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</a:t>
            </a:r>
            <a:r>
              <a:rPr lang="en-US" noProof="0" dirty="0" err="1"/>
              <a:t>sed</a:t>
            </a:r>
            <a:r>
              <a:rPr lang="en-US" noProof="0" dirty="0"/>
              <a:t> </a:t>
            </a:r>
            <a:r>
              <a:rPr lang="en-US" noProof="0" dirty="0" err="1"/>
              <a:t>diam</a:t>
            </a:r>
            <a:r>
              <a:rPr lang="en-US" noProof="0" dirty="0"/>
              <a:t> </a:t>
            </a:r>
            <a:r>
              <a:rPr lang="en-US" noProof="0" dirty="0" err="1"/>
              <a:t>nonummy</a:t>
            </a:r>
            <a:r>
              <a:rPr lang="en-US" noProof="0" dirty="0"/>
              <a:t> </a:t>
            </a:r>
            <a:r>
              <a:rPr lang="en-US" noProof="0" dirty="0" err="1"/>
              <a:t>nibh</a:t>
            </a:r>
            <a:r>
              <a:rPr lang="en-US" noProof="0" dirty="0"/>
              <a:t> </a:t>
            </a:r>
            <a:r>
              <a:rPr lang="en-US" noProof="0" dirty="0" err="1"/>
              <a:t>euismod</a:t>
            </a:r>
            <a:r>
              <a:rPr lang="en-US" noProof="0" dirty="0"/>
              <a:t> </a:t>
            </a:r>
            <a:r>
              <a:rPr lang="en-US" noProof="0" dirty="0" err="1"/>
              <a:t>tincidunt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laoreet</a:t>
            </a:r>
            <a:r>
              <a:rPr lang="en-US" noProof="0" dirty="0"/>
              <a:t> dolore magna </a:t>
            </a:r>
            <a:r>
              <a:rPr lang="en-US" noProof="0" dirty="0" err="1"/>
              <a:t>aliquam</a:t>
            </a:r>
            <a:r>
              <a:rPr lang="en-US" noProof="0" dirty="0"/>
              <a:t> </a:t>
            </a:r>
            <a:r>
              <a:rPr lang="en-US" noProof="0" dirty="0" err="1"/>
              <a:t>erat</a:t>
            </a:r>
            <a:r>
              <a:rPr lang="en-US" noProof="0" dirty="0"/>
              <a:t> </a:t>
            </a:r>
            <a:r>
              <a:rPr lang="en-US" noProof="0" dirty="0" err="1"/>
              <a:t>volutpat</a:t>
            </a:r>
            <a:r>
              <a:rPr lang="en-US" noProof="0" dirty="0"/>
              <a:t>. 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60" name="Footer Placeholder 4">
            <a:extLst>
              <a:ext uri="{FF2B5EF4-FFF2-40B4-BE49-F238E27FC236}">
                <a16:creationId xmlns:a16="http://schemas.microsoft.com/office/drawing/2014/main" id="{02449CD6-629F-D647-95E7-AF3F9E15C4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GB"/>
              <a:t>IQVIA Confidential - Accelerating Consumer Health Innovation |  23 March 2021 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B5C6CE-599B-D241-B11C-1899212B39F3}"/>
              </a:ext>
            </a:extLst>
          </p:cNvPr>
          <p:cNvCxnSpPr>
            <a:cxnSpLocks/>
          </p:cNvCxnSpPr>
          <p:nvPr/>
        </p:nvCxnSpPr>
        <p:spPr>
          <a:xfrm>
            <a:off x="8132063" y="1784927"/>
            <a:ext cx="4148329" cy="0"/>
          </a:xfrm>
          <a:prstGeom prst="line">
            <a:avLst/>
          </a:prstGeom>
          <a:ln w="254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5A70D40F-E06E-4AAC-8094-BC565B24D95E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59" name="Graphic 58">
            <a:extLst>
              <a:ext uri="{FF2B5EF4-FFF2-40B4-BE49-F238E27FC236}">
                <a16:creationId xmlns:a16="http://schemas.microsoft.com/office/drawing/2014/main" id="{3618F297-8BD7-3D4E-AE78-5A99841FD00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4607" y="6239171"/>
            <a:ext cx="1481328" cy="69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25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- Consumer Heal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BB33977D-340C-C244-98B1-44E8B03BE8F1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191135" y="1702626"/>
            <a:ext cx="5532119" cy="4571835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92D52BD9-DFA6-1D48-973A-A6C3C874E805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84694" y="1702626"/>
            <a:ext cx="5532119" cy="4577857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59" name="Footer Placeholder 4">
            <a:extLst>
              <a:ext uri="{FF2B5EF4-FFF2-40B4-BE49-F238E27FC236}">
                <a16:creationId xmlns:a16="http://schemas.microsoft.com/office/drawing/2014/main" id="{7F2D66EE-4D77-E145-9576-4E9D03CE4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GB"/>
              <a:t>IQVIA Confidential - Accelerating Consumer Health Innovation |  23 March 2021 </a:t>
            </a:r>
            <a:endParaRPr lang="en-US" dirty="0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2DFA1798-9673-4022-816E-704E37E4DEA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60" name="Graphic 59">
            <a:extLst>
              <a:ext uri="{FF2B5EF4-FFF2-40B4-BE49-F238E27FC236}">
                <a16:creationId xmlns:a16="http://schemas.microsoft.com/office/drawing/2014/main" id="{C942F467-C4E9-2E47-B2C8-C8763EA28C8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4607" y="6239171"/>
            <a:ext cx="1481328" cy="69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12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_NoSubhead - Consumer Heal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BB33977D-340C-C244-98B1-44E8B03BE8F1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191135" y="1251284"/>
            <a:ext cx="5532119" cy="5029200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92D52BD9-DFA6-1D48-973A-A6C3C874E805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84694" y="1251284"/>
            <a:ext cx="5532119" cy="5029200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59" name="Footer Placeholder 4">
            <a:extLst>
              <a:ext uri="{FF2B5EF4-FFF2-40B4-BE49-F238E27FC236}">
                <a16:creationId xmlns:a16="http://schemas.microsoft.com/office/drawing/2014/main" id="{7F2D66EE-4D77-E145-9576-4E9D03CE4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GB"/>
              <a:t>IQVIA Confidential - Accelerating Consumer Health Innovation |  23 March 2021 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4E4B32-E13F-4B83-8982-BF8073A1DC9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E43352D6-F9BC-6444-BEF0-746081C6973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4607" y="6239171"/>
            <a:ext cx="1481328" cy="69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47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 - Consumer Heal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C2AC1106-6E0D-B341-B75A-C8C2F73E3F26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84694" y="1702626"/>
            <a:ext cx="3621024" cy="4577857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ABC0DBC1-9787-6A4E-A4B1-E0E8BE5E8F02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8102230" y="1702627"/>
            <a:ext cx="3621024" cy="457785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88B0BB6F-D4FA-D54D-A387-A1834DE59B82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4243462" y="1702627"/>
            <a:ext cx="3621024" cy="457785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61" name="Footer Placeholder 4">
            <a:extLst>
              <a:ext uri="{FF2B5EF4-FFF2-40B4-BE49-F238E27FC236}">
                <a16:creationId xmlns:a16="http://schemas.microsoft.com/office/drawing/2014/main" id="{2B619D02-ECD0-CE4F-A007-98E4EF45BF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GB"/>
              <a:t>IQVIA Confidential - Accelerating Consumer Health Innovation |  23 March 2021 </a:t>
            </a:r>
            <a:endParaRPr lang="en-US" dirty="0"/>
          </a:p>
        </p:txBody>
      </p: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C02E0708-4D86-44F8-B4F9-1E6BEA5F151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62" name="Graphic 61">
            <a:extLst>
              <a:ext uri="{FF2B5EF4-FFF2-40B4-BE49-F238E27FC236}">
                <a16:creationId xmlns:a16="http://schemas.microsoft.com/office/drawing/2014/main" id="{129651CE-F7BA-F04B-B4F9-A0AA2A17F63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4607" y="6239171"/>
            <a:ext cx="1481328" cy="69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95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Consumer Heal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lIns="91440" tIns="45720" rIns="91440" bIns="45720"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53" name="Footer Placeholder 4">
            <a:extLst>
              <a:ext uri="{FF2B5EF4-FFF2-40B4-BE49-F238E27FC236}">
                <a16:creationId xmlns:a16="http://schemas.microsoft.com/office/drawing/2014/main" id="{B43D20F7-04AA-0E4D-91D5-5DB9ECAF9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GB"/>
              <a:t>IQVIA Confidential - Accelerating Consumer Health Innovation |  23 March 2021 </a:t>
            </a:r>
            <a:endParaRPr lang="en-US" dirty="0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5EA968B8-FA3A-4F62-92E8-E94086C1347B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55" name="Graphic 54">
            <a:extLst>
              <a:ext uri="{FF2B5EF4-FFF2-40B4-BE49-F238E27FC236}">
                <a16:creationId xmlns:a16="http://schemas.microsoft.com/office/drawing/2014/main" id="{B48EB0ED-2F0E-F447-99FE-2FAD21DD74C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4607" y="6239171"/>
            <a:ext cx="1481328" cy="69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21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head_Only - Consumer Heal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55" name="Footer Placeholder 4">
            <a:extLst>
              <a:ext uri="{FF2B5EF4-FFF2-40B4-BE49-F238E27FC236}">
                <a16:creationId xmlns:a16="http://schemas.microsoft.com/office/drawing/2014/main" id="{76ED9213-76D9-7A47-BBC6-21289543AE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GB"/>
              <a:t>IQVIA Confidential - Accelerating Consumer Health Innovation |  23 March 2021 </a:t>
            </a:r>
            <a:endParaRPr lang="en-US" dirty="0"/>
          </a:p>
        </p:txBody>
      </p: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1E387831-BA5F-49F6-AA7A-A7D23D1B4F4D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F458837C-399B-B244-9B10-81284B6C504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4607" y="6239171"/>
            <a:ext cx="1481328" cy="69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21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Only - Consumer Heal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ooter Placeholder 4">
            <a:extLst>
              <a:ext uri="{FF2B5EF4-FFF2-40B4-BE49-F238E27FC236}">
                <a16:creationId xmlns:a16="http://schemas.microsoft.com/office/drawing/2014/main" id="{EBE92459-5CCD-6042-9D0E-BAC9DA03F8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GB"/>
              <a:t>IQVIA Confidential - Accelerating Consumer Health Innovation |  23 March 2021 </a:t>
            </a:r>
            <a:endParaRPr lang="en-US" dirty="0"/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75C2CC54-E1EC-4DF9-A3B0-2009DB97279A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9A340877-53AA-F149-BC8C-A3A8E84CAF6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4607" y="6239171"/>
            <a:ext cx="1481328" cy="69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66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- Consumer Heal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DEFF783-1996-4984-99EE-7B1AC1AE1A3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2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White - Consumer Healt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>
            <a:extLst>
              <a:ext uri="{FF2B5EF4-FFF2-40B4-BE49-F238E27FC236}">
                <a16:creationId xmlns:a16="http://schemas.microsoft.com/office/drawing/2014/main" id="{7AB75BD1-2507-44E0-91E4-42F78B5D2D49}"/>
              </a:ext>
            </a:extLst>
          </p:cNvPr>
          <p:cNvSpPr txBox="1"/>
          <p:nvPr/>
        </p:nvSpPr>
        <p:spPr bwMode="black">
          <a:xfrm>
            <a:off x="730897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© 2021. All rights reserved. IQVIA</a:t>
            </a:r>
            <a:r>
              <a:rPr lang="en-US" sz="800" baseline="300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  <a:endParaRPr lang="en-US" sz="800" kern="1200" dirty="0">
              <a:solidFill>
                <a:schemeClr val="bg1">
                  <a:lumMod val="50000"/>
                </a:schemeClr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098CCE30-6B5A-4DFB-97B5-AF5CCDE0C8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3329" y="3681765"/>
            <a:ext cx="6349838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 and can be 2 lines.</a:t>
            </a:r>
          </a:p>
        </p:txBody>
      </p:sp>
      <p:sp>
        <p:nvSpPr>
          <p:cNvPr id="70" name="Title 1">
            <a:extLst>
              <a:ext uri="{FF2B5EF4-FFF2-40B4-BE49-F238E27FC236}">
                <a16:creationId xmlns:a16="http://schemas.microsoft.com/office/drawing/2014/main" id="{184C4A24-4E36-49F8-AE34-FEFD57A981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3330" y="1271573"/>
            <a:ext cx="7921554" cy="224231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Headline 36pt Arial Bold Title Case Should Be No More Than 2 Lines</a:t>
            </a:r>
          </a:p>
        </p:txBody>
      </p:sp>
      <p:sp>
        <p:nvSpPr>
          <p:cNvPr id="71" name="Subtitle 2">
            <a:extLst>
              <a:ext uri="{FF2B5EF4-FFF2-40B4-BE49-F238E27FC236}">
                <a16:creationId xmlns:a16="http://schemas.microsoft.com/office/drawing/2014/main" id="{0E82B801-11C9-4FD7-9D6A-B8DAA21204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3329" y="5518464"/>
            <a:ext cx="6349838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29175BC-552B-D64A-8152-E96EE8CE39AF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D370C788-BCB9-AA4B-83CC-830DE2532168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86A666F2-61DC-1141-A28D-9C664CF9E0DD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B36DAFEC-9E33-D342-8F38-9280EB50249D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14487FF1-1618-4249-B143-BEFFD4E4E8FD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E4418D72-B986-414A-97FC-FCCE7B7F1B53}"/>
              </a:ext>
            </a:extLst>
          </p:cNvPr>
          <p:cNvSpPr/>
          <p:nvPr/>
        </p:nvSpPr>
        <p:spPr>
          <a:xfrm>
            <a:off x="8810601" y="-1043234"/>
            <a:ext cx="365760" cy="368126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B4C17C8-380D-41B2-8F4E-B2A6A80204A7}"/>
              </a:ext>
            </a:extLst>
          </p:cNvPr>
          <p:cNvSpPr>
            <a:spLocks noChangeAspect="1"/>
          </p:cNvSpPr>
          <p:nvPr/>
        </p:nvSpPr>
        <p:spPr>
          <a:xfrm>
            <a:off x="9432234" y="-1043234"/>
            <a:ext cx="545114" cy="54864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D82C82-AD27-49A1-AB10-24272A1884F7}"/>
              </a:ext>
            </a:extLst>
          </p:cNvPr>
          <p:cNvSpPr>
            <a:spLocks noChangeAspect="1"/>
          </p:cNvSpPr>
          <p:nvPr/>
        </p:nvSpPr>
        <p:spPr>
          <a:xfrm>
            <a:off x="8373024" y="-1043234"/>
            <a:ext cx="181705" cy="18288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02013F15-E964-B942-82F7-05F953503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37967" y="371788"/>
            <a:ext cx="2971800" cy="138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05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 - Consumer Healt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38658025-8660-B74C-8ED5-6D1A405A1A70}"/>
              </a:ext>
            </a:extLst>
          </p:cNvPr>
          <p:cNvSpPr/>
          <p:nvPr/>
        </p:nvSpPr>
        <p:spPr bwMode="gray">
          <a:xfrm>
            <a:off x="353568" y="0"/>
            <a:ext cx="11484864" cy="68580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dirty="0"/>
          </a:p>
        </p:txBody>
      </p:sp>
      <p:pic>
        <p:nvPicPr>
          <p:cNvPr id="102" name="Graphic 101">
            <a:extLst>
              <a:ext uri="{FF2B5EF4-FFF2-40B4-BE49-F238E27FC236}">
                <a16:creationId xmlns:a16="http://schemas.microsoft.com/office/drawing/2014/main" id="{6FA2C4B3-2D5F-4B45-8651-4772F1FA7E2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4607" y="6239171"/>
            <a:ext cx="1481328" cy="692739"/>
          </a:xfrm>
          <a:prstGeom prst="rect">
            <a:avLst/>
          </a:prstGeom>
        </p:spPr>
      </p:pic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FC9B35E8-F292-2B42-952E-06F2F248C6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62418" y="1561892"/>
            <a:ext cx="9163983" cy="471262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System Font Regular"/>
              <a:buChar char="+"/>
              <a:defRPr sz="18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ClrTx/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18pt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  <a:p>
            <a:pPr lvl="0"/>
            <a:r>
              <a:rPr lang="en-US" dirty="0"/>
              <a:t>Arial 18pt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57" name="Title 3">
            <a:extLst>
              <a:ext uri="{FF2B5EF4-FFF2-40B4-BE49-F238E27FC236}">
                <a16:creationId xmlns:a16="http://schemas.microsoft.com/office/drawing/2014/main" id="{7A9E8FF8-48AE-4B47-8CBF-17FB49CF5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2418" y="823398"/>
            <a:ext cx="9163983" cy="594360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Table of contents or Agenda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A1CD0AD-A634-4EA6-AE67-C63B52CE7B06}"/>
              </a:ext>
            </a:extLst>
          </p:cNvPr>
          <p:cNvGrpSpPr/>
          <p:nvPr/>
        </p:nvGrpSpPr>
        <p:grpSpPr>
          <a:xfrm>
            <a:off x="-1" y="260324"/>
            <a:ext cx="1250388" cy="1575820"/>
            <a:chOff x="-1" y="260324"/>
            <a:chExt cx="1250388" cy="1575820"/>
          </a:xfrm>
          <a:solidFill>
            <a:schemeClr val="accent1"/>
          </a:solidFill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B2E777F5-EFF3-457A-8259-AC8F3FAFC249}"/>
                </a:ext>
              </a:extLst>
            </p:cNvPr>
            <p:cNvGrpSpPr/>
            <p:nvPr/>
          </p:nvGrpSpPr>
          <p:grpSpPr>
            <a:xfrm>
              <a:off x="686264" y="1652391"/>
              <a:ext cx="564123" cy="183753"/>
              <a:chOff x="876236" y="5534957"/>
              <a:chExt cx="1674271" cy="545364"/>
            </a:xfrm>
            <a:grpFill/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B117E7E6-D510-412B-8045-21F2179CDBFD}"/>
                  </a:ext>
                </a:extLst>
              </p:cNvPr>
              <p:cNvSpPr/>
              <p:nvPr/>
            </p:nvSpPr>
            <p:spPr>
              <a:xfrm>
                <a:off x="1154393" y="5534957"/>
                <a:ext cx="1117582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79A544B5-B37E-40F9-A3D1-E4A00DF6E89F}"/>
                  </a:ext>
                </a:extLst>
              </p:cNvPr>
              <p:cNvSpPr/>
              <p:nvPr/>
            </p:nvSpPr>
            <p:spPr>
              <a:xfrm>
                <a:off x="2005143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EF1038BB-A4E9-41A9-B2F4-23E7F5CD6621}"/>
                  </a:ext>
                </a:extLst>
              </p:cNvPr>
              <p:cNvSpPr/>
              <p:nvPr/>
            </p:nvSpPr>
            <p:spPr>
              <a:xfrm>
                <a:off x="876236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029BE464-4CCF-4D58-8077-7337778D29CA}"/>
                </a:ext>
              </a:extLst>
            </p:cNvPr>
            <p:cNvGrpSpPr/>
            <p:nvPr/>
          </p:nvGrpSpPr>
          <p:grpSpPr>
            <a:xfrm>
              <a:off x="864211" y="1304375"/>
              <a:ext cx="386176" cy="183753"/>
              <a:chOff x="1404367" y="4502072"/>
              <a:chExt cx="1146140" cy="545364"/>
            </a:xfrm>
            <a:grpFill/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D0DC8CC7-4C81-439E-B602-330616AC3184}"/>
                  </a:ext>
                </a:extLst>
              </p:cNvPr>
              <p:cNvSpPr/>
              <p:nvPr/>
            </p:nvSpPr>
            <p:spPr>
              <a:xfrm>
                <a:off x="1682197" y="4502072"/>
                <a:ext cx="589775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ECB59EFB-5B99-4637-9821-186308CA811D}"/>
                  </a:ext>
                </a:extLst>
              </p:cNvPr>
              <p:cNvSpPr/>
              <p:nvPr/>
            </p:nvSpPr>
            <p:spPr>
              <a:xfrm>
                <a:off x="2005143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7060CC02-8F6C-45AF-9DBE-33B4EAA77FAE}"/>
                  </a:ext>
                </a:extLst>
              </p:cNvPr>
              <p:cNvSpPr/>
              <p:nvPr/>
            </p:nvSpPr>
            <p:spPr>
              <a:xfrm>
                <a:off x="1404367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EDBE8CF3-142D-438A-880B-7423D1E442C5}"/>
                </a:ext>
              </a:extLst>
            </p:cNvPr>
            <p:cNvGrpSpPr/>
            <p:nvPr/>
          </p:nvGrpSpPr>
          <p:grpSpPr>
            <a:xfrm>
              <a:off x="917753" y="956358"/>
              <a:ext cx="332634" cy="183753"/>
              <a:chOff x="1560101" y="3469185"/>
              <a:chExt cx="987231" cy="545364"/>
            </a:xfrm>
            <a:grpFill/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61D9E7AA-5FDE-45C3-B7AC-F8C06B142069}"/>
                  </a:ext>
                </a:extLst>
              </p:cNvPr>
              <p:cNvSpPr/>
              <p:nvPr/>
            </p:nvSpPr>
            <p:spPr>
              <a:xfrm>
                <a:off x="1560101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13502E5E-1590-4501-977E-A406C72F35D0}"/>
                  </a:ext>
                </a:extLst>
              </p:cNvPr>
              <p:cNvSpPr/>
              <p:nvPr/>
            </p:nvSpPr>
            <p:spPr>
              <a:xfrm>
                <a:off x="1825936" y="3469185"/>
                <a:ext cx="44603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9849375F-4430-4BAF-8CD8-BABE2895B0CD}"/>
                  </a:ext>
                </a:extLst>
              </p:cNvPr>
              <p:cNvSpPr/>
              <p:nvPr/>
            </p:nvSpPr>
            <p:spPr>
              <a:xfrm>
                <a:off x="2001968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7C368109-07EC-4B00-B53E-7AA055EEDBEE}"/>
                </a:ext>
              </a:extLst>
            </p:cNvPr>
            <p:cNvGrpSpPr/>
            <p:nvPr/>
          </p:nvGrpSpPr>
          <p:grpSpPr>
            <a:xfrm>
              <a:off x="868078" y="608341"/>
              <a:ext cx="382309" cy="183753"/>
              <a:chOff x="1415887" y="2436300"/>
              <a:chExt cx="1134663" cy="545364"/>
            </a:xfrm>
            <a:grpFill/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458E032A-AC8B-4235-848E-250F4190B814}"/>
                  </a:ext>
                </a:extLst>
              </p:cNvPr>
              <p:cNvSpPr/>
              <p:nvPr/>
            </p:nvSpPr>
            <p:spPr>
              <a:xfrm>
                <a:off x="2005186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6E7F926D-F5AA-4D9E-9C81-33784AC45D52}"/>
                  </a:ext>
                </a:extLst>
              </p:cNvPr>
              <p:cNvSpPr/>
              <p:nvPr/>
            </p:nvSpPr>
            <p:spPr>
              <a:xfrm>
                <a:off x="1415887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C1912F97-C2EB-4275-9791-4E9C64D9ACD9}"/>
                  </a:ext>
                </a:extLst>
              </p:cNvPr>
              <p:cNvSpPr/>
              <p:nvPr/>
            </p:nvSpPr>
            <p:spPr>
              <a:xfrm>
                <a:off x="1682240" y="2436300"/>
                <a:ext cx="58973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C16323A1-198A-411C-8014-263092240122}"/>
                </a:ext>
              </a:extLst>
            </p:cNvPr>
            <p:cNvGrpSpPr/>
            <p:nvPr/>
          </p:nvGrpSpPr>
          <p:grpSpPr>
            <a:xfrm>
              <a:off x="693506" y="260324"/>
              <a:ext cx="556881" cy="183753"/>
              <a:chOff x="898206" y="1403413"/>
              <a:chExt cx="1652778" cy="545364"/>
            </a:xfrm>
            <a:grpFill/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EBCE0676-4E25-4F10-A07B-A47F92C7CF81}"/>
                  </a:ext>
                </a:extLst>
              </p:cNvPr>
              <p:cNvSpPr/>
              <p:nvPr/>
            </p:nvSpPr>
            <p:spPr>
              <a:xfrm>
                <a:off x="2005620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54E9DB86-0937-4D11-B319-669FF994439C}"/>
                  </a:ext>
                </a:extLst>
              </p:cNvPr>
              <p:cNvSpPr/>
              <p:nvPr/>
            </p:nvSpPr>
            <p:spPr>
              <a:xfrm>
                <a:off x="898206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3D6AB82A-C88A-4E42-B5CF-C687B3371284}"/>
                  </a:ext>
                </a:extLst>
              </p:cNvPr>
              <p:cNvSpPr/>
              <p:nvPr/>
            </p:nvSpPr>
            <p:spPr>
              <a:xfrm>
                <a:off x="1164538" y="1403413"/>
                <a:ext cx="111758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54DFB64-FFE8-4762-8BD2-6D5B67A56394}"/>
                </a:ext>
              </a:extLst>
            </p:cNvPr>
            <p:cNvSpPr/>
            <p:nvPr/>
          </p:nvSpPr>
          <p:spPr>
            <a:xfrm>
              <a:off x="0" y="260324"/>
              <a:ext cx="550424" cy="183006"/>
            </a:xfrm>
            <a:custGeom>
              <a:avLst/>
              <a:gdLst>
                <a:gd name="connsiteX0" fmla="*/ 0 w 550424"/>
                <a:gd name="connsiteY0" fmla="*/ 0 h 183006"/>
                <a:gd name="connsiteX1" fmla="*/ 456956 w 550424"/>
                <a:gd name="connsiteY1" fmla="*/ 0 h 183006"/>
                <a:gd name="connsiteX2" fmla="*/ 456956 w 550424"/>
                <a:gd name="connsiteY2" fmla="*/ 397 h 183006"/>
                <a:gd name="connsiteX3" fmla="*/ 458921 w 550424"/>
                <a:gd name="connsiteY3" fmla="*/ 0 h 183006"/>
                <a:gd name="connsiteX4" fmla="*/ 550424 w 550424"/>
                <a:gd name="connsiteY4" fmla="*/ 91503 h 183006"/>
                <a:gd name="connsiteX5" fmla="*/ 458921 w 550424"/>
                <a:gd name="connsiteY5" fmla="*/ 183006 h 183006"/>
                <a:gd name="connsiteX6" fmla="*/ 456956 w 550424"/>
                <a:gd name="connsiteY6" fmla="*/ 182609 h 183006"/>
                <a:gd name="connsiteX7" fmla="*/ 456956 w 550424"/>
                <a:gd name="connsiteY7" fmla="*/ 183006 h 183006"/>
                <a:gd name="connsiteX8" fmla="*/ 0 w 550424"/>
                <a:gd name="connsiteY8" fmla="*/ 183006 h 183006"/>
                <a:gd name="connsiteX9" fmla="*/ 0 w 550424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424" h="183006">
                  <a:moveTo>
                    <a:pt x="0" y="0"/>
                  </a:moveTo>
                  <a:lnTo>
                    <a:pt x="456956" y="0"/>
                  </a:lnTo>
                  <a:lnTo>
                    <a:pt x="456956" y="397"/>
                  </a:lnTo>
                  <a:lnTo>
                    <a:pt x="458921" y="0"/>
                  </a:lnTo>
                  <a:cubicBezTo>
                    <a:pt x="509457" y="0"/>
                    <a:pt x="550424" y="40967"/>
                    <a:pt x="550424" y="91503"/>
                  </a:cubicBezTo>
                  <a:cubicBezTo>
                    <a:pt x="550424" y="142039"/>
                    <a:pt x="509457" y="183006"/>
                    <a:pt x="458921" y="183006"/>
                  </a:cubicBezTo>
                  <a:lnTo>
                    <a:pt x="456956" y="182609"/>
                  </a:lnTo>
                  <a:lnTo>
                    <a:pt x="45695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82D6BF1B-7B4E-4715-B3AA-0137D5565B61}"/>
                </a:ext>
              </a:extLst>
            </p:cNvPr>
            <p:cNvSpPr/>
            <p:nvPr/>
          </p:nvSpPr>
          <p:spPr>
            <a:xfrm>
              <a:off x="-1" y="608341"/>
              <a:ext cx="733596" cy="182880"/>
            </a:xfrm>
            <a:custGeom>
              <a:avLst/>
              <a:gdLst>
                <a:gd name="connsiteX0" fmla="*/ 0 w 733596"/>
                <a:gd name="connsiteY0" fmla="*/ 0 h 182880"/>
                <a:gd name="connsiteX1" fmla="*/ 642156 w 733596"/>
                <a:gd name="connsiteY1" fmla="*/ 0 h 182880"/>
                <a:gd name="connsiteX2" fmla="*/ 733596 w 733596"/>
                <a:gd name="connsiteY2" fmla="*/ 91440 h 182880"/>
                <a:gd name="connsiteX3" fmla="*/ 642156 w 733596"/>
                <a:gd name="connsiteY3" fmla="*/ 182880 h 182880"/>
                <a:gd name="connsiteX4" fmla="*/ 0 w 733596"/>
                <a:gd name="connsiteY4" fmla="*/ 182880 h 182880"/>
                <a:gd name="connsiteX5" fmla="*/ 0 w 733596"/>
                <a:gd name="connsiteY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596" h="182880">
                  <a:moveTo>
                    <a:pt x="0" y="0"/>
                  </a:moveTo>
                  <a:lnTo>
                    <a:pt x="642156" y="0"/>
                  </a:lnTo>
                  <a:cubicBezTo>
                    <a:pt x="692657" y="0"/>
                    <a:pt x="733596" y="40939"/>
                    <a:pt x="733596" y="91440"/>
                  </a:cubicBezTo>
                  <a:cubicBezTo>
                    <a:pt x="733596" y="141941"/>
                    <a:pt x="692657" y="182880"/>
                    <a:pt x="642156" y="182880"/>
                  </a:cubicBez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FFECD78-AD3E-430A-825C-361F3F0A6DF1}"/>
                </a:ext>
              </a:extLst>
            </p:cNvPr>
            <p:cNvSpPr/>
            <p:nvPr/>
          </p:nvSpPr>
          <p:spPr>
            <a:xfrm>
              <a:off x="0" y="952508"/>
              <a:ext cx="786403" cy="183006"/>
            </a:xfrm>
            <a:custGeom>
              <a:avLst/>
              <a:gdLst>
                <a:gd name="connsiteX0" fmla="*/ 0 w 786403"/>
                <a:gd name="connsiteY0" fmla="*/ 0 h 183006"/>
                <a:gd name="connsiteX1" fmla="*/ 692936 w 786403"/>
                <a:gd name="connsiteY1" fmla="*/ 0 h 183006"/>
                <a:gd name="connsiteX2" fmla="*/ 692936 w 786403"/>
                <a:gd name="connsiteY2" fmla="*/ 397 h 183006"/>
                <a:gd name="connsiteX3" fmla="*/ 694900 w 786403"/>
                <a:gd name="connsiteY3" fmla="*/ 0 h 183006"/>
                <a:gd name="connsiteX4" fmla="*/ 786403 w 786403"/>
                <a:gd name="connsiteY4" fmla="*/ 91503 h 183006"/>
                <a:gd name="connsiteX5" fmla="*/ 694900 w 786403"/>
                <a:gd name="connsiteY5" fmla="*/ 183006 h 183006"/>
                <a:gd name="connsiteX6" fmla="*/ 692936 w 786403"/>
                <a:gd name="connsiteY6" fmla="*/ 182610 h 183006"/>
                <a:gd name="connsiteX7" fmla="*/ 692936 w 786403"/>
                <a:gd name="connsiteY7" fmla="*/ 183006 h 183006"/>
                <a:gd name="connsiteX8" fmla="*/ 0 w 786403"/>
                <a:gd name="connsiteY8" fmla="*/ 183006 h 183006"/>
                <a:gd name="connsiteX9" fmla="*/ 0 w 786403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6403" h="183006">
                  <a:moveTo>
                    <a:pt x="0" y="0"/>
                  </a:moveTo>
                  <a:lnTo>
                    <a:pt x="692936" y="0"/>
                  </a:lnTo>
                  <a:lnTo>
                    <a:pt x="692936" y="397"/>
                  </a:lnTo>
                  <a:lnTo>
                    <a:pt x="694900" y="0"/>
                  </a:lnTo>
                  <a:cubicBezTo>
                    <a:pt x="745436" y="0"/>
                    <a:pt x="786403" y="40967"/>
                    <a:pt x="786403" y="91503"/>
                  </a:cubicBezTo>
                  <a:cubicBezTo>
                    <a:pt x="786403" y="142039"/>
                    <a:pt x="745436" y="183006"/>
                    <a:pt x="694900" y="183006"/>
                  </a:cubicBezTo>
                  <a:lnTo>
                    <a:pt x="692936" y="182610"/>
                  </a:lnTo>
                  <a:lnTo>
                    <a:pt x="69293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01864E2F-2224-4B8D-A54C-010E70A5006D}"/>
                </a:ext>
              </a:extLst>
            </p:cNvPr>
            <p:cNvSpPr/>
            <p:nvPr/>
          </p:nvSpPr>
          <p:spPr>
            <a:xfrm>
              <a:off x="-1" y="1304902"/>
              <a:ext cx="733596" cy="182880"/>
            </a:xfrm>
            <a:custGeom>
              <a:avLst/>
              <a:gdLst>
                <a:gd name="connsiteX0" fmla="*/ 0 w 733596"/>
                <a:gd name="connsiteY0" fmla="*/ 0 h 182880"/>
                <a:gd name="connsiteX1" fmla="*/ 642156 w 733596"/>
                <a:gd name="connsiteY1" fmla="*/ 0 h 182880"/>
                <a:gd name="connsiteX2" fmla="*/ 733596 w 733596"/>
                <a:gd name="connsiteY2" fmla="*/ 91440 h 182880"/>
                <a:gd name="connsiteX3" fmla="*/ 642156 w 733596"/>
                <a:gd name="connsiteY3" fmla="*/ 182880 h 182880"/>
                <a:gd name="connsiteX4" fmla="*/ 0 w 733596"/>
                <a:gd name="connsiteY4" fmla="*/ 182880 h 182880"/>
                <a:gd name="connsiteX5" fmla="*/ 0 w 733596"/>
                <a:gd name="connsiteY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596" h="182880">
                  <a:moveTo>
                    <a:pt x="0" y="0"/>
                  </a:moveTo>
                  <a:lnTo>
                    <a:pt x="642156" y="0"/>
                  </a:lnTo>
                  <a:cubicBezTo>
                    <a:pt x="692657" y="0"/>
                    <a:pt x="733596" y="40939"/>
                    <a:pt x="733596" y="91440"/>
                  </a:cubicBezTo>
                  <a:cubicBezTo>
                    <a:pt x="733596" y="141941"/>
                    <a:pt x="692657" y="182880"/>
                    <a:pt x="642156" y="182880"/>
                  </a:cubicBez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8652EA3D-B91A-4960-BC33-8380D943F8F9}"/>
                </a:ext>
              </a:extLst>
            </p:cNvPr>
            <p:cNvSpPr/>
            <p:nvPr/>
          </p:nvSpPr>
          <p:spPr>
            <a:xfrm>
              <a:off x="0" y="1649603"/>
              <a:ext cx="550424" cy="183006"/>
            </a:xfrm>
            <a:custGeom>
              <a:avLst/>
              <a:gdLst>
                <a:gd name="connsiteX0" fmla="*/ 0 w 550424"/>
                <a:gd name="connsiteY0" fmla="*/ 0 h 183006"/>
                <a:gd name="connsiteX1" fmla="*/ 456956 w 550424"/>
                <a:gd name="connsiteY1" fmla="*/ 0 h 183006"/>
                <a:gd name="connsiteX2" fmla="*/ 456956 w 550424"/>
                <a:gd name="connsiteY2" fmla="*/ 397 h 183006"/>
                <a:gd name="connsiteX3" fmla="*/ 458921 w 550424"/>
                <a:gd name="connsiteY3" fmla="*/ 0 h 183006"/>
                <a:gd name="connsiteX4" fmla="*/ 550424 w 550424"/>
                <a:gd name="connsiteY4" fmla="*/ 91503 h 183006"/>
                <a:gd name="connsiteX5" fmla="*/ 458921 w 550424"/>
                <a:gd name="connsiteY5" fmla="*/ 183006 h 183006"/>
                <a:gd name="connsiteX6" fmla="*/ 456956 w 550424"/>
                <a:gd name="connsiteY6" fmla="*/ 182609 h 183006"/>
                <a:gd name="connsiteX7" fmla="*/ 456956 w 550424"/>
                <a:gd name="connsiteY7" fmla="*/ 183006 h 183006"/>
                <a:gd name="connsiteX8" fmla="*/ 0 w 550424"/>
                <a:gd name="connsiteY8" fmla="*/ 183006 h 183006"/>
                <a:gd name="connsiteX9" fmla="*/ 0 w 550424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424" h="183006">
                  <a:moveTo>
                    <a:pt x="0" y="0"/>
                  </a:moveTo>
                  <a:lnTo>
                    <a:pt x="456956" y="0"/>
                  </a:lnTo>
                  <a:lnTo>
                    <a:pt x="456956" y="397"/>
                  </a:lnTo>
                  <a:lnTo>
                    <a:pt x="458921" y="0"/>
                  </a:lnTo>
                  <a:cubicBezTo>
                    <a:pt x="509457" y="0"/>
                    <a:pt x="550424" y="40967"/>
                    <a:pt x="550424" y="91503"/>
                  </a:cubicBezTo>
                  <a:cubicBezTo>
                    <a:pt x="550424" y="142039"/>
                    <a:pt x="509457" y="183006"/>
                    <a:pt x="458921" y="183006"/>
                  </a:cubicBezTo>
                  <a:lnTo>
                    <a:pt x="456956" y="182609"/>
                  </a:lnTo>
                  <a:lnTo>
                    <a:pt x="45695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sp>
        <p:nvSpPr>
          <p:cNvPr id="56" name="Slide Number Placeholder 5">
            <a:extLst>
              <a:ext uri="{FF2B5EF4-FFF2-40B4-BE49-F238E27FC236}">
                <a16:creationId xmlns:a16="http://schemas.microsoft.com/office/drawing/2014/main" id="{030699F5-6B57-4BC7-B774-B8F85B96214D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8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Photo Left - Consumer Healt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216DCDF-3C5E-496B-89F4-5C51E194191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effectLst/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>
                <a:solidFill>
                  <a:srgbClr val="DA291C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3B40F6B-0093-4E4E-93B6-688B272C10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044112" y="0"/>
            <a:ext cx="4114799" cy="29718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lIns="274320"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Photo dividers with text on left 36pt Arial Bold sentence case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D62E9D9-E5C1-F84F-9915-F25709579CD2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 dirty="0">
              <a:solidFill>
                <a:schemeClr val="bg1"/>
              </a:solidFill>
            </a:endParaRPr>
          </a:p>
        </p:txBody>
      </p:sp>
      <p:sp>
        <p:nvSpPr>
          <p:cNvPr id="6" name="Text Placeholder 21">
            <a:extLst>
              <a:ext uri="{FF2B5EF4-FFF2-40B4-BE49-F238E27FC236}">
                <a16:creationId xmlns:a16="http://schemas.microsoft.com/office/drawing/2014/main" id="{72E2FA7F-1AB5-4252-BF66-00A17FC6F0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69760"/>
            <a:ext cx="8016949" cy="302910"/>
          </a:xfrm>
          <a:prstGeom prst="rect">
            <a:avLst/>
          </a:prstGeom>
          <a:solidFill>
            <a:srgbClr val="DA291C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NOTE: All photos used in this layout must be cropped to 13.33” wide X 7.5” tall at 150dpi resolution</a:t>
            </a:r>
          </a:p>
        </p:txBody>
      </p:sp>
    </p:spTree>
    <p:extLst>
      <p:ext uri="{BB962C8B-B14F-4D97-AF65-F5344CB8AC3E}">
        <p14:creationId xmlns:p14="http://schemas.microsoft.com/office/powerpoint/2010/main" val="304417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Photo Right - Consumer Heal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14423720-B5B5-6E49-AEA5-696A4DD9E213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effectLst/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>
                <a:solidFill>
                  <a:srgbClr val="DA291C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E2810-5A25-4006-AC1A-C7724FC47010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 dirty="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E374672-D2D3-4DCE-8649-950F3EAEDB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7033089" y="0"/>
            <a:ext cx="4114799" cy="2971800"/>
          </a:xfrm>
          <a:prstGeom prst="rect">
            <a:avLst/>
          </a:prstGeom>
          <a:solidFill>
            <a:srgbClr val="F4F4F4"/>
          </a:solidFill>
        </p:spPr>
        <p:txBody>
          <a:bodyPr lIns="274320"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Photo dividers with text on right 36pt Arial Bold sentence case</a:t>
            </a:r>
          </a:p>
        </p:txBody>
      </p:sp>
      <p:sp>
        <p:nvSpPr>
          <p:cNvPr id="7" name="Text Placeholder 21">
            <a:extLst>
              <a:ext uri="{FF2B5EF4-FFF2-40B4-BE49-F238E27FC236}">
                <a16:creationId xmlns:a16="http://schemas.microsoft.com/office/drawing/2014/main" id="{24BBE5E7-5805-45C0-A8D8-6F96062DEC2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69760"/>
            <a:ext cx="8016949" cy="302910"/>
          </a:xfrm>
          <a:prstGeom prst="rect">
            <a:avLst/>
          </a:prstGeom>
          <a:solidFill>
            <a:srgbClr val="DA291C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NOTE: All photos used in this layout must be cropped to 13.33” wide X 7.5” tall at 150dpi resolution</a:t>
            </a:r>
          </a:p>
        </p:txBody>
      </p:sp>
    </p:spTree>
    <p:extLst>
      <p:ext uri="{BB962C8B-B14F-4D97-AF65-F5344CB8AC3E}">
        <p14:creationId xmlns:p14="http://schemas.microsoft.com/office/powerpoint/2010/main" val="381622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- Consumer Health">
    <p:bg>
      <p:bgPr>
        <a:gradFill>
          <a:gsLst>
            <a:gs pos="20000">
              <a:schemeClr val="tx1"/>
            </a:gs>
            <a:gs pos="80000">
              <a:srgbClr val="606B7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1">
            <a:extLst>
              <a:ext uri="{FF2B5EF4-FFF2-40B4-BE49-F238E27FC236}">
                <a16:creationId xmlns:a16="http://schemas.microsoft.com/office/drawing/2014/main" id="{B8567F05-315D-614C-B916-932362171A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036858" y="1795535"/>
            <a:ext cx="5588846" cy="4341936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Dividers are 36pt Arial Bold sentence case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58BFCDA-FC31-2A4E-97D4-B728D66FDDB6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 dirty="0">
              <a:solidFill>
                <a:schemeClr val="bg1"/>
              </a:solidFill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BAD41B1-1630-BD43-A04E-438392C529EA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E44435BD-EEDE-4C41-A1F2-ABC0999A168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1C4729E5-C07B-2441-A6B5-D4DA9E028AEC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C3C7C95F-71E5-2D48-9ED1-A6A7A40FCE53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8D53D1E7-5120-0F4B-B38C-FAE533E99835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pic>
        <p:nvPicPr>
          <p:cNvPr id="33" name="Graphic 32">
            <a:extLst>
              <a:ext uri="{FF2B5EF4-FFF2-40B4-BE49-F238E27FC236}">
                <a16:creationId xmlns:a16="http://schemas.microsoft.com/office/drawing/2014/main" id="{48858701-FE2D-0A4E-B4D2-3933BCCAEC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37967" y="371788"/>
            <a:ext cx="2971800" cy="138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62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- Consumer Heal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>
            <a:extLst>
              <a:ext uri="{FF2B5EF4-FFF2-40B4-BE49-F238E27FC236}">
                <a16:creationId xmlns:a16="http://schemas.microsoft.com/office/drawing/2014/main" id="{4E85BE28-1C3E-4A79-9B84-3BC2D0438DD8}"/>
              </a:ext>
            </a:extLst>
          </p:cNvPr>
          <p:cNvSpPr/>
          <p:nvPr/>
        </p:nvSpPr>
        <p:spPr bwMode="gray">
          <a:xfrm>
            <a:off x="353877" y="-1"/>
            <a:ext cx="11484246" cy="6858001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B2BC05FF-F7B1-2643-B9FF-FE7362631CA8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54AF320E-9B8F-3143-935B-C21387DC95B0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4B250C1E-384C-5A4D-B493-4F16109AFBFE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5A2F5A00-A48E-1A46-9393-ED80FF031B14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796862EF-B16A-7B49-B5EF-1F789A62F17C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sp>
        <p:nvSpPr>
          <p:cNvPr id="82" name="Text Placeholder 3">
            <a:extLst>
              <a:ext uri="{FF2B5EF4-FFF2-40B4-BE49-F238E27FC236}">
                <a16:creationId xmlns:a16="http://schemas.microsoft.com/office/drawing/2014/main" id="{43B517CD-81B5-1241-9C7C-2B8168938C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2212" y="4988527"/>
            <a:ext cx="5381689" cy="36576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— Attribution Line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82212" y="1809398"/>
            <a:ext cx="5785628" cy="2970500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Place quote here in 32pt Arial sentence case with quote attribution. Up to 6 lines of text can be used.”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A04865E-13FE-4711-97A9-D413EE17A679}"/>
              </a:ext>
            </a:extLst>
          </p:cNvPr>
          <p:cNvSpPr txBox="1"/>
          <p:nvPr/>
        </p:nvSpPr>
        <p:spPr>
          <a:xfrm>
            <a:off x="379147" y="1416103"/>
            <a:ext cx="937240" cy="1569660"/>
          </a:xfrm>
          <a:custGeom>
            <a:avLst/>
            <a:gdLst>
              <a:gd name="connsiteX0" fmla="*/ 0 w 937240"/>
              <a:gd name="connsiteY0" fmla="*/ 0 h 1862048"/>
              <a:gd name="connsiteX1" fmla="*/ 937240 w 937240"/>
              <a:gd name="connsiteY1" fmla="*/ 0 h 1862048"/>
              <a:gd name="connsiteX2" fmla="*/ 937240 w 937240"/>
              <a:gd name="connsiteY2" fmla="*/ 1862048 h 1862048"/>
              <a:gd name="connsiteX3" fmla="*/ 0 w 937240"/>
              <a:gd name="connsiteY3" fmla="*/ 1862048 h 1862048"/>
              <a:gd name="connsiteX4" fmla="*/ 0 w 937240"/>
              <a:gd name="connsiteY4" fmla="*/ 0 h 1862048"/>
              <a:gd name="connsiteX0" fmla="*/ 0 w 937240"/>
              <a:gd name="connsiteY0" fmla="*/ 0 h 1862048"/>
              <a:gd name="connsiteX1" fmla="*/ 937240 w 937240"/>
              <a:gd name="connsiteY1" fmla="*/ 0 h 1862048"/>
              <a:gd name="connsiteX2" fmla="*/ 698700 w 937240"/>
              <a:gd name="connsiteY2" fmla="*/ 1225944 h 1862048"/>
              <a:gd name="connsiteX3" fmla="*/ 0 w 937240"/>
              <a:gd name="connsiteY3" fmla="*/ 1862048 h 1862048"/>
              <a:gd name="connsiteX4" fmla="*/ 0 w 937240"/>
              <a:gd name="connsiteY4" fmla="*/ 0 h 1862048"/>
              <a:gd name="connsiteX0" fmla="*/ 0 w 937240"/>
              <a:gd name="connsiteY0" fmla="*/ 0 h 1225944"/>
              <a:gd name="connsiteX1" fmla="*/ 937240 w 937240"/>
              <a:gd name="connsiteY1" fmla="*/ 0 h 1225944"/>
              <a:gd name="connsiteX2" fmla="*/ 698700 w 937240"/>
              <a:gd name="connsiteY2" fmla="*/ 1225944 h 1225944"/>
              <a:gd name="connsiteX3" fmla="*/ 53009 w 937240"/>
              <a:gd name="connsiteY3" fmla="*/ 960901 h 1225944"/>
              <a:gd name="connsiteX4" fmla="*/ 0 w 937240"/>
              <a:gd name="connsiteY4" fmla="*/ 0 h 1225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7240" h="1225944">
                <a:moveTo>
                  <a:pt x="0" y="0"/>
                </a:moveTo>
                <a:lnTo>
                  <a:pt x="937240" y="0"/>
                </a:lnTo>
                <a:lnTo>
                  <a:pt x="698700" y="1225944"/>
                </a:lnTo>
                <a:lnTo>
                  <a:pt x="53009" y="960901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5" name="Footer Placeholder 4">
            <a:extLst>
              <a:ext uri="{FF2B5EF4-FFF2-40B4-BE49-F238E27FC236}">
                <a16:creationId xmlns:a16="http://schemas.microsoft.com/office/drawing/2014/main" id="{2B5EAC86-5955-6C44-B473-E9638CE45B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1082212" y="6387858"/>
            <a:ext cx="8587966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GB"/>
              <a:t>IQVIA Confidential - Accelerating Consumer Health Innovation |  23 March 2021 </a:t>
            </a:r>
            <a:endParaRPr lang="en-US" dirty="0"/>
          </a:p>
        </p:txBody>
      </p:sp>
      <p:sp>
        <p:nvSpPr>
          <p:cNvPr id="66" name="Slide Number Placeholder 5">
            <a:extLst>
              <a:ext uri="{FF2B5EF4-FFF2-40B4-BE49-F238E27FC236}">
                <a16:creationId xmlns:a16="http://schemas.microsoft.com/office/drawing/2014/main" id="{0B8041C5-D44C-8F4A-BD08-5435D5173B91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7F7F7F"/>
                </a:solidFill>
              </a:rPr>
              <a:t>‹#›</a:t>
            </a:fld>
            <a:endParaRPr lang="en-US" sz="800" b="0" dirty="0">
              <a:solidFill>
                <a:srgbClr val="7F7F7F"/>
              </a:solidFill>
            </a:endParaRPr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AFB4E8D2-4BA2-5344-ADBE-94367F68B0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37967" y="371788"/>
            <a:ext cx="2971800" cy="138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79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ought Slide - Consumer Health">
    <p:bg>
      <p:bgPr>
        <a:gradFill>
          <a:gsLst>
            <a:gs pos="20000">
              <a:schemeClr val="accent2"/>
            </a:gs>
            <a:gs pos="8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CE54A23A-653F-044A-872E-96D84FA8FBB7}"/>
              </a:ext>
            </a:extLst>
          </p:cNvPr>
          <p:cNvGrpSpPr/>
          <p:nvPr/>
        </p:nvGrpSpPr>
        <p:grpSpPr>
          <a:xfrm>
            <a:off x="0" y="1460563"/>
            <a:ext cx="2550984" cy="4676908"/>
            <a:chOff x="0" y="1403413"/>
            <a:chExt cx="2550984" cy="4676908"/>
          </a:xfrm>
          <a:solidFill>
            <a:schemeClr val="accent1"/>
          </a:solidFill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44260B0-4CB4-D64E-9C92-5124265DA7A3}"/>
                </a:ext>
              </a:extLst>
            </p:cNvPr>
            <p:cNvGrpSpPr/>
            <p:nvPr/>
          </p:nvGrpSpPr>
          <p:grpSpPr>
            <a:xfrm>
              <a:off x="1" y="4502072"/>
              <a:ext cx="1013573" cy="545364"/>
              <a:chOff x="1" y="4502072"/>
              <a:chExt cx="1013573" cy="545364"/>
            </a:xfrm>
            <a:grpFill/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AFE54BDC-92F7-FF47-96F4-48A8CED3C760}"/>
                  </a:ext>
                </a:extLst>
              </p:cNvPr>
              <p:cNvSpPr/>
              <p:nvPr/>
            </p:nvSpPr>
            <p:spPr>
              <a:xfrm>
                <a:off x="1" y="4502072"/>
                <a:ext cx="735042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BBC52103-9224-6C4C-89DA-F8113C00854E}"/>
                  </a:ext>
                </a:extLst>
              </p:cNvPr>
              <p:cNvSpPr/>
              <p:nvPr/>
            </p:nvSpPr>
            <p:spPr>
              <a:xfrm>
                <a:off x="468210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0C066D0-213A-4E42-B2BA-FB39C744A96E}"/>
                </a:ext>
              </a:extLst>
            </p:cNvPr>
            <p:cNvGrpSpPr/>
            <p:nvPr/>
          </p:nvGrpSpPr>
          <p:grpSpPr>
            <a:xfrm>
              <a:off x="0" y="3469185"/>
              <a:ext cx="1162174" cy="545364"/>
              <a:chOff x="0" y="3469185"/>
              <a:chExt cx="1162174" cy="545364"/>
            </a:xfrm>
            <a:grpFill/>
          </p:grpSpPr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DA67A407-7D4D-3749-9A23-617DCB2CC42B}"/>
                  </a:ext>
                </a:extLst>
              </p:cNvPr>
              <p:cNvSpPr/>
              <p:nvPr/>
            </p:nvSpPr>
            <p:spPr>
              <a:xfrm>
                <a:off x="0" y="3469185"/>
                <a:ext cx="88363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35FFBBA7-854B-B748-B093-1CE3952BB1BD}"/>
                  </a:ext>
                </a:extLst>
              </p:cNvPr>
              <p:cNvSpPr/>
              <p:nvPr/>
            </p:nvSpPr>
            <p:spPr>
              <a:xfrm>
                <a:off x="616810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0143330-49E8-4D4D-A683-BA5AC4536F35}"/>
                </a:ext>
              </a:extLst>
            </p:cNvPr>
            <p:cNvGrpSpPr/>
            <p:nvPr/>
          </p:nvGrpSpPr>
          <p:grpSpPr>
            <a:xfrm>
              <a:off x="0" y="2436300"/>
              <a:ext cx="1023436" cy="545364"/>
              <a:chOff x="0" y="2440184"/>
              <a:chExt cx="1023436" cy="545364"/>
            </a:xfrm>
            <a:grpFill/>
          </p:grpSpPr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8036A379-1707-5D4E-AAD8-4CD10718D475}"/>
                  </a:ext>
                </a:extLst>
              </p:cNvPr>
              <p:cNvSpPr/>
              <p:nvPr/>
            </p:nvSpPr>
            <p:spPr>
              <a:xfrm>
                <a:off x="0" y="2440184"/>
                <a:ext cx="74406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EB1666CD-BEF0-4D4B-BA70-902CCBD452A2}"/>
                  </a:ext>
                </a:extLst>
              </p:cNvPr>
              <p:cNvSpPr/>
              <p:nvPr/>
            </p:nvSpPr>
            <p:spPr>
              <a:xfrm>
                <a:off x="478072" y="2440184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6437A27-019B-564D-B996-C91C1F5CC2C9}"/>
                </a:ext>
              </a:extLst>
            </p:cNvPr>
            <p:cNvGrpSpPr/>
            <p:nvPr/>
          </p:nvGrpSpPr>
          <p:grpSpPr>
            <a:xfrm>
              <a:off x="876713" y="5534957"/>
              <a:ext cx="1674271" cy="545364"/>
              <a:chOff x="876236" y="5534957"/>
              <a:chExt cx="1674271" cy="545364"/>
            </a:xfrm>
            <a:grpFill/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AA63EA5C-5E6E-BC4A-9E7A-94DE3B6280E8}"/>
                  </a:ext>
                </a:extLst>
              </p:cNvPr>
              <p:cNvSpPr/>
              <p:nvPr/>
            </p:nvSpPr>
            <p:spPr>
              <a:xfrm>
                <a:off x="1154393" y="5534957"/>
                <a:ext cx="1117582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7A0BB5E6-BAD7-3F49-A359-BE26A2F6BE4C}"/>
                  </a:ext>
                </a:extLst>
              </p:cNvPr>
              <p:cNvSpPr/>
              <p:nvPr/>
            </p:nvSpPr>
            <p:spPr>
              <a:xfrm>
                <a:off x="2005143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1C16252C-42E7-844C-86B3-C65D63364C8F}"/>
                  </a:ext>
                </a:extLst>
              </p:cNvPr>
              <p:cNvSpPr/>
              <p:nvPr/>
            </p:nvSpPr>
            <p:spPr>
              <a:xfrm>
                <a:off x="876236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DF5CA18-ACA9-2A42-A4F3-CA7027AC1183}"/>
                </a:ext>
              </a:extLst>
            </p:cNvPr>
            <p:cNvGrpSpPr/>
            <p:nvPr/>
          </p:nvGrpSpPr>
          <p:grpSpPr>
            <a:xfrm>
              <a:off x="1404844" y="4502072"/>
              <a:ext cx="1146140" cy="545364"/>
              <a:chOff x="1404367" y="4502072"/>
              <a:chExt cx="1146140" cy="545364"/>
            </a:xfrm>
            <a:grpFill/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EF9009F8-F40E-4142-9FD4-5F82D827183E}"/>
                  </a:ext>
                </a:extLst>
              </p:cNvPr>
              <p:cNvSpPr/>
              <p:nvPr/>
            </p:nvSpPr>
            <p:spPr>
              <a:xfrm>
                <a:off x="1682197" y="4502072"/>
                <a:ext cx="589775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F656972E-4EE4-B440-BF3B-7C50C2F4AFD2}"/>
                  </a:ext>
                </a:extLst>
              </p:cNvPr>
              <p:cNvSpPr/>
              <p:nvPr/>
            </p:nvSpPr>
            <p:spPr>
              <a:xfrm>
                <a:off x="2005143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856FC643-92EC-5446-B635-5272B44ABBC4}"/>
                  </a:ext>
                </a:extLst>
              </p:cNvPr>
              <p:cNvSpPr/>
              <p:nvPr/>
            </p:nvSpPr>
            <p:spPr>
              <a:xfrm>
                <a:off x="1404367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7F13C1C-5A0B-E349-81D8-289CF597EFF6}"/>
                </a:ext>
              </a:extLst>
            </p:cNvPr>
            <p:cNvGrpSpPr/>
            <p:nvPr/>
          </p:nvGrpSpPr>
          <p:grpSpPr>
            <a:xfrm>
              <a:off x="1563753" y="3469185"/>
              <a:ext cx="987231" cy="545364"/>
              <a:chOff x="1560101" y="3469185"/>
              <a:chExt cx="987231" cy="545364"/>
            </a:xfrm>
            <a:grpFill/>
          </p:grpSpPr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B4037E36-7ECF-7242-B733-14F93EF6E7A7}"/>
                  </a:ext>
                </a:extLst>
              </p:cNvPr>
              <p:cNvSpPr/>
              <p:nvPr/>
            </p:nvSpPr>
            <p:spPr>
              <a:xfrm>
                <a:off x="1560101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3A075E0-B627-254E-A4FB-378B4E95EDE4}"/>
                  </a:ext>
                </a:extLst>
              </p:cNvPr>
              <p:cNvSpPr/>
              <p:nvPr/>
            </p:nvSpPr>
            <p:spPr>
              <a:xfrm>
                <a:off x="1825936" y="3469185"/>
                <a:ext cx="44603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B2AE0DCE-94BE-7947-8768-92F78F9D7213}"/>
                  </a:ext>
                </a:extLst>
              </p:cNvPr>
              <p:cNvSpPr/>
              <p:nvPr/>
            </p:nvSpPr>
            <p:spPr>
              <a:xfrm>
                <a:off x="2001968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6D361C0-AC3B-D84D-9A88-5FC411D00470}"/>
                </a:ext>
              </a:extLst>
            </p:cNvPr>
            <p:cNvGrpSpPr/>
            <p:nvPr/>
          </p:nvGrpSpPr>
          <p:grpSpPr>
            <a:xfrm>
              <a:off x="1416321" y="2436300"/>
              <a:ext cx="1134663" cy="545364"/>
              <a:chOff x="1415887" y="2436300"/>
              <a:chExt cx="1134663" cy="545364"/>
            </a:xfrm>
            <a:grpFill/>
          </p:grpSpPr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1603488A-FE35-DC44-B59F-D73A4174124C}"/>
                  </a:ext>
                </a:extLst>
              </p:cNvPr>
              <p:cNvSpPr/>
              <p:nvPr/>
            </p:nvSpPr>
            <p:spPr>
              <a:xfrm>
                <a:off x="2005186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F562BC2A-8E8F-8F4A-AF64-D93514A83DE2}"/>
                  </a:ext>
                </a:extLst>
              </p:cNvPr>
              <p:cNvSpPr/>
              <p:nvPr/>
            </p:nvSpPr>
            <p:spPr>
              <a:xfrm>
                <a:off x="1415887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45DA935B-E728-D449-B962-9C993F9194C3}"/>
                  </a:ext>
                </a:extLst>
              </p:cNvPr>
              <p:cNvSpPr/>
              <p:nvPr/>
            </p:nvSpPr>
            <p:spPr>
              <a:xfrm>
                <a:off x="1682240" y="2436300"/>
                <a:ext cx="58973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7C5B5FC-28F8-6A43-9D03-F89AA5DADC09}"/>
                </a:ext>
              </a:extLst>
            </p:cNvPr>
            <p:cNvGrpSpPr/>
            <p:nvPr/>
          </p:nvGrpSpPr>
          <p:grpSpPr>
            <a:xfrm>
              <a:off x="898206" y="1403413"/>
              <a:ext cx="1652778" cy="545364"/>
              <a:chOff x="898206" y="1403413"/>
              <a:chExt cx="1652778" cy="545364"/>
            </a:xfrm>
            <a:grpFill/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B34D7784-E348-154F-80D9-BA83F6D4D68E}"/>
                  </a:ext>
                </a:extLst>
              </p:cNvPr>
              <p:cNvSpPr/>
              <p:nvPr/>
            </p:nvSpPr>
            <p:spPr>
              <a:xfrm>
                <a:off x="2005620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2849EC6B-F9A7-F742-813C-BBB1639B37A5}"/>
                  </a:ext>
                </a:extLst>
              </p:cNvPr>
              <p:cNvSpPr/>
              <p:nvPr/>
            </p:nvSpPr>
            <p:spPr>
              <a:xfrm>
                <a:off x="898206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81DB5796-D137-AF40-AB92-A11E96841BD6}"/>
                  </a:ext>
                </a:extLst>
              </p:cNvPr>
              <p:cNvSpPr/>
              <p:nvPr/>
            </p:nvSpPr>
            <p:spPr>
              <a:xfrm>
                <a:off x="1164538" y="1403413"/>
                <a:ext cx="111758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2606B288-B2E5-CB4F-9CD4-6304B4259D84}"/>
                </a:ext>
              </a:extLst>
            </p:cNvPr>
            <p:cNvSpPr/>
            <p:nvPr/>
          </p:nvSpPr>
          <p:spPr>
            <a:xfrm>
              <a:off x="1945" y="5534957"/>
              <a:ext cx="476127" cy="545364"/>
            </a:xfrm>
            <a:custGeom>
              <a:avLst/>
              <a:gdLst>
                <a:gd name="connsiteX0" fmla="*/ 0 w 476127"/>
                <a:gd name="connsiteY0" fmla="*/ 0 h 545364"/>
                <a:gd name="connsiteX1" fmla="*/ 197590 w 476127"/>
                <a:gd name="connsiteY1" fmla="*/ 0 h 545364"/>
                <a:gd name="connsiteX2" fmla="*/ 197590 w 476127"/>
                <a:gd name="connsiteY2" fmla="*/ 590 h 545364"/>
                <a:gd name="connsiteX3" fmla="*/ 203445 w 476127"/>
                <a:gd name="connsiteY3" fmla="*/ 0 h 545364"/>
                <a:gd name="connsiteX4" fmla="*/ 476127 w 476127"/>
                <a:gd name="connsiteY4" fmla="*/ 272682 h 545364"/>
                <a:gd name="connsiteX5" fmla="*/ 203445 w 476127"/>
                <a:gd name="connsiteY5" fmla="*/ 545364 h 545364"/>
                <a:gd name="connsiteX6" fmla="*/ 197590 w 476127"/>
                <a:gd name="connsiteY6" fmla="*/ 544774 h 545364"/>
                <a:gd name="connsiteX7" fmla="*/ 197590 w 476127"/>
                <a:gd name="connsiteY7" fmla="*/ 545364 h 545364"/>
                <a:gd name="connsiteX8" fmla="*/ 0 w 476127"/>
                <a:gd name="connsiteY8" fmla="*/ 545364 h 545364"/>
                <a:gd name="connsiteX9" fmla="*/ 0 w 476127"/>
                <a:gd name="connsiteY9" fmla="*/ 452614 h 545364"/>
                <a:gd name="connsiteX10" fmla="*/ 0 w 476127"/>
                <a:gd name="connsiteY10" fmla="*/ 92750 h 545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6127" h="545364">
                  <a:moveTo>
                    <a:pt x="0" y="0"/>
                  </a:moveTo>
                  <a:lnTo>
                    <a:pt x="197590" y="0"/>
                  </a:lnTo>
                  <a:lnTo>
                    <a:pt x="197590" y="590"/>
                  </a:lnTo>
                  <a:lnTo>
                    <a:pt x="203445" y="0"/>
                  </a:lnTo>
                  <a:cubicBezTo>
                    <a:pt x="354043" y="0"/>
                    <a:pt x="476127" y="122084"/>
                    <a:pt x="476127" y="272682"/>
                  </a:cubicBezTo>
                  <a:cubicBezTo>
                    <a:pt x="476127" y="423280"/>
                    <a:pt x="354043" y="545364"/>
                    <a:pt x="203445" y="545364"/>
                  </a:cubicBezTo>
                  <a:lnTo>
                    <a:pt x="197590" y="544774"/>
                  </a:lnTo>
                  <a:lnTo>
                    <a:pt x="197590" y="545364"/>
                  </a:lnTo>
                  <a:lnTo>
                    <a:pt x="0" y="545364"/>
                  </a:lnTo>
                  <a:lnTo>
                    <a:pt x="0" y="452614"/>
                  </a:lnTo>
                  <a:lnTo>
                    <a:pt x="0" y="9275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18324F76-739D-5A41-8026-F96B96947F97}"/>
                </a:ext>
              </a:extLst>
            </p:cNvPr>
            <p:cNvSpPr/>
            <p:nvPr/>
          </p:nvSpPr>
          <p:spPr>
            <a:xfrm>
              <a:off x="0" y="1403413"/>
              <a:ext cx="501699" cy="545364"/>
            </a:xfrm>
            <a:custGeom>
              <a:avLst/>
              <a:gdLst>
                <a:gd name="connsiteX0" fmla="*/ 1 w 501699"/>
                <a:gd name="connsiteY0" fmla="*/ 0 h 545364"/>
                <a:gd name="connsiteX1" fmla="*/ 223169 w 501699"/>
                <a:gd name="connsiteY1" fmla="*/ 0 h 545364"/>
                <a:gd name="connsiteX2" fmla="*/ 223169 w 501699"/>
                <a:gd name="connsiteY2" fmla="*/ 590 h 545364"/>
                <a:gd name="connsiteX3" fmla="*/ 229017 w 501699"/>
                <a:gd name="connsiteY3" fmla="*/ 0 h 545364"/>
                <a:gd name="connsiteX4" fmla="*/ 501699 w 501699"/>
                <a:gd name="connsiteY4" fmla="*/ 272682 h 545364"/>
                <a:gd name="connsiteX5" fmla="*/ 229017 w 501699"/>
                <a:gd name="connsiteY5" fmla="*/ 545364 h 545364"/>
                <a:gd name="connsiteX6" fmla="*/ 223169 w 501699"/>
                <a:gd name="connsiteY6" fmla="*/ 544775 h 545364"/>
                <a:gd name="connsiteX7" fmla="*/ 223169 w 501699"/>
                <a:gd name="connsiteY7" fmla="*/ 545364 h 545364"/>
                <a:gd name="connsiteX8" fmla="*/ 1 w 501699"/>
                <a:gd name="connsiteY8" fmla="*/ 545364 h 545364"/>
                <a:gd name="connsiteX9" fmla="*/ 1 w 501699"/>
                <a:gd name="connsiteY9" fmla="*/ 419791 h 545364"/>
                <a:gd name="connsiteX10" fmla="*/ 0 w 501699"/>
                <a:gd name="connsiteY10" fmla="*/ 419789 h 545364"/>
                <a:gd name="connsiteX11" fmla="*/ 0 w 501699"/>
                <a:gd name="connsiteY11" fmla="*/ 125575 h 545364"/>
                <a:gd name="connsiteX12" fmla="*/ 1 w 501699"/>
                <a:gd name="connsiteY12" fmla="*/ 125573 h 545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1699" h="545364">
                  <a:moveTo>
                    <a:pt x="1" y="0"/>
                  </a:moveTo>
                  <a:lnTo>
                    <a:pt x="223169" y="0"/>
                  </a:lnTo>
                  <a:lnTo>
                    <a:pt x="223169" y="590"/>
                  </a:lnTo>
                  <a:lnTo>
                    <a:pt x="229017" y="0"/>
                  </a:lnTo>
                  <a:cubicBezTo>
                    <a:pt x="379615" y="0"/>
                    <a:pt x="501699" y="122084"/>
                    <a:pt x="501699" y="272682"/>
                  </a:cubicBezTo>
                  <a:cubicBezTo>
                    <a:pt x="501699" y="423280"/>
                    <a:pt x="379615" y="545364"/>
                    <a:pt x="229017" y="545364"/>
                  </a:cubicBezTo>
                  <a:lnTo>
                    <a:pt x="223169" y="544775"/>
                  </a:lnTo>
                  <a:lnTo>
                    <a:pt x="223169" y="545364"/>
                  </a:lnTo>
                  <a:lnTo>
                    <a:pt x="1" y="545364"/>
                  </a:lnTo>
                  <a:lnTo>
                    <a:pt x="1" y="419791"/>
                  </a:lnTo>
                  <a:lnTo>
                    <a:pt x="0" y="419789"/>
                  </a:lnTo>
                  <a:lnTo>
                    <a:pt x="0" y="125575"/>
                  </a:lnTo>
                  <a:lnTo>
                    <a:pt x="1" y="12557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sp>
        <p:nvSpPr>
          <p:cNvPr id="60" name="Title 1">
            <a:extLst>
              <a:ext uri="{FF2B5EF4-FFF2-40B4-BE49-F238E27FC236}">
                <a16:creationId xmlns:a16="http://schemas.microsoft.com/office/drawing/2014/main" id="{99B32E9C-8531-8F42-88AC-648425B4B1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3393370" y="1460563"/>
            <a:ext cx="7988504" cy="4676908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Thought slides are 36pt </a:t>
            </a:r>
            <a:br>
              <a:rPr lang="en-US" dirty="0"/>
            </a:br>
            <a:r>
              <a:rPr lang="en-US" dirty="0"/>
              <a:t>Arial Bold sentence case</a:t>
            </a:r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DBE3E6C0-8C36-8B43-957E-48824B0A0BBC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51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- Consumer Health">
    <p:bg>
      <p:bgPr>
        <a:gradFill>
          <a:gsLst>
            <a:gs pos="20000">
              <a:schemeClr val="tx1"/>
            </a:gs>
            <a:gs pos="80000">
              <a:srgbClr val="606B7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117F4479-AB2F-544F-914C-7C68ABE310F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036859" y="3208148"/>
            <a:ext cx="5588846" cy="2929323"/>
          </a:xfrm>
          <a:prstGeom prst="rect">
            <a:avLst/>
          </a:prstGeom>
        </p:spPr>
        <p:txBody>
          <a:bodyPr/>
          <a:lstStyle>
            <a:lvl1pPr marL="274320" indent="-274320">
              <a:lnSpc>
                <a:spcPct val="100000"/>
              </a:lnSpc>
              <a:spcBef>
                <a:spcPts val="1000"/>
              </a:spcBef>
              <a:defRPr sz="2400">
                <a:solidFill>
                  <a:schemeClr val="bg1"/>
                </a:solidFill>
              </a:defRPr>
            </a:lvl1pPr>
            <a:lvl2pPr marL="548640" indent="-27432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2400">
                <a:solidFill>
                  <a:schemeClr val="bg1"/>
                </a:solidFill>
              </a:defRPr>
            </a:lvl2pPr>
            <a:lvl3pPr marL="822960" indent="-27432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2400">
                <a:solidFill>
                  <a:schemeClr val="bg1"/>
                </a:solidFill>
              </a:defRPr>
            </a:lvl3pPr>
            <a:lvl4pPr marL="1097280" indent="-27432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2400">
                <a:solidFill>
                  <a:schemeClr val="bg1"/>
                </a:solidFill>
              </a:defRPr>
            </a:lvl4pPr>
            <a:lvl5pPr marL="1371600" indent="-27432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Arial 24pt bullet level 1</a:t>
            </a:r>
          </a:p>
          <a:p>
            <a:pPr lvl="1"/>
            <a:r>
              <a:rPr lang="en-US" dirty="0"/>
              <a:t>Arial 24pt bullet level 2</a:t>
            </a:r>
          </a:p>
          <a:p>
            <a:pPr lvl="2"/>
            <a:r>
              <a:rPr lang="en-US" dirty="0"/>
              <a:t>Arial 24pt bullet level 3</a:t>
            </a:r>
          </a:p>
          <a:p>
            <a:pPr lvl="3"/>
            <a:r>
              <a:rPr lang="en-US" dirty="0"/>
              <a:t>Arial 24pt bullet level 4</a:t>
            </a:r>
          </a:p>
          <a:p>
            <a:pPr lvl="4"/>
            <a:r>
              <a:rPr lang="en-US" dirty="0"/>
              <a:t>Arial 24pt bullet level 5</a:t>
            </a:r>
          </a:p>
        </p:txBody>
      </p:sp>
      <p:sp>
        <p:nvSpPr>
          <p:cNvPr id="62" name="Title 1">
            <a:extLst>
              <a:ext uri="{FF2B5EF4-FFF2-40B4-BE49-F238E27FC236}">
                <a16:creationId xmlns:a16="http://schemas.microsoft.com/office/drawing/2014/main" id="{77FA37B5-B8A2-E447-B5FC-531DD50C18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4320" y="1795534"/>
            <a:ext cx="7631698" cy="1174627"/>
          </a:xfrm>
          <a:prstGeom prst="rect">
            <a:avLst/>
          </a:prstGeom>
        </p:spPr>
        <p:txBody>
          <a:bodyPr anchor="b" anchorCtr="0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Closing slides are 36pt Arial Bold sentence case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364B443-1067-8D4E-8347-69E3D88570DB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E23B4D94-914D-6A47-AF73-BDD6ABF78CB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E941EA1A-7BCD-E547-9195-3AF3CBAB9DED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BF4E84-D8C8-3340-8821-E170F38BCB95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4358390-5EFC-484C-9E81-E6E1DFD520E7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pic>
        <p:nvPicPr>
          <p:cNvPr id="33" name="Graphic 32">
            <a:extLst>
              <a:ext uri="{FF2B5EF4-FFF2-40B4-BE49-F238E27FC236}">
                <a16:creationId xmlns:a16="http://schemas.microsoft.com/office/drawing/2014/main" id="{A3C66844-769A-7A44-8A72-7666B43F3A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37967" y="371788"/>
            <a:ext cx="2971800" cy="138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74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Charcoal - Consumer Health">
    <p:bg>
      <p:bgPr>
        <a:gradFill>
          <a:gsLst>
            <a:gs pos="20000">
              <a:schemeClr val="tx1"/>
            </a:gs>
            <a:gs pos="80000">
              <a:srgbClr val="606B7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phic 29">
            <a:extLst>
              <a:ext uri="{FF2B5EF4-FFF2-40B4-BE49-F238E27FC236}">
                <a16:creationId xmlns:a16="http://schemas.microsoft.com/office/drawing/2014/main" id="{D55984F4-995D-AB49-907B-43A88F6E7E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37967" y="371788"/>
            <a:ext cx="2971800" cy="1389753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70EE6CC4-BDAD-452E-AE32-77E9A1B11636}"/>
              </a:ext>
            </a:extLst>
          </p:cNvPr>
          <p:cNvSpPr txBox="1"/>
          <p:nvPr/>
        </p:nvSpPr>
        <p:spPr bwMode="black">
          <a:xfrm>
            <a:off x="730897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959CA0"/>
                </a:solidFill>
                <a:ea typeface="Arial" charset="0"/>
                <a:cs typeface="Arial" charset="0"/>
              </a:rPr>
              <a:t>© 2021. All rights reserved. IQVIA</a:t>
            </a:r>
            <a:r>
              <a:rPr lang="en-US" sz="800" baseline="30000" dirty="0">
                <a:solidFill>
                  <a:srgbClr val="959CA0"/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rgbClr val="959CA0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  <a:endParaRPr lang="en-US" sz="800" kern="1200" dirty="0">
              <a:solidFill>
                <a:srgbClr val="959CA0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21604DCE-2860-47E1-9A45-B850AE2D52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3329" y="3681765"/>
            <a:ext cx="6349838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 and can be 2 lines.</a:t>
            </a: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4A4E4609-F19E-4DD3-A900-7CA905D6E6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3330" y="1271573"/>
            <a:ext cx="7921554" cy="224231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36pt Arial Bold Title Case Should Be No More Than 2 Lines</a:t>
            </a:r>
          </a:p>
        </p:txBody>
      </p:sp>
      <p:sp>
        <p:nvSpPr>
          <p:cNvPr id="73" name="Subtitle 2">
            <a:extLst>
              <a:ext uri="{FF2B5EF4-FFF2-40B4-BE49-F238E27FC236}">
                <a16:creationId xmlns:a16="http://schemas.microsoft.com/office/drawing/2014/main" id="{BB2AC513-3F13-403A-8294-79335D9E76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3329" y="5518464"/>
            <a:ext cx="6349838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7F8B223-93F9-9E4B-8F7C-EC9FC4ACDAD5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676A8BEE-D814-7949-9114-89017682369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796E5C83-B5E5-1D4C-84FB-62353DC44BD9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F694892D-C7AC-A442-B8F6-4CDEB7DD8228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6671C44A-5B20-DD46-8500-55C2BAA1DA5A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sp>
        <p:nvSpPr>
          <p:cNvPr id="104" name="Rectangle 103">
            <a:extLst>
              <a:ext uri="{FF2B5EF4-FFF2-40B4-BE49-F238E27FC236}">
                <a16:creationId xmlns:a16="http://schemas.microsoft.com/office/drawing/2014/main" id="{8F7C616C-CE7B-444E-93B8-D347D03AD088}"/>
              </a:ext>
            </a:extLst>
          </p:cNvPr>
          <p:cNvSpPr/>
          <p:nvPr/>
        </p:nvSpPr>
        <p:spPr>
          <a:xfrm>
            <a:off x="8810601" y="-1043234"/>
            <a:ext cx="365760" cy="368126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57602089-F58B-C84C-B4AB-BF6733B00F42}"/>
              </a:ext>
            </a:extLst>
          </p:cNvPr>
          <p:cNvSpPr>
            <a:spLocks noChangeAspect="1"/>
          </p:cNvSpPr>
          <p:nvPr/>
        </p:nvSpPr>
        <p:spPr>
          <a:xfrm>
            <a:off x="9432234" y="-1043234"/>
            <a:ext cx="545114" cy="54864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3E3FE531-84E1-CA40-A404-BB9DBCC1632F}"/>
              </a:ext>
            </a:extLst>
          </p:cNvPr>
          <p:cNvSpPr>
            <a:spLocks noChangeAspect="1"/>
          </p:cNvSpPr>
          <p:nvPr/>
        </p:nvSpPr>
        <p:spPr>
          <a:xfrm>
            <a:off x="8373024" y="-1043234"/>
            <a:ext cx="181705" cy="18288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5848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Blue - Consumer Health">
    <p:bg>
      <p:bgPr>
        <a:gradFill>
          <a:gsLst>
            <a:gs pos="20000">
              <a:schemeClr val="accent2"/>
            </a:gs>
            <a:gs pos="8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>
            <a:extLst>
              <a:ext uri="{FF2B5EF4-FFF2-40B4-BE49-F238E27FC236}">
                <a16:creationId xmlns:a16="http://schemas.microsoft.com/office/drawing/2014/main" id="{70EE6CC4-BDAD-452E-AE32-77E9A1B11636}"/>
              </a:ext>
            </a:extLst>
          </p:cNvPr>
          <p:cNvSpPr txBox="1"/>
          <p:nvPr/>
        </p:nvSpPr>
        <p:spPr bwMode="black">
          <a:xfrm>
            <a:off x="730897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7FD1EF"/>
                </a:solidFill>
                <a:ea typeface="Arial" charset="0"/>
                <a:cs typeface="Arial" charset="0"/>
              </a:rPr>
              <a:t>© 2021. All rights reserved. IQVIA</a:t>
            </a:r>
            <a:r>
              <a:rPr lang="en-US" sz="800" baseline="30000" dirty="0">
                <a:solidFill>
                  <a:srgbClr val="7FD1EF"/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rgbClr val="7FD1EF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21604DCE-2860-47E1-9A45-B850AE2D52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3329" y="3681765"/>
            <a:ext cx="6349838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rgbClr val="BFE8F7"/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 and can be 2 lines.</a:t>
            </a: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4A4E4609-F19E-4DD3-A900-7CA905D6E6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3330" y="1271573"/>
            <a:ext cx="7921554" cy="224231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36pt Arial Bold Title Case Should Be No More Than 2 Lines</a:t>
            </a:r>
          </a:p>
        </p:txBody>
      </p:sp>
      <p:sp>
        <p:nvSpPr>
          <p:cNvPr id="73" name="Subtitle 2">
            <a:extLst>
              <a:ext uri="{FF2B5EF4-FFF2-40B4-BE49-F238E27FC236}">
                <a16:creationId xmlns:a16="http://schemas.microsoft.com/office/drawing/2014/main" id="{BB2AC513-3F13-403A-8294-79335D9E76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3329" y="5518464"/>
            <a:ext cx="6349838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7F8B223-93F9-9E4B-8F7C-EC9FC4ACDAD5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2"/>
          </a:solidFill>
        </p:grpSpPr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676A8BEE-D814-7949-9114-89017682369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796E5C83-B5E5-1D4C-84FB-62353DC44BD9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F694892D-C7AC-A442-B8F6-4CDEB7DD8228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6671C44A-5B20-DD46-8500-55C2BAA1DA5A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sp>
        <p:nvSpPr>
          <p:cNvPr id="104" name="Rectangle 103">
            <a:extLst>
              <a:ext uri="{FF2B5EF4-FFF2-40B4-BE49-F238E27FC236}">
                <a16:creationId xmlns:a16="http://schemas.microsoft.com/office/drawing/2014/main" id="{8F7C616C-CE7B-444E-93B8-D347D03AD088}"/>
              </a:ext>
            </a:extLst>
          </p:cNvPr>
          <p:cNvSpPr/>
          <p:nvPr/>
        </p:nvSpPr>
        <p:spPr>
          <a:xfrm>
            <a:off x="8810601" y="-1043234"/>
            <a:ext cx="365760" cy="368126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57602089-F58B-C84C-B4AB-BF6733B00F42}"/>
              </a:ext>
            </a:extLst>
          </p:cNvPr>
          <p:cNvSpPr>
            <a:spLocks noChangeAspect="1"/>
          </p:cNvSpPr>
          <p:nvPr/>
        </p:nvSpPr>
        <p:spPr>
          <a:xfrm>
            <a:off x="9432234" y="-1043234"/>
            <a:ext cx="545114" cy="54864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3E3FE531-84E1-CA40-A404-BB9DBCC1632F}"/>
              </a:ext>
            </a:extLst>
          </p:cNvPr>
          <p:cNvSpPr>
            <a:spLocks noChangeAspect="1"/>
          </p:cNvSpPr>
          <p:nvPr/>
        </p:nvSpPr>
        <p:spPr>
          <a:xfrm>
            <a:off x="8373024" y="-1043234"/>
            <a:ext cx="181705" cy="18288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799131FC-62FD-B14D-B000-B99A270DF5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37967" y="371788"/>
            <a:ext cx="2971800" cy="138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03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Green - Consumer Health">
    <p:bg>
      <p:bgPr>
        <a:gradFill>
          <a:gsLst>
            <a:gs pos="20000">
              <a:schemeClr val="accent4"/>
            </a:gs>
            <a:gs pos="80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>
            <a:extLst>
              <a:ext uri="{FF2B5EF4-FFF2-40B4-BE49-F238E27FC236}">
                <a16:creationId xmlns:a16="http://schemas.microsoft.com/office/drawing/2014/main" id="{70EE6CC4-BDAD-452E-AE32-77E9A1B11636}"/>
              </a:ext>
            </a:extLst>
          </p:cNvPr>
          <p:cNvSpPr txBox="1"/>
          <p:nvPr/>
        </p:nvSpPr>
        <p:spPr bwMode="black">
          <a:xfrm>
            <a:off x="730897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A1D794"/>
                </a:solidFill>
                <a:ea typeface="Arial" charset="0"/>
                <a:cs typeface="Arial" charset="0"/>
              </a:rPr>
              <a:t>© 2021. All rights reserved. IQVIA</a:t>
            </a:r>
            <a:r>
              <a:rPr lang="en-US" sz="800" baseline="30000" dirty="0">
                <a:solidFill>
                  <a:srgbClr val="A1D794"/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rgbClr val="A1D794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  <a:endParaRPr lang="en-US" sz="800" kern="1200" dirty="0">
              <a:solidFill>
                <a:srgbClr val="A1D794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21604DCE-2860-47E1-9A45-B850AE2D52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3329" y="3681765"/>
            <a:ext cx="6349838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rgbClr val="D0EBCA"/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 and can be 2 lines.</a:t>
            </a: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4A4E4609-F19E-4DD3-A900-7CA905D6E6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3330" y="1271573"/>
            <a:ext cx="7921554" cy="224231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36pt Arial Bold Title Case Should Be No More Than 2 Lines</a:t>
            </a:r>
          </a:p>
        </p:txBody>
      </p:sp>
      <p:sp>
        <p:nvSpPr>
          <p:cNvPr id="73" name="Subtitle 2">
            <a:extLst>
              <a:ext uri="{FF2B5EF4-FFF2-40B4-BE49-F238E27FC236}">
                <a16:creationId xmlns:a16="http://schemas.microsoft.com/office/drawing/2014/main" id="{BB2AC513-3F13-403A-8294-79335D9E76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3329" y="5518464"/>
            <a:ext cx="6349838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7F8B223-93F9-9E4B-8F7C-EC9FC4ACDAD5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4"/>
          </a:solidFill>
        </p:grpSpPr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676A8BEE-D814-7949-9114-89017682369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796E5C83-B5E5-1D4C-84FB-62353DC44BD9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F694892D-C7AC-A442-B8F6-4CDEB7DD8228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6671C44A-5B20-DD46-8500-55C2BAA1DA5A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sp>
        <p:nvSpPr>
          <p:cNvPr id="104" name="Rectangle 103">
            <a:extLst>
              <a:ext uri="{FF2B5EF4-FFF2-40B4-BE49-F238E27FC236}">
                <a16:creationId xmlns:a16="http://schemas.microsoft.com/office/drawing/2014/main" id="{8F7C616C-CE7B-444E-93B8-D347D03AD088}"/>
              </a:ext>
            </a:extLst>
          </p:cNvPr>
          <p:cNvSpPr/>
          <p:nvPr/>
        </p:nvSpPr>
        <p:spPr>
          <a:xfrm>
            <a:off x="8810601" y="-1043234"/>
            <a:ext cx="365760" cy="368126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57602089-F58B-C84C-B4AB-BF6733B00F42}"/>
              </a:ext>
            </a:extLst>
          </p:cNvPr>
          <p:cNvSpPr>
            <a:spLocks noChangeAspect="1"/>
          </p:cNvSpPr>
          <p:nvPr/>
        </p:nvSpPr>
        <p:spPr>
          <a:xfrm>
            <a:off x="9432234" y="-1043234"/>
            <a:ext cx="545114" cy="54864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3E3FE531-84E1-CA40-A404-BB9DBCC1632F}"/>
              </a:ext>
            </a:extLst>
          </p:cNvPr>
          <p:cNvSpPr>
            <a:spLocks noChangeAspect="1"/>
          </p:cNvSpPr>
          <p:nvPr/>
        </p:nvSpPr>
        <p:spPr>
          <a:xfrm>
            <a:off x="8373024" y="-1043234"/>
            <a:ext cx="181705" cy="18288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912869F7-E75B-9C44-84F4-C207B642A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37967" y="371788"/>
            <a:ext cx="2971800" cy="138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4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Co-Brand - Consumer Healt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>
            <a:extLst>
              <a:ext uri="{FF2B5EF4-FFF2-40B4-BE49-F238E27FC236}">
                <a16:creationId xmlns:a16="http://schemas.microsoft.com/office/drawing/2014/main" id="{7AB75BD1-2507-44E0-91E4-42F78B5D2D49}"/>
              </a:ext>
            </a:extLst>
          </p:cNvPr>
          <p:cNvSpPr txBox="1"/>
          <p:nvPr/>
        </p:nvSpPr>
        <p:spPr bwMode="black">
          <a:xfrm>
            <a:off x="730897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© 2021. All rights reserved. IQVIA</a:t>
            </a:r>
            <a:r>
              <a:rPr lang="en-US" sz="800" baseline="300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  <a:endParaRPr lang="en-US" sz="800" kern="1200" dirty="0">
              <a:solidFill>
                <a:schemeClr val="bg1">
                  <a:lumMod val="50000"/>
                </a:schemeClr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098CCE30-6B5A-4DFB-97B5-AF5CCDE0C8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3329" y="3681765"/>
            <a:ext cx="6349838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 and can be 2 lines.</a:t>
            </a:r>
          </a:p>
        </p:txBody>
      </p:sp>
      <p:sp>
        <p:nvSpPr>
          <p:cNvPr id="70" name="Title 1">
            <a:extLst>
              <a:ext uri="{FF2B5EF4-FFF2-40B4-BE49-F238E27FC236}">
                <a16:creationId xmlns:a16="http://schemas.microsoft.com/office/drawing/2014/main" id="{184C4A24-4E36-49F8-AE34-FEFD57A981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3330" y="1271573"/>
            <a:ext cx="7921554" cy="224231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Headline 36pt Arial Bold Title Case Should Be No More Than 2 Lines</a:t>
            </a:r>
          </a:p>
        </p:txBody>
      </p:sp>
      <p:sp>
        <p:nvSpPr>
          <p:cNvPr id="71" name="Subtitle 2">
            <a:extLst>
              <a:ext uri="{FF2B5EF4-FFF2-40B4-BE49-F238E27FC236}">
                <a16:creationId xmlns:a16="http://schemas.microsoft.com/office/drawing/2014/main" id="{0E82B801-11C9-4FD7-9D6A-B8DAA21204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3329" y="5518464"/>
            <a:ext cx="6349838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E5C45F24-760D-4806-80BF-4B954EEA03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55299" y="4854606"/>
            <a:ext cx="2324100" cy="1341752"/>
          </a:xfrm>
          <a:prstGeom prst="rect">
            <a:avLst/>
          </a:prstGeom>
          <a:solidFill>
            <a:srgbClr val="DA291C"/>
          </a:solidFill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Bid defense only: You may replace this box with a sponsor logo. Ensure the logo is on a white or transparent background and you have usage permission.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All other presentations, or without sponsor logo: Please delete this box.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2EC9C87-CE31-4CA8-933C-B8C7C252CA86}"/>
              </a:ext>
            </a:extLst>
          </p:cNvPr>
          <p:cNvSpPr/>
          <p:nvPr/>
        </p:nvSpPr>
        <p:spPr>
          <a:xfrm>
            <a:off x="8810601" y="-1043234"/>
            <a:ext cx="365760" cy="368126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51BC71F-4BC2-47A4-96C7-2E221AFAC452}"/>
              </a:ext>
            </a:extLst>
          </p:cNvPr>
          <p:cNvSpPr>
            <a:spLocks noChangeAspect="1"/>
          </p:cNvSpPr>
          <p:nvPr/>
        </p:nvSpPr>
        <p:spPr>
          <a:xfrm>
            <a:off x="9432234" y="-1043234"/>
            <a:ext cx="545114" cy="54864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DEBD35E-79D5-4A08-BBFB-35E25D1D2A66}"/>
              </a:ext>
            </a:extLst>
          </p:cNvPr>
          <p:cNvSpPr>
            <a:spLocks noChangeAspect="1"/>
          </p:cNvSpPr>
          <p:nvPr/>
        </p:nvSpPr>
        <p:spPr>
          <a:xfrm>
            <a:off x="8373024" y="-1043234"/>
            <a:ext cx="181705" cy="18288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9C359E7-88C6-42D4-9B64-F7D5FE9CDBC5}"/>
              </a:ext>
            </a:extLst>
          </p:cNvPr>
          <p:cNvGrpSpPr/>
          <p:nvPr/>
        </p:nvGrpSpPr>
        <p:grpSpPr>
          <a:xfrm>
            <a:off x="9941531" y="3804028"/>
            <a:ext cx="2250469" cy="2651308"/>
            <a:chOff x="9941531" y="3804028"/>
            <a:chExt cx="2250469" cy="2651308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4384A34-21CA-42A4-8E46-1EEAC237500E}"/>
                </a:ext>
              </a:extLst>
            </p:cNvPr>
            <p:cNvSpPr/>
            <p:nvPr/>
          </p:nvSpPr>
          <p:spPr>
            <a:xfrm>
              <a:off x="10755844" y="5906186"/>
              <a:ext cx="1436156" cy="549150"/>
            </a:xfrm>
            <a:custGeom>
              <a:avLst/>
              <a:gdLst>
                <a:gd name="connsiteX0" fmla="*/ 274575 w 1436156"/>
                <a:gd name="connsiteY0" fmla="*/ 0 h 549150"/>
                <a:gd name="connsiteX1" fmla="*/ 276477 w 1436156"/>
                <a:gd name="connsiteY1" fmla="*/ 192 h 549150"/>
                <a:gd name="connsiteX2" fmla="*/ 276477 w 1436156"/>
                <a:gd name="connsiteY2" fmla="*/ 0 h 549150"/>
                <a:gd name="connsiteX3" fmla="*/ 1436156 w 1436156"/>
                <a:gd name="connsiteY3" fmla="*/ 0 h 549150"/>
                <a:gd name="connsiteX4" fmla="*/ 1436156 w 1436156"/>
                <a:gd name="connsiteY4" fmla="*/ 549150 h 549150"/>
                <a:gd name="connsiteX5" fmla="*/ 276477 w 1436156"/>
                <a:gd name="connsiteY5" fmla="*/ 549150 h 549150"/>
                <a:gd name="connsiteX6" fmla="*/ 276477 w 1436156"/>
                <a:gd name="connsiteY6" fmla="*/ 548959 h 549150"/>
                <a:gd name="connsiteX7" fmla="*/ 274575 w 1436156"/>
                <a:gd name="connsiteY7" fmla="*/ 549150 h 549150"/>
                <a:gd name="connsiteX8" fmla="*/ 0 w 1436156"/>
                <a:gd name="connsiteY8" fmla="*/ 274575 h 549150"/>
                <a:gd name="connsiteX9" fmla="*/ 274575 w 1436156"/>
                <a:gd name="connsiteY9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36156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1436156" y="0"/>
                  </a:lnTo>
                  <a:lnTo>
                    <a:pt x="1436156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0C482A3-7472-489E-8622-A62D97CBD17C}"/>
                </a:ext>
              </a:extLst>
            </p:cNvPr>
            <p:cNvSpPr/>
            <p:nvPr/>
          </p:nvSpPr>
          <p:spPr>
            <a:xfrm>
              <a:off x="10356354" y="3804028"/>
              <a:ext cx="1835646" cy="549150"/>
            </a:xfrm>
            <a:custGeom>
              <a:avLst/>
              <a:gdLst>
                <a:gd name="connsiteX0" fmla="*/ 274073 w 1835646"/>
                <a:gd name="connsiteY0" fmla="*/ 0 h 549150"/>
                <a:gd name="connsiteX1" fmla="*/ 278104 w 1835646"/>
                <a:gd name="connsiteY1" fmla="*/ 407 h 549150"/>
                <a:gd name="connsiteX2" fmla="*/ 278104 w 1835646"/>
                <a:gd name="connsiteY2" fmla="*/ 0 h 549150"/>
                <a:gd name="connsiteX3" fmla="*/ 1835646 w 1835646"/>
                <a:gd name="connsiteY3" fmla="*/ 0 h 549150"/>
                <a:gd name="connsiteX4" fmla="*/ 1835646 w 1835646"/>
                <a:gd name="connsiteY4" fmla="*/ 549150 h 549150"/>
                <a:gd name="connsiteX5" fmla="*/ 278104 w 1835646"/>
                <a:gd name="connsiteY5" fmla="*/ 549150 h 549150"/>
                <a:gd name="connsiteX6" fmla="*/ 278104 w 1835646"/>
                <a:gd name="connsiteY6" fmla="*/ 547742 h 549150"/>
                <a:gd name="connsiteX7" fmla="*/ 274073 w 1835646"/>
                <a:gd name="connsiteY7" fmla="*/ 548148 h 549150"/>
                <a:gd name="connsiteX8" fmla="*/ 0 w 1835646"/>
                <a:gd name="connsiteY8" fmla="*/ 274074 h 549150"/>
                <a:gd name="connsiteX9" fmla="*/ 274073 w 1835646"/>
                <a:gd name="connsiteY9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35646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1835646" y="0"/>
                  </a:lnTo>
                  <a:lnTo>
                    <a:pt x="1835646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4C68CD5-1D99-4C2F-8258-B69F780AC527}"/>
                </a:ext>
              </a:extLst>
            </p:cNvPr>
            <p:cNvSpPr/>
            <p:nvPr/>
          </p:nvSpPr>
          <p:spPr>
            <a:xfrm>
              <a:off x="9941531" y="4854606"/>
              <a:ext cx="2250469" cy="549150"/>
            </a:xfrm>
            <a:custGeom>
              <a:avLst/>
              <a:gdLst>
                <a:gd name="connsiteX0" fmla="*/ 299044 w 2250469"/>
                <a:gd name="connsiteY0" fmla="*/ 0 h 549150"/>
                <a:gd name="connsiteX1" fmla="*/ 300889 w 2250469"/>
                <a:gd name="connsiteY1" fmla="*/ 171 h 549150"/>
                <a:gd name="connsiteX2" fmla="*/ 300889 w 2250469"/>
                <a:gd name="connsiteY2" fmla="*/ 0 h 549150"/>
                <a:gd name="connsiteX3" fmla="*/ 2250469 w 2250469"/>
                <a:gd name="connsiteY3" fmla="*/ 0 h 549150"/>
                <a:gd name="connsiteX4" fmla="*/ 2250469 w 2250469"/>
                <a:gd name="connsiteY4" fmla="*/ 549150 h 549150"/>
                <a:gd name="connsiteX5" fmla="*/ 300889 w 2250469"/>
                <a:gd name="connsiteY5" fmla="*/ 549150 h 549150"/>
                <a:gd name="connsiteX6" fmla="*/ 300889 w 2250469"/>
                <a:gd name="connsiteY6" fmla="*/ 548980 h 549150"/>
                <a:gd name="connsiteX7" fmla="*/ 299044 w 2250469"/>
                <a:gd name="connsiteY7" fmla="*/ 549150 h 549150"/>
                <a:gd name="connsiteX8" fmla="*/ 0 w 2250469"/>
                <a:gd name="connsiteY8" fmla="*/ 274575 h 549150"/>
                <a:gd name="connsiteX9" fmla="*/ 299044 w 2250469"/>
                <a:gd name="connsiteY9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0469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2250469" y="0"/>
                  </a:lnTo>
                  <a:lnTo>
                    <a:pt x="2250469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 err="1"/>
            </a:p>
          </p:txBody>
        </p:sp>
      </p:grpSp>
      <p:pic>
        <p:nvPicPr>
          <p:cNvPr id="38" name="Graphic 37">
            <a:extLst>
              <a:ext uri="{FF2B5EF4-FFF2-40B4-BE49-F238E27FC236}">
                <a16:creationId xmlns:a16="http://schemas.microsoft.com/office/drawing/2014/main" id="{16C6CB1F-5FCE-F84D-8A05-039C60BE26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37967" y="371788"/>
            <a:ext cx="2971800" cy="138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27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White - Consumer Healt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>
            <a:extLst>
              <a:ext uri="{FF2B5EF4-FFF2-40B4-BE49-F238E27FC236}">
                <a16:creationId xmlns:a16="http://schemas.microsoft.com/office/drawing/2014/main" id="{7AB75BD1-2507-44E0-91E4-42F78B5D2D49}"/>
              </a:ext>
            </a:extLst>
          </p:cNvPr>
          <p:cNvSpPr txBox="1"/>
          <p:nvPr/>
        </p:nvSpPr>
        <p:spPr bwMode="black">
          <a:xfrm>
            <a:off x="730897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© 2021. All rights reserved. IQVIA</a:t>
            </a:r>
            <a:r>
              <a:rPr lang="en-US" sz="800" baseline="300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  <a:endParaRPr lang="en-US" sz="800" kern="1200" dirty="0">
              <a:solidFill>
                <a:schemeClr val="bg1">
                  <a:lumMod val="50000"/>
                </a:schemeClr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098CCE30-6B5A-4DFB-97B5-AF5CCDE0C8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3329" y="3681765"/>
            <a:ext cx="6349838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 and can be 2 lines.</a:t>
            </a:r>
          </a:p>
        </p:txBody>
      </p:sp>
      <p:sp>
        <p:nvSpPr>
          <p:cNvPr id="70" name="Title 1">
            <a:extLst>
              <a:ext uri="{FF2B5EF4-FFF2-40B4-BE49-F238E27FC236}">
                <a16:creationId xmlns:a16="http://schemas.microsoft.com/office/drawing/2014/main" id="{184C4A24-4E36-49F8-AE34-FEFD57A981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3330" y="1271573"/>
            <a:ext cx="7921554" cy="224231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Headline 36pt Arial Bold Title Case Should Be No More Than 2 Lines</a:t>
            </a:r>
          </a:p>
        </p:txBody>
      </p:sp>
      <p:sp>
        <p:nvSpPr>
          <p:cNvPr id="71" name="Subtitle 2">
            <a:extLst>
              <a:ext uri="{FF2B5EF4-FFF2-40B4-BE49-F238E27FC236}">
                <a16:creationId xmlns:a16="http://schemas.microsoft.com/office/drawing/2014/main" id="{0E82B801-11C9-4FD7-9D6A-B8DAA21204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3329" y="5518464"/>
            <a:ext cx="6349838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29175BC-552B-D64A-8152-E96EE8CE39AF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D370C788-BCB9-AA4B-83CC-830DE2532168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86A666F2-61DC-1141-A28D-9C664CF9E0DD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B36DAFEC-9E33-D342-8F38-9280EB50249D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14487FF1-1618-4249-B143-BEFFD4E4E8FD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E4418D72-B986-414A-97FC-FCCE7B7F1B53}"/>
              </a:ext>
            </a:extLst>
          </p:cNvPr>
          <p:cNvSpPr/>
          <p:nvPr/>
        </p:nvSpPr>
        <p:spPr>
          <a:xfrm>
            <a:off x="8810601" y="-1043234"/>
            <a:ext cx="365760" cy="368126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B4C17C8-380D-41B2-8F4E-B2A6A80204A7}"/>
              </a:ext>
            </a:extLst>
          </p:cNvPr>
          <p:cNvSpPr>
            <a:spLocks noChangeAspect="1"/>
          </p:cNvSpPr>
          <p:nvPr/>
        </p:nvSpPr>
        <p:spPr>
          <a:xfrm>
            <a:off x="9432234" y="-1043234"/>
            <a:ext cx="545114" cy="54864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D82C82-AD27-49A1-AB10-24272A1884F7}"/>
              </a:ext>
            </a:extLst>
          </p:cNvPr>
          <p:cNvSpPr>
            <a:spLocks noChangeAspect="1"/>
          </p:cNvSpPr>
          <p:nvPr/>
        </p:nvSpPr>
        <p:spPr>
          <a:xfrm>
            <a:off x="8373024" y="-1043234"/>
            <a:ext cx="181705" cy="18288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02013F15-E964-B942-82F7-05F953503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37967" y="371788"/>
            <a:ext cx="2971800" cy="138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31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Co-Brand - Consumer Healt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>
            <a:extLst>
              <a:ext uri="{FF2B5EF4-FFF2-40B4-BE49-F238E27FC236}">
                <a16:creationId xmlns:a16="http://schemas.microsoft.com/office/drawing/2014/main" id="{7AB75BD1-2507-44E0-91E4-42F78B5D2D49}"/>
              </a:ext>
            </a:extLst>
          </p:cNvPr>
          <p:cNvSpPr txBox="1"/>
          <p:nvPr/>
        </p:nvSpPr>
        <p:spPr bwMode="black">
          <a:xfrm>
            <a:off x="730897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© 2021. All rights reserved. IQVIA</a:t>
            </a:r>
            <a:r>
              <a:rPr lang="en-US" sz="800" baseline="300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  <a:endParaRPr lang="en-US" sz="800" kern="1200" dirty="0">
              <a:solidFill>
                <a:schemeClr val="bg1">
                  <a:lumMod val="50000"/>
                </a:schemeClr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098CCE30-6B5A-4DFB-97B5-AF5CCDE0C8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3329" y="3681765"/>
            <a:ext cx="6349838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 and can be 2 lines.</a:t>
            </a:r>
          </a:p>
        </p:txBody>
      </p:sp>
      <p:sp>
        <p:nvSpPr>
          <p:cNvPr id="70" name="Title 1">
            <a:extLst>
              <a:ext uri="{FF2B5EF4-FFF2-40B4-BE49-F238E27FC236}">
                <a16:creationId xmlns:a16="http://schemas.microsoft.com/office/drawing/2014/main" id="{184C4A24-4E36-49F8-AE34-FEFD57A981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3330" y="1271573"/>
            <a:ext cx="7921554" cy="224231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Headline 36pt Arial Bold Title Case Should Be No More Than 2 Lines</a:t>
            </a:r>
          </a:p>
        </p:txBody>
      </p:sp>
      <p:sp>
        <p:nvSpPr>
          <p:cNvPr id="71" name="Subtitle 2">
            <a:extLst>
              <a:ext uri="{FF2B5EF4-FFF2-40B4-BE49-F238E27FC236}">
                <a16:creationId xmlns:a16="http://schemas.microsoft.com/office/drawing/2014/main" id="{0E82B801-11C9-4FD7-9D6A-B8DAA21204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3329" y="5518464"/>
            <a:ext cx="6349838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E5C45F24-760D-4806-80BF-4B954EEA03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55299" y="4854606"/>
            <a:ext cx="2324100" cy="1341752"/>
          </a:xfrm>
          <a:prstGeom prst="rect">
            <a:avLst/>
          </a:prstGeom>
          <a:solidFill>
            <a:srgbClr val="DA291C"/>
          </a:solidFill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Bid defense only: You may replace this box with a sponsor logo. Ensure the logo is on a white or transparent background and you have usage permission.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All other presentations, or without sponsor logo: Please delete this box.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2EC9C87-CE31-4CA8-933C-B8C7C252CA86}"/>
              </a:ext>
            </a:extLst>
          </p:cNvPr>
          <p:cNvSpPr/>
          <p:nvPr/>
        </p:nvSpPr>
        <p:spPr>
          <a:xfrm>
            <a:off x="8810601" y="-1043234"/>
            <a:ext cx="365760" cy="368126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51BC71F-4BC2-47A4-96C7-2E221AFAC452}"/>
              </a:ext>
            </a:extLst>
          </p:cNvPr>
          <p:cNvSpPr>
            <a:spLocks noChangeAspect="1"/>
          </p:cNvSpPr>
          <p:nvPr/>
        </p:nvSpPr>
        <p:spPr>
          <a:xfrm>
            <a:off x="9432234" y="-1043234"/>
            <a:ext cx="545114" cy="54864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DEBD35E-79D5-4A08-BBFB-35E25D1D2A66}"/>
              </a:ext>
            </a:extLst>
          </p:cNvPr>
          <p:cNvSpPr>
            <a:spLocks noChangeAspect="1"/>
          </p:cNvSpPr>
          <p:nvPr/>
        </p:nvSpPr>
        <p:spPr>
          <a:xfrm>
            <a:off x="8373024" y="-1043234"/>
            <a:ext cx="181705" cy="18288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9C359E7-88C6-42D4-9B64-F7D5FE9CDBC5}"/>
              </a:ext>
            </a:extLst>
          </p:cNvPr>
          <p:cNvGrpSpPr/>
          <p:nvPr/>
        </p:nvGrpSpPr>
        <p:grpSpPr>
          <a:xfrm>
            <a:off x="9941531" y="3804028"/>
            <a:ext cx="2250469" cy="2651308"/>
            <a:chOff x="9941531" y="3804028"/>
            <a:chExt cx="2250469" cy="2651308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4384A34-21CA-42A4-8E46-1EEAC237500E}"/>
                </a:ext>
              </a:extLst>
            </p:cNvPr>
            <p:cNvSpPr/>
            <p:nvPr/>
          </p:nvSpPr>
          <p:spPr>
            <a:xfrm>
              <a:off x="10755844" y="5906186"/>
              <a:ext cx="1436156" cy="549150"/>
            </a:xfrm>
            <a:custGeom>
              <a:avLst/>
              <a:gdLst>
                <a:gd name="connsiteX0" fmla="*/ 274575 w 1436156"/>
                <a:gd name="connsiteY0" fmla="*/ 0 h 549150"/>
                <a:gd name="connsiteX1" fmla="*/ 276477 w 1436156"/>
                <a:gd name="connsiteY1" fmla="*/ 192 h 549150"/>
                <a:gd name="connsiteX2" fmla="*/ 276477 w 1436156"/>
                <a:gd name="connsiteY2" fmla="*/ 0 h 549150"/>
                <a:gd name="connsiteX3" fmla="*/ 1436156 w 1436156"/>
                <a:gd name="connsiteY3" fmla="*/ 0 h 549150"/>
                <a:gd name="connsiteX4" fmla="*/ 1436156 w 1436156"/>
                <a:gd name="connsiteY4" fmla="*/ 549150 h 549150"/>
                <a:gd name="connsiteX5" fmla="*/ 276477 w 1436156"/>
                <a:gd name="connsiteY5" fmla="*/ 549150 h 549150"/>
                <a:gd name="connsiteX6" fmla="*/ 276477 w 1436156"/>
                <a:gd name="connsiteY6" fmla="*/ 548959 h 549150"/>
                <a:gd name="connsiteX7" fmla="*/ 274575 w 1436156"/>
                <a:gd name="connsiteY7" fmla="*/ 549150 h 549150"/>
                <a:gd name="connsiteX8" fmla="*/ 0 w 1436156"/>
                <a:gd name="connsiteY8" fmla="*/ 274575 h 549150"/>
                <a:gd name="connsiteX9" fmla="*/ 274575 w 1436156"/>
                <a:gd name="connsiteY9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36156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1436156" y="0"/>
                  </a:lnTo>
                  <a:lnTo>
                    <a:pt x="1436156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0C482A3-7472-489E-8622-A62D97CBD17C}"/>
                </a:ext>
              </a:extLst>
            </p:cNvPr>
            <p:cNvSpPr/>
            <p:nvPr/>
          </p:nvSpPr>
          <p:spPr>
            <a:xfrm>
              <a:off x="10356354" y="3804028"/>
              <a:ext cx="1835646" cy="549150"/>
            </a:xfrm>
            <a:custGeom>
              <a:avLst/>
              <a:gdLst>
                <a:gd name="connsiteX0" fmla="*/ 274073 w 1835646"/>
                <a:gd name="connsiteY0" fmla="*/ 0 h 549150"/>
                <a:gd name="connsiteX1" fmla="*/ 278104 w 1835646"/>
                <a:gd name="connsiteY1" fmla="*/ 407 h 549150"/>
                <a:gd name="connsiteX2" fmla="*/ 278104 w 1835646"/>
                <a:gd name="connsiteY2" fmla="*/ 0 h 549150"/>
                <a:gd name="connsiteX3" fmla="*/ 1835646 w 1835646"/>
                <a:gd name="connsiteY3" fmla="*/ 0 h 549150"/>
                <a:gd name="connsiteX4" fmla="*/ 1835646 w 1835646"/>
                <a:gd name="connsiteY4" fmla="*/ 549150 h 549150"/>
                <a:gd name="connsiteX5" fmla="*/ 278104 w 1835646"/>
                <a:gd name="connsiteY5" fmla="*/ 549150 h 549150"/>
                <a:gd name="connsiteX6" fmla="*/ 278104 w 1835646"/>
                <a:gd name="connsiteY6" fmla="*/ 547742 h 549150"/>
                <a:gd name="connsiteX7" fmla="*/ 274073 w 1835646"/>
                <a:gd name="connsiteY7" fmla="*/ 548148 h 549150"/>
                <a:gd name="connsiteX8" fmla="*/ 0 w 1835646"/>
                <a:gd name="connsiteY8" fmla="*/ 274074 h 549150"/>
                <a:gd name="connsiteX9" fmla="*/ 274073 w 1835646"/>
                <a:gd name="connsiteY9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35646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1835646" y="0"/>
                  </a:lnTo>
                  <a:lnTo>
                    <a:pt x="1835646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4C68CD5-1D99-4C2F-8258-B69F780AC527}"/>
                </a:ext>
              </a:extLst>
            </p:cNvPr>
            <p:cNvSpPr/>
            <p:nvPr/>
          </p:nvSpPr>
          <p:spPr>
            <a:xfrm>
              <a:off x="9941531" y="4854606"/>
              <a:ext cx="2250469" cy="549150"/>
            </a:xfrm>
            <a:custGeom>
              <a:avLst/>
              <a:gdLst>
                <a:gd name="connsiteX0" fmla="*/ 299044 w 2250469"/>
                <a:gd name="connsiteY0" fmla="*/ 0 h 549150"/>
                <a:gd name="connsiteX1" fmla="*/ 300889 w 2250469"/>
                <a:gd name="connsiteY1" fmla="*/ 171 h 549150"/>
                <a:gd name="connsiteX2" fmla="*/ 300889 w 2250469"/>
                <a:gd name="connsiteY2" fmla="*/ 0 h 549150"/>
                <a:gd name="connsiteX3" fmla="*/ 2250469 w 2250469"/>
                <a:gd name="connsiteY3" fmla="*/ 0 h 549150"/>
                <a:gd name="connsiteX4" fmla="*/ 2250469 w 2250469"/>
                <a:gd name="connsiteY4" fmla="*/ 549150 h 549150"/>
                <a:gd name="connsiteX5" fmla="*/ 300889 w 2250469"/>
                <a:gd name="connsiteY5" fmla="*/ 549150 h 549150"/>
                <a:gd name="connsiteX6" fmla="*/ 300889 w 2250469"/>
                <a:gd name="connsiteY6" fmla="*/ 548980 h 549150"/>
                <a:gd name="connsiteX7" fmla="*/ 299044 w 2250469"/>
                <a:gd name="connsiteY7" fmla="*/ 549150 h 549150"/>
                <a:gd name="connsiteX8" fmla="*/ 0 w 2250469"/>
                <a:gd name="connsiteY8" fmla="*/ 274575 h 549150"/>
                <a:gd name="connsiteX9" fmla="*/ 299044 w 2250469"/>
                <a:gd name="connsiteY9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0469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2250469" y="0"/>
                  </a:lnTo>
                  <a:lnTo>
                    <a:pt x="2250469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 err="1"/>
            </a:p>
          </p:txBody>
        </p:sp>
      </p:grpSp>
      <p:pic>
        <p:nvPicPr>
          <p:cNvPr id="38" name="Graphic 37">
            <a:extLst>
              <a:ext uri="{FF2B5EF4-FFF2-40B4-BE49-F238E27FC236}">
                <a16:creationId xmlns:a16="http://schemas.microsoft.com/office/drawing/2014/main" id="{16C6CB1F-5FCE-F84D-8A05-039C60BE26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37967" y="371788"/>
            <a:ext cx="2971800" cy="138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19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Consumer Heal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4" y="1286359"/>
            <a:ext cx="11338560" cy="4994125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54" name="Footer Placeholder 4">
            <a:extLst>
              <a:ext uri="{FF2B5EF4-FFF2-40B4-BE49-F238E27FC236}">
                <a16:creationId xmlns:a16="http://schemas.microsoft.com/office/drawing/2014/main" id="{7088911A-0046-5847-8D5E-667B718ECD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GB"/>
              <a:t>IQVIA Confidential - Accelerating Consumer Health Innovation |  23 March 2021 </a:t>
            </a:r>
            <a:endParaRPr lang="en-US" dirty="0"/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FCFC63C0-5262-4767-9F93-DEDAECE24DB7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56" name="Graphic 55">
            <a:extLst>
              <a:ext uri="{FF2B5EF4-FFF2-40B4-BE49-F238E27FC236}">
                <a16:creationId xmlns:a16="http://schemas.microsoft.com/office/drawing/2014/main" id="{BE238BDF-26D3-1045-9221-72974A8524F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4607" y="6239171"/>
            <a:ext cx="1481328" cy="69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97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Subhead - Consumer Heal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098016E9-779F-F844-B7C6-670D5E2ED4DC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84694" y="1702630"/>
            <a:ext cx="11338560" cy="4577854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56" name="Footer Placeholder 4">
            <a:extLst>
              <a:ext uri="{FF2B5EF4-FFF2-40B4-BE49-F238E27FC236}">
                <a16:creationId xmlns:a16="http://schemas.microsoft.com/office/drawing/2014/main" id="{4C2A7798-04D8-114F-865E-17D9C5B73E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GB"/>
              <a:t>IQVIA Confidential - Accelerating Consumer Health Innovation |  23 March 2021 </a:t>
            </a:r>
            <a:endParaRPr lang="en-US" dirty="0"/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780491F4-CBE5-420D-B41C-DA1186C29721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58" name="Graphic 57">
            <a:extLst>
              <a:ext uri="{FF2B5EF4-FFF2-40B4-BE49-F238E27FC236}">
                <a16:creationId xmlns:a16="http://schemas.microsoft.com/office/drawing/2014/main" id="{DB5AC777-07AD-2E43-B6A4-BF21E462C18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4607" y="6239171"/>
            <a:ext cx="1481328" cy="69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28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Callout Opt1 - Consumer Heal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531A8FC-B139-A448-96B7-DB54D8693F95}"/>
              </a:ext>
            </a:extLst>
          </p:cNvPr>
          <p:cNvCxnSpPr>
            <a:cxnSpLocks/>
          </p:cNvCxnSpPr>
          <p:nvPr/>
        </p:nvCxnSpPr>
        <p:spPr>
          <a:xfrm>
            <a:off x="8132063" y="1784927"/>
            <a:ext cx="4148329" cy="0"/>
          </a:xfrm>
          <a:prstGeom prst="line">
            <a:avLst/>
          </a:prstGeom>
          <a:ln w="254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D88AF363-7A35-104E-9A0A-BC860A4A42C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84694" y="1702626"/>
            <a:ext cx="7492481" cy="4577849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132063" y="1876358"/>
            <a:ext cx="3764662" cy="4404117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1219170" rtl="0" eaLnBrk="0" fontAlgn="base" latinLnBrk="0" hangingPunct="0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b="1" i="0" baseline="0">
                <a:solidFill>
                  <a:schemeClr val="accent2"/>
                </a:solidFill>
                <a:latin typeface="+mj-lt"/>
              </a:defRPr>
            </a:lvl1pPr>
            <a:lvl2pPr marL="230188" indent="-119063">
              <a:lnSpc>
                <a:spcPct val="100000"/>
              </a:lnSpc>
              <a:buFont typeface="Arial"/>
              <a:buChar char="•"/>
              <a:defRPr sz="1200" b="0" i="0" baseline="0">
                <a:solidFill>
                  <a:schemeClr val="accent1"/>
                </a:solidFill>
                <a:latin typeface="+mj-lt"/>
                <a:cs typeface="Arial"/>
              </a:defRPr>
            </a:lvl2pPr>
            <a:lvl3pPr marL="609585" indent="-228594">
              <a:lnSpc>
                <a:spcPct val="100000"/>
              </a:lnSpc>
              <a:buFont typeface="Arial" pitchFamily="34" charset="0"/>
              <a:buChar char="•"/>
              <a:defRPr sz="1200" b="0" i="0">
                <a:solidFill>
                  <a:schemeClr val="bg1"/>
                </a:solidFill>
                <a:latin typeface="+mj-lt"/>
                <a:cs typeface="Arial"/>
              </a:defRPr>
            </a:lvl3pPr>
            <a:lvl4pPr>
              <a:defRPr sz="2133" b="0" i="0">
                <a:latin typeface="Georgia" pitchFamily="18" charset="0"/>
              </a:defRPr>
            </a:lvl4pPr>
          </a:lstStyle>
          <a:p>
            <a:pPr lvl="0"/>
            <a:r>
              <a:rPr lang="en-US" noProof="0" dirty="0"/>
              <a:t>Callouts are 20pt Arial Bold sentence case 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</a:t>
            </a:r>
            <a:r>
              <a:rPr lang="en-US" noProof="0" dirty="0"/>
              <a:t> </a:t>
            </a:r>
            <a:r>
              <a:rPr lang="en-US" noProof="0" dirty="0" err="1"/>
              <a:t>tetuer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</a:t>
            </a:r>
            <a:r>
              <a:rPr lang="en-US" noProof="0" dirty="0" err="1"/>
              <a:t>sed</a:t>
            </a:r>
            <a:r>
              <a:rPr lang="en-US" noProof="0" dirty="0"/>
              <a:t> </a:t>
            </a:r>
            <a:r>
              <a:rPr lang="en-US" noProof="0" dirty="0" err="1"/>
              <a:t>diam</a:t>
            </a:r>
            <a:r>
              <a:rPr lang="en-US" noProof="0" dirty="0"/>
              <a:t> </a:t>
            </a:r>
            <a:r>
              <a:rPr lang="en-US" noProof="0" dirty="0" err="1"/>
              <a:t>nonummy</a:t>
            </a:r>
            <a:r>
              <a:rPr lang="en-US" noProof="0" dirty="0"/>
              <a:t> </a:t>
            </a:r>
            <a:r>
              <a:rPr lang="en-US" noProof="0" dirty="0" err="1"/>
              <a:t>nibh</a:t>
            </a:r>
            <a:r>
              <a:rPr lang="en-US" noProof="0" dirty="0"/>
              <a:t> </a:t>
            </a:r>
            <a:r>
              <a:rPr lang="en-US" noProof="0" dirty="0" err="1"/>
              <a:t>euismod</a:t>
            </a:r>
            <a:r>
              <a:rPr lang="en-US" noProof="0" dirty="0"/>
              <a:t> </a:t>
            </a:r>
            <a:r>
              <a:rPr lang="en-US" noProof="0" dirty="0" err="1"/>
              <a:t>tincidunt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laoreet</a:t>
            </a:r>
            <a:r>
              <a:rPr lang="en-US" noProof="0" dirty="0"/>
              <a:t> dolore magna </a:t>
            </a:r>
            <a:r>
              <a:rPr lang="en-US" noProof="0" dirty="0" err="1"/>
              <a:t>aliquam</a:t>
            </a:r>
            <a:r>
              <a:rPr lang="en-US" noProof="0" dirty="0"/>
              <a:t> </a:t>
            </a:r>
            <a:r>
              <a:rPr lang="en-US" noProof="0" dirty="0" err="1"/>
              <a:t>erat</a:t>
            </a:r>
            <a:r>
              <a:rPr lang="en-US" noProof="0" dirty="0"/>
              <a:t> </a:t>
            </a:r>
            <a:r>
              <a:rPr lang="en-US" noProof="0" dirty="0" err="1"/>
              <a:t>volutpat</a:t>
            </a:r>
            <a:r>
              <a:rPr lang="en-US" noProof="0" dirty="0"/>
              <a:t>. 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60" name="Footer Placeholder 4">
            <a:extLst>
              <a:ext uri="{FF2B5EF4-FFF2-40B4-BE49-F238E27FC236}">
                <a16:creationId xmlns:a16="http://schemas.microsoft.com/office/drawing/2014/main" id="{02449CD6-629F-D647-95E7-AF3F9E15C4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GB"/>
              <a:t>IQVIA Confidential - Accelerating Consumer Health Innovation |  23 March 2021 </a:t>
            </a:r>
            <a:endParaRPr lang="en-US" dirty="0"/>
          </a:p>
        </p:txBody>
      </p: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241A4459-0EB4-4688-8572-06BA95F5D702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59" name="Graphic 58">
            <a:extLst>
              <a:ext uri="{FF2B5EF4-FFF2-40B4-BE49-F238E27FC236}">
                <a16:creationId xmlns:a16="http://schemas.microsoft.com/office/drawing/2014/main" id="{68524F5D-444D-6848-8147-5E320E8B0A8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4607" y="6239171"/>
            <a:ext cx="1481328" cy="69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60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Callout Opt2 - Consumer Heal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D88AF363-7A35-104E-9A0A-BC860A4A42C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84694" y="1702626"/>
            <a:ext cx="7492481" cy="4577845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132063" y="1876358"/>
            <a:ext cx="3764662" cy="4404112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1219170" rtl="0" eaLnBrk="0" fontAlgn="base" latinLnBrk="0" hangingPunct="0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b="1" i="0" baseline="0">
                <a:solidFill>
                  <a:schemeClr val="accent1"/>
                </a:solidFill>
                <a:latin typeface="+mj-lt"/>
              </a:defRPr>
            </a:lvl1pPr>
            <a:lvl2pPr marL="230188" indent="-119063">
              <a:lnSpc>
                <a:spcPct val="100000"/>
              </a:lnSpc>
              <a:buFont typeface="Arial"/>
              <a:buChar char="•"/>
              <a:defRPr sz="1200" b="0" i="0" baseline="0">
                <a:solidFill>
                  <a:schemeClr val="accent1"/>
                </a:solidFill>
                <a:latin typeface="+mj-lt"/>
                <a:cs typeface="Arial"/>
              </a:defRPr>
            </a:lvl2pPr>
            <a:lvl3pPr marL="609585" indent="-228594">
              <a:lnSpc>
                <a:spcPct val="100000"/>
              </a:lnSpc>
              <a:buFont typeface="Arial" pitchFamily="34" charset="0"/>
              <a:buChar char="•"/>
              <a:defRPr sz="1200" b="0" i="0">
                <a:solidFill>
                  <a:schemeClr val="bg1"/>
                </a:solidFill>
                <a:latin typeface="+mj-lt"/>
                <a:cs typeface="Arial"/>
              </a:defRPr>
            </a:lvl3pPr>
            <a:lvl4pPr>
              <a:defRPr sz="2133" b="0" i="0">
                <a:latin typeface="Georgia" pitchFamily="18" charset="0"/>
              </a:defRPr>
            </a:lvl4pPr>
          </a:lstStyle>
          <a:p>
            <a:pPr lvl="0"/>
            <a:r>
              <a:rPr lang="en-US" noProof="0" dirty="0"/>
              <a:t>Callouts are 20pt Arial Bold sentence case 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</a:t>
            </a:r>
            <a:r>
              <a:rPr lang="en-US" noProof="0" dirty="0"/>
              <a:t> </a:t>
            </a:r>
            <a:r>
              <a:rPr lang="en-US" noProof="0" dirty="0" err="1"/>
              <a:t>tetuer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</a:t>
            </a:r>
            <a:r>
              <a:rPr lang="en-US" noProof="0" dirty="0" err="1"/>
              <a:t>sed</a:t>
            </a:r>
            <a:r>
              <a:rPr lang="en-US" noProof="0" dirty="0"/>
              <a:t> </a:t>
            </a:r>
            <a:r>
              <a:rPr lang="en-US" noProof="0" dirty="0" err="1"/>
              <a:t>diam</a:t>
            </a:r>
            <a:r>
              <a:rPr lang="en-US" noProof="0" dirty="0"/>
              <a:t> </a:t>
            </a:r>
            <a:r>
              <a:rPr lang="en-US" noProof="0" dirty="0" err="1"/>
              <a:t>nonummy</a:t>
            </a:r>
            <a:r>
              <a:rPr lang="en-US" noProof="0" dirty="0"/>
              <a:t> </a:t>
            </a:r>
            <a:r>
              <a:rPr lang="en-US" noProof="0" dirty="0" err="1"/>
              <a:t>nibh</a:t>
            </a:r>
            <a:r>
              <a:rPr lang="en-US" noProof="0" dirty="0"/>
              <a:t> </a:t>
            </a:r>
            <a:r>
              <a:rPr lang="en-US" noProof="0" dirty="0" err="1"/>
              <a:t>euismod</a:t>
            </a:r>
            <a:r>
              <a:rPr lang="en-US" noProof="0" dirty="0"/>
              <a:t> </a:t>
            </a:r>
            <a:r>
              <a:rPr lang="en-US" noProof="0" dirty="0" err="1"/>
              <a:t>tincidunt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laoreet</a:t>
            </a:r>
            <a:r>
              <a:rPr lang="en-US" noProof="0" dirty="0"/>
              <a:t> dolore magna </a:t>
            </a:r>
            <a:r>
              <a:rPr lang="en-US" noProof="0" dirty="0" err="1"/>
              <a:t>aliquam</a:t>
            </a:r>
            <a:r>
              <a:rPr lang="en-US" noProof="0" dirty="0"/>
              <a:t> </a:t>
            </a:r>
            <a:r>
              <a:rPr lang="en-US" noProof="0" dirty="0" err="1"/>
              <a:t>erat</a:t>
            </a:r>
            <a:r>
              <a:rPr lang="en-US" noProof="0" dirty="0"/>
              <a:t> </a:t>
            </a:r>
            <a:r>
              <a:rPr lang="en-US" noProof="0" dirty="0" err="1"/>
              <a:t>volutpat</a:t>
            </a:r>
            <a:r>
              <a:rPr lang="en-US" noProof="0" dirty="0"/>
              <a:t>. 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60" name="Footer Placeholder 4">
            <a:extLst>
              <a:ext uri="{FF2B5EF4-FFF2-40B4-BE49-F238E27FC236}">
                <a16:creationId xmlns:a16="http://schemas.microsoft.com/office/drawing/2014/main" id="{02449CD6-629F-D647-95E7-AF3F9E15C4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GB"/>
              <a:t>IQVIA Confidential - Accelerating Consumer Health Innovation |  23 March 2021 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B5C6CE-599B-D241-B11C-1899212B39F3}"/>
              </a:ext>
            </a:extLst>
          </p:cNvPr>
          <p:cNvCxnSpPr>
            <a:cxnSpLocks/>
          </p:cNvCxnSpPr>
          <p:nvPr/>
        </p:nvCxnSpPr>
        <p:spPr>
          <a:xfrm>
            <a:off x="8132063" y="1784927"/>
            <a:ext cx="4148329" cy="0"/>
          </a:xfrm>
          <a:prstGeom prst="line">
            <a:avLst/>
          </a:prstGeom>
          <a:ln w="254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5A70D40F-E06E-4AAC-8094-BC565B24D95E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59" name="Graphic 58">
            <a:extLst>
              <a:ext uri="{FF2B5EF4-FFF2-40B4-BE49-F238E27FC236}">
                <a16:creationId xmlns:a16="http://schemas.microsoft.com/office/drawing/2014/main" id="{3618F297-8BD7-3D4E-AE78-5A99841FD00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4607" y="6239171"/>
            <a:ext cx="1481328" cy="69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67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- Consumer Heal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BB33977D-340C-C244-98B1-44E8B03BE8F1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191135" y="1702626"/>
            <a:ext cx="5532119" cy="4571835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92D52BD9-DFA6-1D48-973A-A6C3C874E805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84694" y="1702626"/>
            <a:ext cx="5532119" cy="4577857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59" name="Footer Placeholder 4">
            <a:extLst>
              <a:ext uri="{FF2B5EF4-FFF2-40B4-BE49-F238E27FC236}">
                <a16:creationId xmlns:a16="http://schemas.microsoft.com/office/drawing/2014/main" id="{7F2D66EE-4D77-E145-9576-4E9D03CE4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GB"/>
              <a:t>IQVIA Confidential - Accelerating Consumer Health Innovation |  23 March 2021 </a:t>
            </a:r>
            <a:endParaRPr lang="en-US" dirty="0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2DFA1798-9673-4022-816E-704E37E4DEA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60" name="Graphic 59">
            <a:extLst>
              <a:ext uri="{FF2B5EF4-FFF2-40B4-BE49-F238E27FC236}">
                <a16:creationId xmlns:a16="http://schemas.microsoft.com/office/drawing/2014/main" id="{C942F467-C4E9-2E47-B2C8-C8763EA28C8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4607" y="6239171"/>
            <a:ext cx="1481328" cy="69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47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_NoSubhead - Consumer Heal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BB33977D-340C-C244-98B1-44E8B03BE8F1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191135" y="1251284"/>
            <a:ext cx="5532119" cy="5029200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92D52BD9-DFA6-1D48-973A-A6C3C874E805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84694" y="1251284"/>
            <a:ext cx="5532119" cy="5029200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59" name="Footer Placeholder 4">
            <a:extLst>
              <a:ext uri="{FF2B5EF4-FFF2-40B4-BE49-F238E27FC236}">
                <a16:creationId xmlns:a16="http://schemas.microsoft.com/office/drawing/2014/main" id="{7F2D66EE-4D77-E145-9576-4E9D03CE4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GB"/>
              <a:t>IQVIA Confidential - Accelerating Consumer Health Innovation |  23 March 2021 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4E4B32-E13F-4B83-8982-BF8073A1DC9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E43352D6-F9BC-6444-BEF0-746081C6973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4607" y="6239171"/>
            <a:ext cx="1481328" cy="69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05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 - Consumer Heal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C2AC1106-6E0D-B341-B75A-C8C2F73E3F26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84694" y="1702626"/>
            <a:ext cx="3621024" cy="4577857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ABC0DBC1-9787-6A4E-A4B1-E0E8BE5E8F02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8102230" y="1702627"/>
            <a:ext cx="3621024" cy="457785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88B0BB6F-D4FA-D54D-A387-A1834DE59B82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4243462" y="1702627"/>
            <a:ext cx="3621024" cy="457785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61" name="Footer Placeholder 4">
            <a:extLst>
              <a:ext uri="{FF2B5EF4-FFF2-40B4-BE49-F238E27FC236}">
                <a16:creationId xmlns:a16="http://schemas.microsoft.com/office/drawing/2014/main" id="{2B619D02-ECD0-CE4F-A007-98E4EF45BF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GB"/>
              <a:t>IQVIA Confidential - Accelerating Consumer Health Innovation |  23 March 2021 </a:t>
            </a:r>
            <a:endParaRPr lang="en-US" dirty="0"/>
          </a:p>
        </p:txBody>
      </p: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C02E0708-4D86-44F8-B4F9-1E6BEA5F151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62" name="Graphic 61">
            <a:extLst>
              <a:ext uri="{FF2B5EF4-FFF2-40B4-BE49-F238E27FC236}">
                <a16:creationId xmlns:a16="http://schemas.microsoft.com/office/drawing/2014/main" id="{129651CE-F7BA-F04B-B4F9-A0AA2A17F63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4607" y="6239171"/>
            <a:ext cx="1481328" cy="69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19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Consumer Heal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lIns="91440" tIns="45720" rIns="91440" bIns="45720"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53" name="Footer Placeholder 4">
            <a:extLst>
              <a:ext uri="{FF2B5EF4-FFF2-40B4-BE49-F238E27FC236}">
                <a16:creationId xmlns:a16="http://schemas.microsoft.com/office/drawing/2014/main" id="{B43D20F7-04AA-0E4D-91D5-5DB9ECAF9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GB"/>
              <a:t>IQVIA Confidential - Accelerating Consumer Health Innovation |  23 March 2021 </a:t>
            </a:r>
            <a:endParaRPr lang="en-US" dirty="0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5EA968B8-FA3A-4F62-92E8-E94086C1347B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55" name="Graphic 54">
            <a:extLst>
              <a:ext uri="{FF2B5EF4-FFF2-40B4-BE49-F238E27FC236}">
                <a16:creationId xmlns:a16="http://schemas.microsoft.com/office/drawing/2014/main" id="{B48EB0ED-2F0E-F447-99FE-2FAD21DD74C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4607" y="6239171"/>
            <a:ext cx="1481328" cy="69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33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Consumer Heal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4" y="1286359"/>
            <a:ext cx="11338560" cy="4994125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54" name="Footer Placeholder 4">
            <a:extLst>
              <a:ext uri="{FF2B5EF4-FFF2-40B4-BE49-F238E27FC236}">
                <a16:creationId xmlns:a16="http://schemas.microsoft.com/office/drawing/2014/main" id="{7088911A-0046-5847-8D5E-667B718ECD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GB"/>
              <a:t>IQVIA Confidential - Accelerating Consumer Health Innovation |  23 March 2021 </a:t>
            </a:r>
            <a:endParaRPr lang="en-US" dirty="0"/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FCFC63C0-5262-4767-9F93-DEDAECE24DB7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56" name="Graphic 55">
            <a:extLst>
              <a:ext uri="{FF2B5EF4-FFF2-40B4-BE49-F238E27FC236}">
                <a16:creationId xmlns:a16="http://schemas.microsoft.com/office/drawing/2014/main" id="{BE238BDF-26D3-1045-9221-72974A8524F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4607" y="6239171"/>
            <a:ext cx="1481328" cy="69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38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head_Only - Consumer Heal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55" name="Footer Placeholder 4">
            <a:extLst>
              <a:ext uri="{FF2B5EF4-FFF2-40B4-BE49-F238E27FC236}">
                <a16:creationId xmlns:a16="http://schemas.microsoft.com/office/drawing/2014/main" id="{76ED9213-76D9-7A47-BBC6-21289543AE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GB"/>
              <a:t>IQVIA Confidential - Accelerating Consumer Health Innovation |  23 March 2021 </a:t>
            </a:r>
            <a:endParaRPr lang="en-US" dirty="0"/>
          </a:p>
        </p:txBody>
      </p: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1E387831-BA5F-49F6-AA7A-A7D23D1B4F4D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F458837C-399B-B244-9B10-81284B6C504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4607" y="6239171"/>
            <a:ext cx="1481328" cy="69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87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Only - Consumer Heal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ooter Placeholder 4">
            <a:extLst>
              <a:ext uri="{FF2B5EF4-FFF2-40B4-BE49-F238E27FC236}">
                <a16:creationId xmlns:a16="http://schemas.microsoft.com/office/drawing/2014/main" id="{EBE92459-5CCD-6042-9D0E-BAC9DA03F8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GB"/>
              <a:t>IQVIA Confidential - Accelerating Consumer Health Innovation |  23 March 2021 </a:t>
            </a:r>
            <a:endParaRPr lang="en-US" dirty="0"/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75C2CC54-E1EC-4DF9-A3B0-2009DB97279A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9A340877-53AA-F149-BC8C-A3A8E84CAF6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4607" y="6239171"/>
            <a:ext cx="1481328" cy="69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2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- Consumer Heal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DEFF783-1996-4984-99EE-7B1AC1AE1A3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80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 - Consumer Healt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38658025-8660-B74C-8ED5-6D1A405A1A70}"/>
              </a:ext>
            </a:extLst>
          </p:cNvPr>
          <p:cNvSpPr/>
          <p:nvPr/>
        </p:nvSpPr>
        <p:spPr bwMode="gray">
          <a:xfrm>
            <a:off x="353568" y="0"/>
            <a:ext cx="11484864" cy="68580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dirty="0"/>
          </a:p>
        </p:txBody>
      </p:sp>
      <p:pic>
        <p:nvPicPr>
          <p:cNvPr id="102" name="Graphic 101">
            <a:extLst>
              <a:ext uri="{FF2B5EF4-FFF2-40B4-BE49-F238E27FC236}">
                <a16:creationId xmlns:a16="http://schemas.microsoft.com/office/drawing/2014/main" id="{6FA2C4B3-2D5F-4B45-8651-4772F1FA7E2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4607" y="6239171"/>
            <a:ext cx="1481328" cy="692739"/>
          </a:xfrm>
          <a:prstGeom prst="rect">
            <a:avLst/>
          </a:prstGeom>
        </p:spPr>
      </p:pic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FC9B35E8-F292-2B42-952E-06F2F248C6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62418" y="1561892"/>
            <a:ext cx="9163983" cy="471262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System Font Regular"/>
              <a:buChar char="+"/>
              <a:defRPr sz="18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ClrTx/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18pt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  <a:p>
            <a:pPr lvl="0"/>
            <a:r>
              <a:rPr lang="en-US" dirty="0"/>
              <a:t>Arial 18pt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57" name="Title 3">
            <a:extLst>
              <a:ext uri="{FF2B5EF4-FFF2-40B4-BE49-F238E27FC236}">
                <a16:creationId xmlns:a16="http://schemas.microsoft.com/office/drawing/2014/main" id="{7A9E8FF8-48AE-4B47-8CBF-17FB49CF5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2418" y="823398"/>
            <a:ext cx="9163983" cy="594360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Table of contents or Agenda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A1CD0AD-A634-4EA6-AE67-C63B52CE7B06}"/>
              </a:ext>
            </a:extLst>
          </p:cNvPr>
          <p:cNvGrpSpPr/>
          <p:nvPr/>
        </p:nvGrpSpPr>
        <p:grpSpPr>
          <a:xfrm>
            <a:off x="-1" y="260324"/>
            <a:ext cx="1250388" cy="1575820"/>
            <a:chOff x="-1" y="260324"/>
            <a:chExt cx="1250388" cy="1575820"/>
          </a:xfrm>
          <a:solidFill>
            <a:schemeClr val="accent1"/>
          </a:solidFill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B2E777F5-EFF3-457A-8259-AC8F3FAFC249}"/>
                </a:ext>
              </a:extLst>
            </p:cNvPr>
            <p:cNvGrpSpPr/>
            <p:nvPr/>
          </p:nvGrpSpPr>
          <p:grpSpPr>
            <a:xfrm>
              <a:off x="686264" y="1652391"/>
              <a:ext cx="564123" cy="183753"/>
              <a:chOff x="876236" y="5534957"/>
              <a:chExt cx="1674271" cy="545364"/>
            </a:xfrm>
            <a:grpFill/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B117E7E6-D510-412B-8045-21F2179CDBFD}"/>
                  </a:ext>
                </a:extLst>
              </p:cNvPr>
              <p:cNvSpPr/>
              <p:nvPr/>
            </p:nvSpPr>
            <p:spPr>
              <a:xfrm>
                <a:off x="1154393" y="5534957"/>
                <a:ext cx="1117582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79A544B5-B37E-40F9-A3D1-E4A00DF6E89F}"/>
                  </a:ext>
                </a:extLst>
              </p:cNvPr>
              <p:cNvSpPr/>
              <p:nvPr/>
            </p:nvSpPr>
            <p:spPr>
              <a:xfrm>
                <a:off x="2005143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EF1038BB-A4E9-41A9-B2F4-23E7F5CD6621}"/>
                  </a:ext>
                </a:extLst>
              </p:cNvPr>
              <p:cNvSpPr/>
              <p:nvPr/>
            </p:nvSpPr>
            <p:spPr>
              <a:xfrm>
                <a:off x="876236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029BE464-4CCF-4D58-8077-7337778D29CA}"/>
                </a:ext>
              </a:extLst>
            </p:cNvPr>
            <p:cNvGrpSpPr/>
            <p:nvPr/>
          </p:nvGrpSpPr>
          <p:grpSpPr>
            <a:xfrm>
              <a:off x="864211" y="1304375"/>
              <a:ext cx="386176" cy="183753"/>
              <a:chOff x="1404367" y="4502072"/>
              <a:chExt cx="1146140" cy="545364"/>
            </a:xfrm>
            <a:grpFill/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D0DC8CC7-4C81-439E-B602-330616AC3184}"/>
                  </a:ext>
                </a:extLst>
              </p:cNvPr>
              <p:cNvSpPr/>
              <p:nvPr/>
            </p:nvSpPr>
            <p:spPr>
              <a:xfrm>
                <a:off x="1682197" y="4502072"/>
                <a:ext cx="589775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ECB59EFB-5B99-4637-9821-186308CA811D}"/>
                  </a:ext>
                </a:extLst>
              </p:cNvPr>
              <p:cNvSpPr/>
              <p:nvPr/>
            </p:nvSpPr>
            <p:spPr>
              <a:xfrm>
                <a:off x="2005143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7060CC02-8F6C-45AF-9DBE-33B4EAA77FAE}"/>
                  </a:ext>
                </a:extLst>
              </p:cNvPr>
              <p:cNvSpPr/>
              <p:nvPr/>
            </p:nvSpPr>
            <p:spPr>
              <a:xfrm>
                <a:off x="1404367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EDBE8CF3-142D-438A-880B-7423D1E442C5}"/>
                </a:ext>
              </a:extLst>
            </p:cNvPr>
            <p:cNvGrpSpPr/>
            <p:nvPr/>
          </p:nvGrpSpPr>
          <p:grpSpPr>
            <a:xfrm>
              <a:off x="917753" y="956358"/>
              <a:ext cx="332634" cy="183753"/>
              <a:chOff x="1560101" y="3469185"/>
              <a:chExt cx="987231" cy="545364"/>
            </a:xfrm>
            <a:grpFill/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61D9E7AA-5FDE-45C3-B7AC-F8C06B142069}"/>
                  </a:ext>
                </a:extLst>
              </p:cNvPr>
              <p:cNvSpPr/>
              <p:nvPr/>
            </p:nvSpPr>
            <p:spPr>
              <a:xfrm>
                <a:off x="1560101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13502E5E-1590-4501-977E-A406C72F35D0}"/>
                  </a:ext>
                </a:extLst>
              </p:cNvPr>
              <p:cNvSpPr/>
              <p:nvPr/>
            </p:nvSpPr>
            <p:spPr>
              <a:xfrm>
                <a:off x="1825936" y="3469185"/>
                <a:ext cx="44603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9849375F-4430-4BAF-8CD8-BABE2895B0CD}"/>
                  </a:ext>
                </a:extLst>
              </p:cNvPr>
              <p:cNvSpPr/>
              <p:nvPr/>
            </p:nvSpPr>
            <p:spPr>
              <a:xfrm>
                <a:off x="2001968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7C368109-07EC-4B00-B53E-7AA055EEDBEE}"/>
                </a:ext>
              </a:extLst>
            </p:cNvPr>
            <p:cNvGrpSpPr/>
            <p:nvPr/>
          </p:nvGrpSpPr>
          <p:grpSpPr>
            <a:xfrm>
              <a:off x="868078" y="608341"/>
              <a:ext cx="382309" cy="183753"/>
              <a:chOff x="1415887" y="2436300"/>
              <a:chExt cx="1134663" cy="545364"/>
            </a:xfrm>
            <a:grpFill/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458E032A-AC8B-4235-848E-250F4190B814}"/>
                  </a:ext>
                </a:extLst>
              </p:cNvPr>
              <p:cNvSpPr/>
              <p:nvPr/>
            </p:nvSpPr>
            <p:spPr>
              <a:xfrm>
                <a:off x="2005186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6E7F926D-F5AA-4D9E-9C81-33784AC45D52}"/>
                  </a:ext>
                </a:extLst>
              </p:cNvPr>
              <p:cNvSpPr/>
              <p:nvPr/>
            </p:nvSpPr>
            <p:spPr>
              <a:xfrm>
                <a:off x="1415887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C1912F97-C2EB-4275-9791-4E9C64D9ACD9}"/>
                  </a:ext>
                </a:extLst>
              </p:cNvPr>
              <p:cNvSpPr/>
              <p:nvPr/>
            </p:nvSpPr>
            <p:spPr>
              <a:xfrm>
                <a:off x="1682240" y="2436300"/>
                <a:ext cx="58973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C16323A1-198A-411C-8014-263092240122}"/>
                </a:ext>
              </a:extLst>
            </p:cNvPr>
            <p:cNvGrpSpPr/>
            <p:nvPr/>
          </p:nvGrpSpPr>
          <p:grpSpPr>
            <a:xfrm>
              <a:off x="693506" y="260324"/>
              <a:ext cx="556881" cy="183753"/>
              <a:chOff x="898206" y="1403413"/>
              <a:chExt cx="1652778" cy="545364"/>
            </a:xfrm>
            <a:grpFill/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EBCE0676-4E25-4F10-A07B-A47F92C7CF81}"/>
                  </a:ext>
                </a:extLst>
              </p:cNvPr>
              <p:cNvSpPr/>
              <p:nvPr/>
            </p:nvSpPr>
            <p:spPr>
              <a:xfrm>
                <a:off x="2005620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54E9DB86-0937-4D11-B319-669FF994439C}"/>
                  </a:ext>
                </a:extLst>
              </p:cNvPr>
              <p:cNvSpPr/>
              <p:nvPr/>
            </p:nvSpPr>
            <p:spPr>
              <a:xfrm>
                <a:off x="898206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3D6AB82A-C88A-4E42-B5CF-C687B3371284}"/>
                  </a:ext>
                </a:extLst>
              </p:cNvPr>
              <p:cNvSpPr/>
              <p:nvPr/>
            </p:nvSpPr>
            <p:spPr>
              <a:xfrm>
                <a:off x="1164538" y="1403413"/>
                <a:ext cx="111758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54DFB64-FFE8-4762-8BD2-6D5B67A56394}"/>
                </a:ext>
              </a:extLst>
            </p:cNvPr>
            <p:cNvSpPr/>
            <p:nvPr/>
          </p:nvSpPr>
          <p:spPr>
            <a:xfrm>
              <a:off x="0" y="260324"/>
              <a:ext cx="550424" cy="183006"/>
            </a:xfrm>
            <a:custGeom>
              <a:avLst/>
              <a:gdLst>
                <a:gd name="connsiteX0" fmla="*/ 0 w 550424"/>
                <a:gd name="connsiteY0" fmla="*/ 0 h 183006"/>
                <a:gd name="connsiteX1" fmla="*/ 456956 w 550424"/>
                <a:gd name="connsiteY1" fmla="*/ 0 h 183006"/>
                <a:gd name="connsiteX2" fmla="*/ 456956 w 550424"/>
                <a:gd name="connsiteY2" fmla="*/ 397 h 183006"/>
                <a:gd name="connsiteX3" fmla="*/ 458921 w 550424"/>
                <a:gd name="connsiteY3" fmla="*/ 0 h 183006"/>
                <a:gd name="connsiteX4" fmla="*/ 550424 w 550424"/>
                <a:gd name="connsiteY4" fmla="*/ 91503 h 183006"/>
                <a:gd name="connsiteX5" fmla="*/ 458921 w 550424"/>
                <a:gd name="connsiteY5" fmla="*/ 183006 h 183006"/>
                <a:gd name="connsiteX6" fmla="*/ 456956 w 550424"/>
                <a:gd name="connsiteY6" fmla="*/ 182609 h 183006"/>
                <a:gd name="connsiteX7" fmla="*/ 456956 w 550424"/>
                <a:gd name="connsiteY7" fmla="*/ 183006 h 183006"/>
                <a:gd name="connsiteX8" fmla="*/ 0 w 550424"/>
                <a:gd name="connsiteY8" fmla="*/ 183006 h 183006"/>
                <a:gd name="connsiteX9" fmla="*/ 0 w 550424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424" h="183006">
                  <a:moveTo>
                    <a:pt x="0" y="0"/>
                  </a:moveTo>
                  <a:lnTo>
                    <a:pt x="456956" y="0"/>
                  </a:lnTo>
                  <a:lnTo>
                    <a:pt x="456956" y="397"/>
                  </a:lnTo>
                  <a:lnTo>
                    <a:pt x="458921" y="0"/>
                  </a:lnTo>
                  <a:cubicBezTo>
                    <a:pt x="509457" y="0"/>
                    <a:pt x="550424" y="40967"/>
                    <a:pt x="550424" y="91503"/>
                  </a:cubicBezTo>
                  <a:cubicBezTo>
                    <a:pt x="550424" y="142039"/>
                    <a:pt x="509457" y="183006"/>
                    <a:pt x="458921" y="183006"/>
                  </a:cubicBezTo>
                  <a:lnTo>
                    <a:pt x="456956" y="182609"/>
                  </a:lnTo>
                  <a:lnTo>
                    <a:pt x="45695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82D6BF1B-7B4E-4715-B3AA-0137D5565B61}"/>
                </a:ext>
              </a:extLst>
            </p:cNvPr>
            <p:cNvSpPr/>
            <p:nvPr/>
          </p:nvSpPr>
          <p:spPr>
            <a:xfrm>
              <a:off x="-1" y="608341"/>
              <a:ext cx="733596" cy="182880"/>
            </a:xfrm>
            <a:custGeom>
              <a:avLst/>
              <a:gdLst>
                <a:gd name="connsiteX0" fmla="*/ 0 w 733596"/>
                <a:gd name="connsiteY0" fmla="*/ 0 h 182880"/>
                <a:gd name="connsiteX1" fmla="*/ 642156 w 733596"/>
                <a:gd name="connsiteY1" fmla="*/ 0 h 182880"/>
                <a:gd name="connsiteX2" fmla="*/ 733596 w 733596"/>
                <a:gd name="connsiteY2" fmla="*/ 91440 h 182880"/>
                <a:gd name="connsiteX3" fmla="*/ 642156 w 733596"/>
                <a:gd name="connsiteY3" fmla="*/ 182880 h 182880"/>
                <a:gd name="connsiteX4" fmla="*/ 0 w 733596"/>
                <a:gd name="connsiteY4" fmla="*/ 182880 h 182880"/>
                <a:gd name="connsiteX5" fmla="*/ 0 w 733596"/>
                <a:gd name="connsiteY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596" h="182880">
                  <a:moveTo>
                    <a:pt x="0" y="0"/>
                  </a:moveTo>
                  <a:lnTo>
                    <a:pt x="642156" y="0"/>
                  </a:lnTo>
                  <a:cubicBezTo>
                    <a:pt x="692657" y="0"/>
                    <a:pt x="733596" y="40939"/>
                    <a:pt x="733596" y="91440"/>
                  </a:cubicBezTo>
                  <a:cubicBezTo>
                    <a:pt x="733596" y="141941"/>
                    <a:pt x="692657" y="182880"/>
                    <a:pt x="642156" y="182880"/>
                  </a:cubicBez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FFECD78-AD3E-430A-825C-361F3F0A6DF1}"/>
                </a:ext>
              </a:extLst>
            </p:cNvPr>
            <p:cNvSpPr/>
            <p:nvPr/>
          </p:nvSpPr>
          <p:spPr>
            <a:xfrm>
              <a:off x="0" y="952508"/>
              <a:ext cx="786403" cy="183006"/>
            </a:xfrm>
            <a:custGeom>
              <a:avLst/>
              <a:gdLst>
                <a:gd name="connsiteX0" fmla="*/ 0 w 786403"/>
                <a:gd name="connsiteY0" fmla="*/ 0 h 183006"/>
                <a:gd name="connsiteX1" fmla="*/ 692936 w 786403"/>
                <a:gd name="connsiteY1" fmla="*/ 0 h 183006"/>
                <a:gd name="connsiteX2" fmla="*/ 692936 w 786403"/>
                <a:gd name="connsiteY2" fmla="*/ 397 h 183006"/>
                <a:gd name="connsiteX3" fmla="*/ 694900 w 786403"/>
                <a:gd name="connsiteY3" fmla="*/ 0 h 183006"/>
                <a:gd name="connsiteX4" fmla="*/ 786403 w 786403"/>
                <a:gd name="connsiteY4" fmla="*/ 91503 h 183006"/>
                <a:gd name="connsiteX5" fmla="*/ 694900 w 786403"/>
                <a:gd name="connsiteY5" fmla="*/ 183006 h 183006"/>
                <a:gd name="connsiteX6" fmla="*/ 692936 w 786403"/>
                <a:gd name="connsiteY6" fmla="*/ 182610 h 183006"/>
                <a:gd name="connsiteX7" fmla="*/ 692936 w 786403"/>
                <a:gd name="connsiteY7" fmla="*/ 183006 h 183006"/>
                <a:gd name="connsiteX8" fmla="*/ 0 w 786403"/>
                <a:gd name="connsiteY8" fmla="*/ 183006 h 183006"/>
                <a:gd name="connsiteX9" fmla="*/ 0 w 786403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6403" h="183006">
                  <a:moveTo>
                    <a:pt x="0" y="0"/>
                  </a:moveTo>
                  <a:lnTo>
                    <a:pt x="692936" y="0"/>
                  </a:lnTo>
                  <a:lnTo>
                    <a:pt x="692936" y="397"/>
                  </a:lnTo>
                  <a:lnTo>
                    <a:pt x="694900" y="0"/>
                  </a:lnTo>
                  <a:cubicBezTo>
                    <a:pt x="745436" y="0"/>
                    <a:pt x="786403" y="40967"/>
                    <a:pt x="786403" y="91503"/>
                  </a:cubicBezTo>
                  <a:cubicBezTo>
                    <a:pt x="786403" y="142039"/>
                    <a:pt x="745436" y="183006"/>
                    <a:pt x="694900" y="183006"/>
                  </a:cubicBezTo>
                  <a:lnTo>
                    <a:pt x="692936" y="182610"/>
                  </a:lnTo>
                  <a:lnTo>
                    <a:pt x="69293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01864E2F-2224-4B8D-A54C-010E70A5006D}"/>
                </a:ext>
              </a:extLst>
            </p:cNvPr>
            <p:cNvSpPr/>
            <p:nvPr/>
          </p:nvSpPr>
          <p:spPr>
            <a:xfrm>
              <a:off x="-1" y="1304902"/>
              <a:ext cx="733596" cy="182880"/>
            </a:xfrm>
            <a:custGeom>
              <a:avLst/>
              <a:gdLst>
                <a:gd name="connsiteX0" fmla="*/ 0 w 733596"/>
                <a:gd name="connsiteY0" fmla="*/ 0 h 182880"/>
                <a:gd name="connsiteX1" fmla="*/ 642156 w 733596"/>
                <a:gd name="connsiteY1" fmla="*/ 0 h 182880"/>
                <a:gd name="connsiteX2" fmla="*/ 733596 w 733596"/>
                <a:gd name="connsiteY2" fmla="*/ 91440 h 182880"/>
                <a:gd name="connsiteX3" fmla="*/ 642156 w 733596"/>
                <a:gd name="connsiteY3" fmla="*/ 182880 h 182880"/>
                <a:gd name="connsiteX4" fmla="*/ 0 w 733596"/>
                <a:gd name="connsiteY4" fmla="*/ 182880 h 182880"/>
                <a:gd name="connsiteX5" fmla="*/ 0 w 733596"/>
                <a:gd name="connsiteY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596" h="182880">
                  <a:moveTo>
                    <a:pt x="0" y="0"/>
                  </a:moveTo>
                  <a:lnTo>
                    <a:pt x="642156" y="0"/>
                  </a:lnTo>
                  <a:cubicBezTo>
                    <a:pt x="692657" y="0"/>
                    <a:pt x="733596" y="40939"/>
                    <a:pt x="733596" y="91440"/>
                  </a:cubicBezTo>
                  <a:cubicBezTo>
                    <a:pt x="733596" y="141941"/>
                    <a:pt x="692657" y="182880"/>
                    <a:pt x="642156" y="182880"/>
                  </a:cubicBez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8652EA3D-B91A-4960-BC33-8380D943F8F9}"/>
                </a:ext>
              </a:extLst>
            </p:cNvPr>
            <p:cNvSpPr/>
            <p:nvPr/>
          </p:nvSpPr>
          <p:spPr>
            <a:xfrm>
              <a:off x="0" y="1649603"/>
              <a:ext cx="550424" cy="183006"/>
            </a:xfrm>
            <a:custGeom>
              <a:avLst/>
              <a:gdLst>
                <a:gd name="connsiteX0" fmla="*/ 0 w 550424"/>
                <a:gd name="connsiteY0" fmla="*/ 0 h 183006"/>
                <a:gd name="connsiteX1" fmla="*/ 456956 w 550424"/>
                <a:gd name="connsiteY1" fmla="*/ 0 h 183006"/>
                <a:gd name="connsiteX2" fmla="*/ 456956 w 550424"/>
                <a:gd name="connsiteY2" fmla="*/ 397 h 183006"/>
                <a:gd name="connsiteX3" fmla="*/ 458921 w 550424"/>
                <a:gd name="connsiteY3" fmla="*/ 0 h 183006"/>
                <a:gd name="connsiteX4" fmla="*/ 550424 w 550424"/>
                <a:gd name="connsiteY4" fmla="*/ 91503 h 183006"/>
                <a:gd name="connsiteX5" fmla="*/ 458921 w 550424"/>
                <a:gd name="connsiteY5" fmla="*/ 183006 h 183006"/>
                <a:gd name="connsiteX6" fmla="*/ 456956 w 550424"/>
                <a:gd name="connsiteY6" fmla="*/ 182609 h 183006"/>
                <a:gd name="connsiteX7" fmla="*/ 456956 w 550424"/>
                <a:gd name="connsiteY7" fmla="*/ 183006 h 183006"/>
                <a:gd name="connsiteX8" fmla="*/ 0 w 550424"/>
                <a:gd name="connsiteY8" fmla="*/ 183006 h 183006"/>
                <a:gd name="connsiteX9" fmla="*/ 0 w 550424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424" h="183006">
                  <a:moveTo>
                    <a:pt x="0" y="0"/>
                  </a:moveTo>
                  <a:lnTo>
                    <a:pt x="456956" y="0"/>
                  </a:lnTo>
                  <a:lnTo>
                    <a:pt x="456956" y="397"/>
                  </a:lnTo>
                  <a:lnTo>
                    <a:pt x="458921" y="0"/>
                  </a:lnTo>
                  <a:cubicBezTo>
                    <a:pt x="509457" y="0"/>
                    <a:pt x="550424" y="40967"/>
                    <a:pt x="550424" y="91503"/>
                  </a:cubicBezTo>
                  <a:cubicBezTo>
                    <a:pt x="550424" y="142039"/>
                    <a:pt x="509457" y="183006"/>
                    <a:pt x="458921" y="183006"/>
                  </a:cubicBezTo>
                  <a:lnTo>
                    <a:pt x="456956" y="182609"/>
                  </a:lnTo>
                  <a:lnTo>
                    <a:pt x="45695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sp>
        <p:nvSpPr>
          <p:cNvPr id="56" name="Slide Number Placeholder 5">
            <a:extLst>
              <a:ext uri="{FF2B5EF4-FFF2-40B4-BE49-F238E27FC236}">
                <a16:creationId xmlns:a16="http://schemas.microsoft.com/office/drawing/2014/main" id="{030699F5-6B57-4BC7-B774-B8F85B96214D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64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Photo Left - Consumer Healt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216DCDF-3C5E-496B-89F4-5C51E194191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effectLst/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>
                <a:solidFill>
                  <a:srgbClr val="DA291C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3B40F6B-0093-4E4E-93B6-688B272C10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044112" y="0"/>
            <a:ext cx="4114799" cy="29718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lIns="274320"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Photo dividers with text on left 36pt Arial Bold sentence case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D62E9D9-E5C1-F84F-9915-F25709579CD2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 dirty="0">
              <a:solidFill>
                <a:schemeClr val="bg1"/>
              </a:solidFill>
            </a:endParaRPr>
          </a:p>
        </p:txBody>
      </p:sp>
      <p:sp>
        <p:nvSpPr>
          <p:cNvPr id="6" name="Text Placeholder 21">
            <a:extLst>
              <a:ext uri="{FF2B5EF4-FFF2-40B4-BE49-F238E27FC236}">
                <a16:creationId xmlns:a16="http://schemas.microsoft.com/office/drawing/2014/main" id="{72E2FA7F-1AB5-4252-BF66-00A17FC6F0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69760"/>
            <a:ext cx="8016949" cy="302910"/>
          </a:xfrm>
          <a:prstGeom prst="rect">
            <a:avLst/>
          </a:prstGeom>
          <a:solidFill>
            <a:srgbClr val="DA291C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NOTE: All photos used in this layout must be cropped to 13.33” wide X 7.5” tall at 150dpi resolution</a:t>
            </a:r>
          </a:p>
        </p:txBody>
      </p:sp>
    </p:spTree>
    <p:extLst>
      <p:ext uri="{BB962C8B-B14F-4D97-AF65-F5344CB8AC3E}">
        <p14:creationId xmlns:p14="http://schemas.microsoft.com/office/powerpoint/2010/main" val="324550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Photo Right - Consumer Heal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14423720-B5B5-6E49-AEA5-696A4DD9E213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effectLst/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>
                <a:solidFill>
                  <a:srgbClr val="DA291C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E2810-5A25-4006-AC1A-C7724FC47010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 dirty="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E374672-D2D3-4DCE-8649-950F3EAEDB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7033089" y="0"/>
            <a:ext cx="4114799" cy="2971800"/>
          </a:xfrm>
          <a:prstGeom prst="rect">
            <a:avLst/>
          </a:prstGeom>
          <a:solidFill>
            <a:srgbClr val="F4F4F4"/>
          </a:solidFill>
        </p:spPr>
        <p:txBody>
          <a:bodyPr lIns="274320"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Photo dividers with text on right 36pt Arial Bold sentence case</a:t>
            </a:r>
          </a:p>
        </p:txBody>
      </p:sp>
      <p:sp>
        <p:nvSpPr>
          <p:cNvPr id="7" name="Text Placeholder 21">
            <a:extLst>
              <a:ext uri="{FF2B5EF4-FFF2-40B4-BE49-F238E27FC236}">
                <a16:creationId xmlns:a16="http://schemas.microsoft.com/office/drawing/2014/main" id="{24BBE5E7-5805-45C0-A8D8-6F96062DEC2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69760"/>
            <a:ext cx="8016949" cy="302910"/>
          </a:xfrm>
          <a:prstGeom prst="rect">
            <a:avLst/>
          </a:prstGeom>
          <a:solidFill>
            <a:srgbClr val="DA291C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NOTE: All photos used in this layout must be cropped to 13.33” wide X 7.5” tall at 150dpi resolution</a:t>
            </a:r>
          </a:p>
        </p:txBody>
      </p:sp>
    </p:spTree>
    <p:extLst>
      <p:ext uri="{BB962C8B-B14F-4D97-AF65-F5344CB8AC3E}">
        <p14:creationId xmlns:p14="http://schemas.microsoft.com/office/powerpoint/2010/main" val="167710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- Consumer Health">
    <p:bg>
      <p:bgPr>
        <a:gradFill>
          <a:gsLst>
            <a:gs pos="20000">
              <a:schemeClr val="tx1"/>
            </a:gs>
            <a:gs pos="80000">
              <a:srgbClr val="606B7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1">
            <a:extLst>
              <a:ext uri="{FF2B5EF4-FFF2-40B4-BE49-F238E27FC236}">
                <a16:creationId xmlns:a16="http://schemas.microsoft.com/office/drawing/2014/main" id="{B8567F05-315D-614C-B916-932362171A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036858" y="1795535"/>
            <a:ext cx="5588846" cy="4341936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Dividers are 36pt Arial Bold sentence case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58BFCDA-FC31-2A4E-97D4-B728D66FDDB6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 dirty="0">
              <a:solidFill>
                <a:schemeClr val="bg1"/>
              </a:solidFill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BAD41B1-1630-BD43-A04E-438392C529EA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E44435BD-EEDE-4C41-A1F2-ABC0999A168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1C4729E5-C07B-2441-A6B5-D4DA9E028AEC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C3C7C95F-71E5-2D48-9ED1-A6A7A40FCE53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8D53D1E7-5120-0F4B-B38C-FAE533E99835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pic>
        <p:nvPicPr>
          <p:cNvPr id="33" name="Graphic 32">
            <a:extLst>
              <a:ext uri="{FF2B5EF4-FFF2-40B4-BE49-F238E27FC236}">
                <a16:creationId xmlns:a16="http://schemas.microsoft.com/office/drawing/2014/main" id="{48858701-FE2D-0A4E-B4D2-3933BCCAEC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37967" y="371788"/>
            <a:ext cx="2971800" cy="138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13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- Consumer Heal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>
            <a:extLst>
              <a:ext uri="{FF2B5EF4-FFF2-40B4-BE49-F238E27FC236}">
                <a16:creationId xmlns:a16="http://schemas.microsoft.com/office/drawing/2014/main" id="{4E85BE28-1C3E-4A79-9B84-3BC2D0438DD8}"/>
              </a:ext>
            </a:extLst>
          </p:cNvPr>
          <p:cNvSpPr/>
          <p:nvPr/>
        </p:nvSpPr>
        <p:spPr bwMode="gray">
          <a:xfrm>
            <a:off x="353877" y="-1"/>
            <a:ext cx="11484246" cy="6858001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B2BC05FF-F7B1-2643-B9FF-FE7362631CA8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54AF320E-9B8F-3143-935B-C21387DC95B0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4B250C1E-384C-5A4D-B493-4F16109AFBFE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5A2F5A00-A48E-1A46-9393-ED80FF031B14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796862EF-B16A-7B49-B5EF-1F789A62F17C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sp>
        <p:nvSpPr>
          <p:cNvPr id="82" name="Text Placeholder 3">
            <a:extLst>
              <a:ext uri="{FF2B5EF4-FFF2-40B4-BE49-F238E27FC236}">
                <a16:creationId xmlns:a16="http://schemas.microsoft.com/office/drawing/2014/main" id="{43B517CD-81B5-1241-9C7C-2B8168938C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2212" y="4988527"/>
            <a:ext cx="5381689" cy="36576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— Attribution Line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82212" y="1809398"/>
            <a:ext cx="5785628" cy="2970500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Place quote here in 32pt Arial sentence case with quote attribution. Up to 6 lines of text can be used.”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A04865E-13FE-4711-97A9-D413EE17A679}"/>
              </a:ext>
            </a:extLst>
          </p:cNvPr>
          <p:cNvSpPr txBox="1"/>
          <p:nvPr/>
        </p:nvSpPr>
        <p:spPr>
          <a:xfrm>
            <a:off x="379147" y="1416103"/>
            <a:ext cx="937240" cy="1569660"/>
          </a:xfrm>
          <a:custGeom>
            <a:avLst/>
            <a:gdLst>
              <a:gd name="connsiteX0" fmla="*/ 0 w 937240"/>
              <a:gd name="connsiteY0" fmla="*/ 0 h 1862048"/>
              <a:gd name="connsiteX1" fmla="*/ 937240 w 937240"/>
              <a:gd name="connsiteY1" fmla="*/ 0 h 1862048"/>
              <a:gd name="connsiteX2" fmla="*/ 937240 w 937240"/>
              <a:gd name="connsiteY2" fmla="*/ 1862048 h 1862048"/>
              <a:gd name="connsiteX3" fmla="*/ 0 w 937240"/>
              <a:gd name="connsiteY3" fmla="*/ 1862048 h 1862048"/>
              <a:gd name="connsiteX4" fmla="*/ 0 w 937240"/>
              <a:gd name="connsiteY4" fmla="*/ 0 h 1862048"/>
              <a:gd name="connsiteX0" fmla="*/ 0 w 937240"/>
              <a:gd name="connsiteY0" fmla="*/ 0 h 1862048"/>
              <a:gd name="connsiteX1" fmla="*/ 937240 w 937240"/>
              <a:gd name="connsiteY1" fmla="*/ 0 h 1862048"/>
              <a:gd name="connsiteX2" fmla="*/ 698700 w 937240"/>
              <a:gd name="connsiteY2" fmla="*/ 1225944 h 1862048"/>
              <a:gd name="connsiteX3" fmla="*/ 0 w 937240"/>
              <a:gd name="connsiteY3" fmla="*/ 1862048 h 1862048"/>
              <a:gd name="connsiteX4" fmla="*/ 0 w 937240"/>
              <a:gd name="connsiteY4" fmla="*/ 0 h 1862048"/>
              <a:gd name="connsiteX0" fmla="*/ 0 w 937240"/>
              <a:gd name="connsiteY0" fmla="*/ 0 h 1225944"/>
              <a:gd name="connsiteX1" fmla="*/ 937240 w 937240"/>
              <a:gd name="connsiteY1" fmla="*/ 0 h 1225944"/>
              <a:gd name="connsiteX2" fmla="*/ 698700 w 937240"/>
              <a:gd name="connsiteY2" fmla="*/ 1225944 h 1225944"/>
              <a:gd name="connsiteX3" fmla="*/ 53009 w 937240"/>
              <a:gd name="connsiteY3" fmla="*/ 960901 h 1225944"/>
              <a:gd name="connsiteX4" fmla="*/ 0 w 937240"/>
              <a:gd name="connsiteY4" fmla="*/ 0 h 1225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7240" h="1225944">
                <a:moveTo>
                  <a:pt x="0" y="0"/>
                </a:moveTo>
                <a:lnTo>
                  <a:pt x="937240" y="0"/>
                </a:lnTo>
                <a:lnTo>
                  <a:pt x="698700" y="1225944"/>
                </a:lnTo>
                <a:lnTo>
                  <a:pt x="53009" y="960901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5" name="Footer Placeholder 4">
            <a:extLst>
              <a:ext uri="{FF2B5EF4-FFF2-40B4-BE49-F238E27FC236}">
                <a16:creationId xmlns:a16="http://schemas.microsoft.com/office/drawing/2014/main" id="{2B5EAC86-5955-6C44-B473-E9638CE45B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1082212" y="6387858"/>
            <a:ext cx="8587966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GB"/>
              <a:t>IQVIA Confidential - Accelerating Consumer Health Innovation |  23 March 2021 </a:t>
            </a:r>
            <a:endParaRPr lang="en-US" dirty="0"/>
          </a:p>
        </p:txBody>
      </p:sp>
      <p:sp>
        <p:nvSpPr>
          <p:cNvPr id="66" name="Slide Number Placeholder 5">
            <a:extLst>
              <a:ext uri="{FF2B5EF4-FFF2-40B4-BE49-F238E27FC236}">
                <a16:creationId xmlns:a16="http://schemas.microsoft.com/office/drawing/2014/main" id="{0B8041C5-D44C-8F4A-BD08-5435D5173B91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7F7F7F"/>
                </a:solidFill>
              </a:rPr>
              <a:t>‹#›</a:t>
            </a:fld>
            <a:endParaRPr lang="en-US" sz="800" b="0" dirty="0">
              <a:solidFill>
                <a:srgbClr val="7F7F7F"/>
              </a:solidFill>
            </a:endParaRPr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AFB4E8D2-4BA2-5344-ADBE-94367F68B0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37967" y="371788"/>
            <a:ext cx="2971800" cy="138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39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ought Slide - Consumer Health">
    <p:bg>
      <p:bgPr>
        <a:gradFill>
          <a:gsLst>
            <a:gs pos="20000">
              <a:schemeClr val="accent2"/>
            </a:gs>
            <a:gs pos="8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CE54A23A-653F-044A-872E-96D84FA8FBB7}"/>
              </a:ext>
            </a:extLst>
          </p:cNvPr>
          <p:cNvGrpSpPr/>
          <p:nvPr/>
        </p:nvGrpSpPr>
        <p:grpSpPr>
          <a:xfrm>
            <a:off x="0" y="1460563"/>
            <a:ext cx="2550984" cy="4676908"/>
            <a:chOff x="0" y="1403413"/>
            <a:chExt cx="2550984" cy="4676908"/>
          </a:xfrm>
          <a:solidFill>
            <a:schemeClr val="accent1"/>
          </a:solidFill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44260B0-4CB4-D64E-9C92-5124265DA7A3}"/>
                </a:ext>
              </a:extLst>
            </p:cNvPr>
            <p:cNvGrpSpPr/>
            <p:nvPr/>
          </p:nvGrpSpPr>
          <p:grpSpPr>
            <a:xfrm>
              <a:off x="1" y="4502072"/>
              <a:ext cx="1013573" cy="545364"/>
              <a:chOff x="1" y="4502072"/>
              <a:chExt cx="1013573" cy="545364"/>
            </a:xfrm>
            <a:grpFill/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AFE54BDC-92F7-FF47-96F4-48A8CED3C760}"/>
                  </a:ext>
                </a:extLst>
              </p:cNvPr>
              <p:cNvSpPr/>
              <p:nvPr/>
            </p:nvSpPr>
            <p:spPr>
              <a:xfrm>
                <a:off x="1" y="4502072"/>
                <a:ext cx="735042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BBC52103-9224-6C4C-89DA-F8113C00854E}"/>
                  </a:ext>
                </a:extLst>
              </p:cNvPr>
              <p:cNvSpPr/>
              <p:nvPr/>
            </p:nvSpPr>
            <p:spPr>
              <a:xfrm>
                <a:off x="468210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0C066D0-213A-4E42-B2BA-FB39C744A96E}"/>
                </a:ext>
              </a:extLst>
            </p:cNvPr>
            <p:cNvGrpSpPr/>
            <p:nvPr/>
          </p:nvGrpSpPr>
          <p:grpSpPr>
            <a:xfrm>
              <a:off x="0" y="3469185"/>
              <a:ext cx="1162174" cy="545364"/>
              <a:chOff x="0" y="3469185"/>
              <a:chExt cx="1162174" cy="545364"/>
            </a:xfrm>
            <a:grpFill/>
          </p:grpSpPr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DA67A407-7D4D-3749-9A23-617DCB2CC42B}"/>
                  </a:ext>
                </a:extLst>
              </p:cNvPr>
              <p:cNvSpPr/>
              <p:nvPr/>
            </p:nvSpPr>
            <p:spPr>
              <a:xfrm>
                <a:off x="0" y="3469185"/>
                <a:ext cx="88363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35FFBBA7-854B-B748-B093-1CE3952BB1BD}"/>
                  </a:ext>
                </a:extLst>
              </p:cNvPr>
              <p:cNvSpPr/>
              <p:nvPr/>
            </p:nvSpPr>
            <p:spPr>
              <a:xfrm>
                <a:off x="616810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0143330-49E8-4D4D-A683-BA5AC4536F35}"/>
                </a:ext>
              </a:extLst>
            </p:cNvPr>
            <p:cNvGrpSpPr/>
            <p:nvPr/>
          </p:nvGrpSpPr>
          <p:grpSpPr>
            <a:xfrm>
              <a:off x="0" y="2436300"/>
              <a:ext cx="1023436" cy="545364"/>
              <a:chOff x="0" y="2440184"/>
              <a:chExt cx="1023436" cy="545364"/>
            </a:xfrm>
            <a:grpFill/>
          </p:grpSpPr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8036A379-1707-5D4E-AAD8-4CD10718D475}"/>
                  </a:ext>
                </a:extLst>
              </p:cNvPr>
              <p:cNvSpPr/>
              <p:nvPr/>
            </p:nvSpPr>
            <p:spPr>
              <a:xfrm>
                <a:off x="0" y="2440184"/>
                <a:ext cx="74406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EB1666CD-BEF0-4D4B-BA70-902CCBD452A2}"/>
                  </a:ext>
                </a:extLst>
              </p:cNvPr>
              <p:cNvSpPr/>
              <p:nvPr/>
            </p:nvSpPr>
            <p:spPr>
              <a:xfrm>
                <a:off x="478072" y="2440184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6437A27-019B-564D-B996-C91C1F5CC2C9}"/>
                </a:ext>
              </a:extLst>
            </p:cNvPr>
            <p:cNvGrpSpPr/>
            <p:nvPr/>
          </p:nvGrpSpPr>
          <p:grpSpPr>
            <a:xfrm>
              <a:off x="876713" y="5534957"/>
              <a:ext cx="1674271" cy="545364"/>
              <a:chOff x="876236" y="5534957"/>
              <a:chExt cx="1674271" cy="545364"/>
            </a:xfrm>
            <a:grpFill/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AA63EA5C-5E6E-BC4A-9E7A-94DE3B6280E8}"/>
                  </a:ext>
                </a:extLst>
              </p:cNvPr>
              <p:cNvSpPr/>
              <p:nvPr/>
            </p:nvSpPr>
            <p:spPr>
              <a:xfrm>
                <a:off x="1154393" y="5534957"/>
                <a:ext cx="1117582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7A0BB5E6-BAD7-3F49-A359-BE26A2F6BE4C}"/>
                  </a:ext>
                </a:extLst>
              </p:cNvPr>
              <p:cNvSpPr/>
              <p:nvPr/>
            </p:nvSpPr>
            <p:spPr>
              <a:xfrm>
                <a:off x="2005143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1C16252C-42E7-844C-86B3-C65D63364C8F}"/>
                  </a:ext>
                </a:extLst>
              </p:cNvPr>
              <p:cNvSpPr/>
              <p:nvPr/>
            </p:nvSpPr>
            <p:spPr>
              <a:xfrm>
                <a:off x="876236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DF5CA18-ACA9-2A42-A4F3-CA7027AC1183}"/>
                </a:ext>
              </a:extLst>
            </p:cNvPr>
            <p:cNvGrpSpPr/>
            <p:nvPr/>
          </p:nvGrpSpPr>
          <p:grpSpPr>
            <a:xfrm>
              <a:off x="1404844" y="4502072"/>
              <a:ext cx="1146140" cy="545364"/>
              <a:chOff x="1404367" y="4502072"/>
              <a:chExt cx="1146140" cy="545364"/>
            </a:xfrm>
            <a:grpFill/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EF9009F8-F40E-4142-9FD4-5F82D827183E}"/>
                  </a:ext>
                </a:extLst>
              </p:cNvPr>
              <p:cNvSpPr/>
              <p:nvPr/>
            </p:nvSpPr>
            <p:spPr>
              <a:xfrm>
                <a:off x="1682197" y="4502072"/>
                <a:ext cx="589775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F656972E-4EE4-B440-BF3B-7C50C2F4AFD2}"/>
                  </a:ext>
                </a:extLst>
              </p:cNvPr>
              <p:cNvSpPr/>
              <p:nvPr/>
            </p:nvSpPr>
            <p:spPr>
              <a:xfrm>
                <a:off x="2005143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856FC643-92EC-5446-B635-5272B44ABBC4}"/>
                  </a:ext>
                </a:extLst>
              </p:cNvPr>
              <p:cNvSpPr/>
              <p:nvPr/>
            </p:nvSpPr>
            <p:spPr>
              <a:xfrm>
                <a:off x="1404367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7F13C1C-5A0B-E349-81D8-289CF597EFF6}"/>
                </a:ext>
              </a:extLst>
            </p:cNvPr>
            <p:cNvGrpSpPr/>
            <p:nvPr/>
          </p:nvGrpSpPr>
          <p:grpSpPr>
            <a:xfrm>
              <a:off x="1563753" y="3469185"/>
              <a:ext cx="987231" cy="545364"/>
              <a:chOff x="1560101" y="3469185"/>
              <a:chExt cx="987231" cy="545364"/>
            </a:xfrm>
            <a:grpFill/>
          </p:grpSpPr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B4037E36-7ECF-7242-B733-14F93EF6E7A7}"/>
                  </a:ext>
                </a:extLst>
              </p:cNvPr>
              <p:cNvSpPr/>
              <p:nvPr/>
            </p:nvSpPr>
            <p:spPr>
              <a:xfrm>
                <a:off x="1560101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3A075E0-B627-254E-A4FB-378B4E95EDE4}"/>
                  </a:ext>
                </a:extLst>
              </p:cNvPr>
              <p:cNvSpPr/>
              <p:nvPr/>
            </p:nvSpPr>
            <p:spPr>
              <a:xfrm>
                <a:off x="1825936" y="3469185"/>
                <a:ext cx="44603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B2AE0DCE-94BE-7947-8768-92F78F9D7213}"/>
                  </a:ext>
                </a:extLst>
              </p:cNvPr>
              <p:cNvSpPr/>
              <p:nvPr/>
            </p:nvSpPr>
            <p:spPr>
              <a:xfrm>
                <a:off x="2001968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6D361C0-AC3B-D84D-9A88-5FC411D00470}"/>
                </a:ext>
              </a:extLst>
            </p:cNvPr>
            <p:cNvGrpSpPr/>
            <p:nvPr/>
          </p:nvGrpSpPr>
          <p:grpSpPr>
            <a:xfrm>
              <a:off x="1416321" y="2436300"/>
              <a:ext cx="1134663" cy="545364"/>
              <a:chOff x="1415887" y="2436300"/>
              <a:chExt cx="1134663" cy="545364"/>
            </a:xfrm>
            <a:grpFill/>
          </p:grpSpPr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1603488A-FE35-DC44-B59F-D73A4174124C}"/>
                  </a:ext>
                </a:extLst>
              </p:cNvPr>
              <p:cNvSpPr/>
              <p:nvPr/>
            </p:nvSpPr>
            <p:spPr>
              <a:xfrm>
                <a:off x="2005186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F562BC2A-8E8F-8F4A-AF64-D93514A83DE2}"/>
                  </a:ext>
                </a:extLst>
              </p:cNvPr>
              <p:cNvSpPr/>
              <p:nvPr/>
            </p:nvSpPr>
            <p:spPr>
              <a:xfrm>
                <a:off x="1415887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45DA935B-E728-D449-B962-9C993F9194C3}"/>
                  </a:ext>
                </a:extLst>
              </p:cNvPr>
              <p:cNvSpPr/>
              <p:nvPr/>
            </p:nvSpPr>
            <p:spPr>
              <a:xfrm>
                <a:off x="1682240" y="2436300"/>
                <a:ext cx="58973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7C5B5FC-28F8-6A43-9D03-F89AA5DADC09}"/>
                </a:ext>
              </a:extLst>
            </p:cNvPr>
            <p:cNvGrpSpPr/>
            <p:nvPr/>
          </p:nvGrpSpPr>
          <p:grpSpPr>
            <a:xfrm>
              <a:off x="898206" y="1403413"/>
              <a:ext cx="1652778" cy="545364"/>
              <a:chOff x="898206" y="1403413"/>
              <a:chExt cx="1652778" cy="545364"/>
            </a:xfrm>
            <a:grpFill/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B34D7784-E348-154F-80D9-BA83F6D4D68E}"/>
                  </a:ext>
                </a:extLst>
              </p:cNvPr>
              <p:cNvSpPr/>
              <p:nvPr/>
            </p:nvSpPr>
            <p:spPr>
              <a:xfrm>
                <a:off x="2005620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2849EC6B-F9A7-F742-813C-BBB1639B37A5}"/>
                  </a:ext>
                </a:extLst>
              </p:cNvPr>
              <p:cNvSpPr/>
              <p:nvPr/>
            </p:nvSpPr>
            <p:spPr>
              <a:xfrm>
                <a:off x="898206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81DB5796-D137-AF40-AB92-A11E96841BD6}"/>
                  </a:ext>
                </a:extLst>
              </p:cNvPr>
              <p:cNvSpPr/>
              <p:nvPr/>
            </p:nvSpPr>
            <p:spPr>
              <a:xfrm>
                <a:off x="1164538" y="1403413"/>
                <a:ext cx="111758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2606B288-B2E5-CB4F-9CD4-6304B4259D84}"/>
                </a:ext>
              </a:extLst>
            </p:cNvPr>
            <p:cNvSpPr/>
            <p:nvPr/>
          </p:nvSpPr>
          <p:spPr>
            <a:xfrm>
              <a:off x="1945" y="5534957"/>
              <a:ext cx="476127" cy="545364"/>
            </a:xfrm>
            <a:custGeom>
              <a:avLst/>
              <a:gdLst>
                <a:gd name="connsiteX0" fmla="*/ 0 w 476127"/>
                <a:gd name="connsiteY0" fmla="*/ 0 h 545364"/>
                <a:gd name="connsiteX1" fmla="*/ 197590 w 476127"/>
                <a:gd name="connsiteY1" fmla="*/ 0 h 545364"/>
                <a:gd name="connsiteX2" fmla="*/ 197590 w 476127"/>
                <a:gd name="connsiteY2" fmla="*/ 590 h 545364"/>
                <a:gd name="connsiteX3" fmla="*/ 203445 w 476127"/>
                <a:gd name="connsiteY3" fmla="*/ 0 h 545364"/>
                <a:gd name="connsiteX4" fmla="*/ 476127 w 476127"/>
                <a:gd name="connsiteY4" fmla="*/ 272682 h 545364"/>
                <a:gd name="connsiteX5" fmla="*/ 203445 w 476127"/>
                <a:gd name="connsiteY5" fmla="*/ 545364 h 545364"/>
                <a:gd name="connsiteX6" fmla="*/ 197590 w 476127"/>
                <a:gd name="connsiteY6" fmla="*/ 544774 h 545364"/>
                <a:gd name="connsiteX7" fmla="*/ 197590 w 476127"/>
                <a:gd name="connsiteY7" fmla="*/ 545364 h 545364"/>
                <a:gd name="connsiteX8" fmla="*/ 0 w 476127"/>
                <a:gd name="connsiteY8" fmla="*/ 545364 h 545364"/>
                <a:gd name="connsiteX9" fmla="*/ 0 w 476127"/>
                <a:gd name="connsiteY9" fmla="*/ 452614 h 545364"/>
                <a:gd name="connsiteX10" fmla="*/ 0 w 476127"/>
                <a:gd name="connsiteY10" fmla="*/ 92750 h 545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6127" h="545364">
                  <a:moveTo>
                    <a:pt x="0" y="0"/>
                  </a:moveTo>
                  <a:lnTo>
                    <a:pt x="197590" y="0"/>
                  </a:lnTo>
                  <a:lnTo>
                    <a:pt x="197590" y="590"/>
                  </a:lnTo>
                  <a:lnTo>
                    <a:pt x="203445" y="0"/>
                  </a:lnTo>
                  <a:cubicBezTo>
                    <a:pt x="354043" y="0"/>
                    <a:pt x="476127" y="122084"/>
                    <a:pt x="476127" y="272682"/>
                  </a:cubicBezTo>
                  <a:cubicBezTo>
                    <a:pt x="476127" y="423280"/>
                    <a:pt x="354043" y="545364"/>
                    <a:pt x="203445" y="545364"/>
                  </a:cubicBezTo>
                  <a:lnTo>
                    <a:pt x="197590" y="544774"/>
                  </a:lnTo>
                  <a:lnTo>
                    <a:pt x="197590" y="545364"/>
                  </a:lnTo>
                  <a:lnTo>
                    <a:pt x="0" y="545364"/>
                  </a:lnTo>
                  <a:lnTo>
                    <a:pt x="0" y="452614"/>
                  </a:lnTo>
                  <a:lnTo>
                    <a:pt x="0" y="9275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18324F76-739D-5A41-8026-F96B96947F97}"/>
                </a:ext>
              </a:extLst>
            </p:cNvPr>
            <p:cNvSpPr/>
            <p:nvPr/>
          </p:nvSpPr>
          <p:spPr>
            <a:xfrm>
              <a:off x="0" y="1403413"/>
              <a:ext cx="501699" cy="545364"/>
            </a:xfrm>
            <a:custGeom>
              <a:avLst/>
              <a:gdLst>
                <a:gd name="connsiteX0" fmla="*/ 1 w 501699"/>
                <a:gd name="connsiteY0" fmla="*/ 0 h 545364"/>
                <a:gd name="connsiteX1" fmla="*/ 223169 w 501699"/>
                <a:gd name="connsiteY1" fmla="*/ 0 h 545364"/>
                <a:gd name="connsiteX2" fmla="*/ 223169 w 501699"/>
                <a:gd name="connsiteY2" fmla="*/ 590 h 545364"/>
                <a:gd name="connsiteX3" fmla="*/ 229017 w 501699"/>
                <a:gd name="connsiteY3" fmla="*/ 0 h 545364"/>
                <a:gd name="connsiteX4" fmla="*/ 501699 w 501699"/>
                <a:gd name="connsiteY4" fmla="*/ 272682 h 545364"/>
                <a:gd name="connsiteX5" fmla="*/ 229017 w 501699"/>
                <a:gd name="connsiteY5" fmla="*/ 545364 h 545364"/>
                <a:gd name="connsiteX6" fmla="*/ 223169 w 501699"/>
                <a:gd name="connsiteY6" fmla="*/ 544775 h 545364"/>
                <a:gd name="connsiteX7" fmla="*/ 223169 w 501699"/>
                <a:gd name="connsiteY7" fmla="*/ 545364 h 545364"/>
                <a:gd name="connsiteX8" fmla="*/ 1 w 501699"/>
                <a:gd name="connsiteY8" fmla="*/ 545364 h 545364"/>
                <a:gd name="connsiteX9" fmla="*/ 1 w 501699"/>
                <a:gd name="connsiteY9" fmla="*/ 419791 h 545364"/>
                <a:gd name="connsiteX10" fmla="*/ 0 w 501699"/>
                <a:gd name="connsiteY10" fmla="*/ 419789 h 545364"/>
                <a:gd name="connsiteX11" fmla="*/ 0 w 501699"/>
                <a:gd name="connsiteY11" fmla="*/ 125575 h 545364"/>
                <a:gd name="connsiteX12" fmla="*/ 1 w 501699"/>
                <a:gd name="connsiteY12" fmla="*/ 125573 h 545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1699" h="545364">
                  <a:moveTo>
                    <a:pt x="1" y="0"/>
                  </a:moveTo>
                  <a:lnTo>
                    <a:pt x="223169" y="0"/>
                  </a:lnTo>
                  <a:lnTo>
                    <a:pt x="223169" y="590"/>
                  </a:lnTo>
                  <a:lnTo>
                    <a:pt x="229017" y="0"/>
                  </a:lnTo>
                  <a:cubicBezTo>
                    <a:pt x="379615" y="0"/>
                    <a:pt x="501699" y="122084"/>
                    <a:pt x="501699" y="272682"/>
                  </a:cubicBezTo>
                  <a:cubicBezTo>
                    <a:pt x="501699" y="423280"/>
                    <a:pt x="379615" y="545364"/>
                    <a:pt x="229017" y="545364"/>
                  </a:cubicBezTo>
                  <a:lnTo>
                    <a:pt x="223169" y="544775"/>
                  </a:lnTo>
                  <a:lnTo>
                    <a:pt x="223169" y="545364"/>
                  </a:lnTo>
                  <a:lnTo>
                    <a:pt x="1" y="545364"/>
                  </a:lnTo>
                  <a:lnTo>
                    <a:pt x="1" y="419791"/>
                  </a:lnTo>
                  <a:lnTo>
                    <a:pt x="0" y="419789"/>
                  </a:lnTo>
                  <a:lnTo>
                    <a:pt x="0" y="125575"/>
                  </a:lnTo>
                  <a:lnTo>
                    <a:pt x="1" y="12557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sp>
        <p:nvSpPr>
          <p:cNvPr id="60" name="Title 1">
            <a:extLst>
              <a:ext uri="{FF2B5EF4-FFF2-40B4-BE49-F238E27FC236}">
                <a16:creationId xmlns:a16="http://schemas.microsoft.com/office/drawing/2014/main" id="{99B32E9C-8531-8F42-88AC-648425B4B1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3393370" y="1460563"/>
            <a:ext cx="7988504" cy="4676908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Thought slides are 36pt </a:t>
            </a:r>
            <a:br>
              <a:rPr lang="en-US" dirty="0"/>
            </a:br>
            <a:r>
              <a:rPr lang="en-US" dirty="0"/>
              <a:t>Arial Bold sentence case</a:t>
            </a:r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DBE3E6C0-8C36-8B43-957E-48824B0A0BBC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7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- Consumer Health">
    <p:bg>
      <p:bgPr>
        <a:gradFill>
          <a:gsLst>
            <a:gs pos="20000">
              <a:schemeClr val="tx1"/>
            </a:gs>
            <a:gs pos="80000">
              <a:srgbClr val="606B7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117F4479-AB2F-544F-914C-7C68ABE310F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036859" y="3208148"/>
            <a:ext cx="5588846" cy="2929323"/>
          </a:xfrm>
          <a:prstGeom prst="rect">
            <a:avLst/>
          </a:prstGeom>
        </p:spPr>
        <p:txBody>
          <a:bodyPr/>
          <a:lstStyle>
            <a:lvl1pPr marL="274320" indent="-274320">
              <a:lnSpc>
                <a:spcPct val="100000"/>
              </a:lnSpc>
              <a:spcBef>
                <a:spcPts val="1000"/>
              </a:spcBef>
              <a:defRPr sz="2400">
                <a:solidFill>
                  <a:schemeClr val="bg1"/>
                </a:solidFill>
              </a:defRPr>
            </a:lvl1pPr>
            <a:lvl2pPr marL="548640" indent="-27432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2400">
                <a:solidFill>
                  <a:schemeClr val="bg1"/>
                </a:solidFill>
              </a:defRPr>
            </a:lvl2pPr>
            <a:lvl3pPr marL="822960" indent="-27432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2400">
                <a:solidFill>
                  <a:schemeClr val="bg1"/>
                </a:solidFill>
              </a:defRPr>
            </a:lvl3pPr>
            <a:lvl4pPr marL="1097280" indent="-27432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2400">
                <a:solidFill>
                  <a:schemeClr val="bg1"/>
                </a:solidFill>
              </a:defRPr>
            </a:lvl4pPr>
            <a:lvl5pPr marL="1371600" indent="-27432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Arial 24pt bullet level 1</a:t>
            </a:r>
          </a:p>
          <a:p>
            <a:pPr lvl="1"/>
            <a:r>
              <a:rPr lang="en-US" dirty="0"/>
              <a:t>Arial 24pt bullet level 2</a:t>
            </a:r>
          </a:p>
          <a:p>
            <a:pPr lvl="2"/>
            <a:r>
              <a:rPr lang="en-US" dirty="0"/>
              <a:t>Arial 24pt bullet level 3</a:t>
            </a:r>
          </a:p>
          <a:p>
            <a:pPr lvl="3"/>
            <a:r>
              <a:rPr lang="en-US" dirty="0"/>
              <a:t>Arial 24pt bullet level 4</a:t>
            </a:r>
          </a:p>
          <a:p>
            <a:pPr lvl="4"/>
            <a:r>
              <a:rPr lang="en-US" dirty="0"/>
              <a:t>Arial 24pt bullet level 5</a:t>
            </a:r>
          </a:p>
        </p:txBody>
      </p:sp>
      <p:sp>
        <p:nvSpPr>
          <p:cNvPr id="62" name="Title 1">
            <a:extLst>
              <a:ext uri="{FF2B5EF4-FFF2-40B4-BE49-F238E27FC236}">
                <a16:creationId xmlns:a16="http://schemas.microsoft.com/office/drawing/2014/main" id="{77FA37B5-B8A2-E447-B5FC-531DD50C18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4320" y="1795534"/>
            <a:ext cx="7631698" cy="1174627"/>
          </a:xfrm>
          <a:prstGeom prst="rect">
            <a:avLst/>
          </a:prstGeom>
        </p:spPr>
        <p:txBody>
          <a:bodyPr anchor="b" anchorCtr="0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Closing slides are 36pt Arial Bold sentence case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364B443-1067-8D4E-8347-69E3D88570DB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E23B4D94-914D-6A47-AF73-BDD6ABF78CB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E941EA1A-7BCD-E547-9195-3AF3CBAB9DED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BF4E84-D8C8-3340-8821-E170F38BCB95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4358390-5EFC-484C-9E81-E6E1DFD520E7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pic>
        <p:nvPicPr>
          <p:cNvPr id="33" name="Graphic 32">
            <a:extLst>
              <a:ext uri="{FF2B5EF4-FFF2-40B4-BE49-F238E27FC236}">
                <a16:creationId xmlns:a16="http://schemas.microsoft.com/office/drawing/2014/main" id="{A3C66844-769A-7A44-8A72-7666B43F3A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37967" y="371788"/>
            <a:ext cx="2971800" cy="138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11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Subhead - Consumer Heal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098016E9-779F-F844-B7C6-670D5E2ED4DC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84694" y="1702630"/>
            <a:ext cx="11338560" cy="4577854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56" name="Footer Placeholder 4">
            <a:extLst>
              <a:ext uri="{FF2B5EF4-FFF2-40B4-BE49-F238E27FC236}">
                <a16:creationId xmlns:a16="http://schemas.microsoft.com/office/drawing/2014/main" id="{4C2A7798-04D8-114F-865E-17D9C5B73E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GB"/>
              <a:t>IQVIA Confidential - Accelerating Consumer Health Innovation |  23 March 2021 </a:t>
            </a:r>
            <a:endParaRPr lang="en-US" dirty="0"/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780491F4-CBE5-420D-B41C-DA1186C29721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58" name="Graphic 57">
            <a:extLst>
              <a:ext uri="{FF2B5EF4-FFF2-40B4-BE49-F238E27FC236}">
                <a16:creationId xmlns:a16="http://schemas.microsoft.com/office/drawing/2014/main" id="{DB5AC777-07AD-2E43-B6A4-BF21E462C18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4607" y="6239171"/>
            <a:ext cx="1481328" cy="69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80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Callout Opt1 - Consumer Heal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531A8FC-B139-A448-96B7-DB54D8693F95}"/>
              </a:ext>
            </a:extLst>
          </p:cNvPr>
          <p:cNvCxnSpPr>
            <a:cxnSpLocks/>
          </p:cNvCxnSpPr>
          <p:nvPr/>
        </p:nvCxnSpPr>
        <p:spPr>
          <a:xfrm>
            <a:off x="8132063" y="1784927"/>
            <a:ext cx="4148329" cy="0"/>
          </a:xfrm>
          <a:prstGeom prst="line">
            <a:avLst/>
          </a:prstGeom>
          <a:ln w="254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D88AF363-7A35-104E-9A0A-BC860A4A42C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84694" y="1702626"/>
            <a:ext cx="7492481" cy="4577849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132063" y="1876358"/>
            <a:ext cx="3764662" cy="4404117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1219170" rtl="0" eaLnBrk="0" fontAlgn="base" latinLnBrk="0" hangingPunct="0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b="1" i="0" baseline="0">
                <a:solidFill>
                  <a:schemeClr val="accent2"/>
                </a:solidFill>
                <a:latin typeface="+mj-lt"/>
              </a:defRPr>
            </a:lvl1pPr>
            <a:lvl2pPr marL="230188" indent="-119063">
              <a:lnSpc>
                <a:spcPct val="100000"/>
              </a:lnSpc>
              <a:buFont typeface="Arial"/>
              <a:buChar char="•"/>
              <a:defRPr sz="1200" b="0" i="0" baseline="0">
                <a:solidFill>
                  <a:schemeClr val="accent1"/>
                </a:solidFill>
                <a:latin typeface="+mj-lt"/>
                <a:cs typeface="Arial"/>
              </a:defRPr>
            </a:lvl2pPr>
            <a:lvl3pPr marL="609585" indent="-228594">
              <a:lnSpc>
                <a:spcPct val="100000"/>
              </a:lnSpc>
              <a:buFont typeface="Arial" pitchFamily="34" charset="0"/>
              <a:buChar char="•"/>
              <a:defRPr sz="1200" b="0" i="0">
                <a:solidFill>
                  <a:schemeClr val="bg1"/>
                </a:solidFill>
                <a:latin typeface="+mj-lt"/>
                <a:cs typeface="Arial"/>
              </a:defRPr>
            </a:lvl3pPr>
            <a:lvl4pPr>
              <a:defRPr sz="2133" b="0" i="0">
                <a:latin typeface="Georgia" pitchFamily="18" charset="0"/>
              </a:defRPr>
            </a:lvl4pPr>
          </a:lstStyle>
          <a:p>
            <a:pPr lvl="0"/>
            <a:r>
              <a:rPr lang="en-US" noProof="0" dirty="0"/>
              <a:t>Callouts are 20pt Arial Bold sentence case 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</a:t>
            </a:r>
            <a:r>
              <a:rPr lang="en-US" noProof="0" dirty="0"/>
              <a:t> </a:t>
            </a:r>
            <a:r>
              <a:rPr lang="en-US" noProof="0" dirty="0" err="1"/>
              <a:t>tetuer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</a:t>
            </a:r>
            <a:r>
              <a:rPr lang="en-US" noProof="0" dirty="0" err="1"/>
              <a:t>sed</a:t>
            </a:r>
            <a:r>
              <a:rPr lang="en-US" noProof="0" dirty="0"/>
              <a:t> </a:t>
            </a:r>
            <a:r>
              <a:rPr lang="en-US" noProof="0" dirty="0" err="1"/>
              <a:t>diam</a:t>
            </a:r>
            <a:r>
              <a:rPr lang="en-US" noProof="0" dirty="0"/>
              <a:t> </a:t>
            </a:r>
            <a:r>
              <a:rPr lang="en-US" noProof="0" dirty="0" err="1"/>
              <a:t>nonummy</a:t>
            </a:r>
            <a:r>
              <a:rPr lang="en-US" noProof="0" dirty="0"/>
              <a:t> </a:t>
            </a:r>
            <a:r>
              <a:rPr lang="en-US" noProof="0" dirty="0" err="1"/>
              <a:t>nibh</a:t>
            </a:r>
            <a:r>
              <a:rPr lang="en-US" noProof="0" dirty="0"/>
              <a:t> </a:t>
            </a:r>
            <a:r>
              <a:rPr lang="en-US" noProof="0" dirty="0" err="1"/>
              <a:t>euismod</a:t>
            </a:r>
            <a:r>
              <a:rPr lang="en-US" noProof="0" dirty="0"/>
              <a:t> </a:t>
            </a:r>
            <a:r>
              <a:rPr lang="en-US" noProof="0" dirty="0" err="1"/>
              <a:t>tincidunt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laoreet</a:t>
            </a:r>
            <a:r>
              <a:rPr lang="en-US" noProof="0" dirty="0"/>
              <a:t> dolore magna </a:t>
            </a:r>
            <a:r>
              <a:rPr lang="en-US" noProof="0" dirty="0" err="1"/>
              <a:t>aliquam</a:t>
            </a:r>
            <a:r>
              <a:rPr lang="en-US" noProof="0" dirty="0"/>
              <a:t> </a:t>
            </a:r>
            <a:r>
              <a:rPr lang="en-US" noProof="0" dirty="0" err="1"/>
              <a:t>erat</a:t>
            </a:r>
            <a:r>
              <a:rPr lang="en-US" noProof="0" dirty="0"/>
              <a:t> </a:t>
            </a:r>
            <a:r>
              <a:rPr lang="en-US" noProof="0" dirty="0" err="1"/>
              <a:t>volutpat</a:t>
            </a:r>
            <a:r>
              <a:rPr lang="en-US" noProof="0" dirty="0"/>
              <a:t>. 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60" name="Footer Placeholder 4">
            <a:extLst>
              <a:ext uri="{FF2B5EF4-FFF2-40B4-BE49-F238E27FC236}">
                <a16:creationId xmlns:a16="http://schemas.microsoft.com/office/drawing/2014/main" id="{02449CD6-629F-D647-95E7-AF3F9E15C4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GB"/>
              <a:t>IQVIA Confidential - Accelerating Consumer Health Innovation |  23 March 2021 </a:t>
            </a:r>
            <a:endParaRPr lang="en-US" dirty="0"/>
          </a:p>
        </p:txBody>
      </p: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241A4459-0EB4-4688-8572-06BA95F5D702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59" name="Graphic 58">
            <a:extLst>
              <a:ext uri="{FF2B5EF4-FFF2-40B4-BE49-F238E27FC236}">
                <a16:creationId xmlns:a16="http://schemas.microsoft.com/office/drawing/2014/main" id="{68524F5D-444D-6848-8147-5E320E8B0A8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4607" y="6239171"/>
            <a:ext cx="1481328" cy="69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85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Callout Opt2 - Consumer Heal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D88AF363-7A35-104E-9A0A-BC860A4A42C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84694" y="1702626"/>
            <a:ext cx="7492481" cy="4577845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132063" y="1876358"/>
            <a:ext cx="3764662" cy="4404112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1219170" rtl="0" eaLnBrk="0" fontAlgn="base" latinLnBrk="0" hangingPunct="0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b="1" i="0" baseline="0">
                <a:solidFill>
                  <a:schemeClr val="accent1"/>
                </a:solidFill>
                <a:latin typeface="+mj-lt"/>
              </a:defRPr>
            </a:lvl1pPr>
            <a:lvl2pPr marL="230188" indent="-119063">
              <a:lnSpc>
                <a:spcPct val="100000"/>
              </a:lnSpc>
              <a:buFont typeface="Arial"/>
              <a:buChar char="•"/>
              <a:defRPr sz="1200" b="0" i="0" baseline="0">
                <a:solidFill>
                  <a:schemeClr val="accent1"/>
                </a:solidFill>
                <a:latin typeface="+mj-lt"/>
                <a:cs typeface="Arial"/>
              </a:defRPr>
            </a:lvl2pPr>
            <a:lvl3pPr marL="609585" indent="-228594">
              <a:lnSpc>
                <a:spcPct val="100000"/>
              </a:lnSpc>
              <a:buFont typeface="Arial" pitchFamily="34" charset="0"/>
              <a:buChar char="•"/>
              <a:defRPr sz="1200" b="0" i="0">
                <a:solidFill>
                  <a:schemeClr val="bg1"/>
                </a:solidFill>
                <a:latin typeface="+mj-lt"/>
                <a:cs typeface="Arial"/>
              </a:defRPr>
            </a:lvl3pPr>
            <a:lvl4pPr>
              <a:defRPr sz="2133" b="0" i="0">
                <a:latin typeface="Georgia" pitchFamily="18" charset="0"/>
              </a:defRPr>
            </a:lvl4pPr>
          </a:lstStyle>
          <a:p>
            <a:pPr lvl="0"/>
            <a:r>
              <a:rPr lang="en-US" noProof="0" dirty="0"/>
              <a:t>Callouts are 20pt Arial Bold sentence case 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</a:t>
            </a:r>
            <a:r>
              <a:rPr lang="en-US" noProof="0" dirty="0"/>
              <a:t> </a:t>
            </a:r>
            <a:r>
              <a:rPr lang="en-US" noProof="0" dirty="0" err="1"/>
              <a:t>tetuer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</a:t>
            </a:r>
            <a:r>
              <a:rPr lang="en-US" noProof="0" dirty="0" err="1"/>
              <a:t>sed</a:t>
            </a:r>
            <a:r>
              <a:rPr lang="en-US" noProof="0" dirty="0"/>
              <a:t> </a:t>
            </a:r>
            <a:r>
              <a:rPr lang="en-US" noProof="0" dirty="0" err="1"/>
              <a:t>diam</a:t>
            </a:r>
            <a:r>
              <a:rPr lang="en-US" noProof="0" dirty="0"/>
              <a:t> </a:t>
            </a:r>
            <a:r>
              <a:rPr lang="en-US" noProof="0" dirty="0" err="1"/>
              <a:t>nonummy</a:t>
            </a:r>
            <a:r>
              <a:rPr lang="en-US" noProof="0" dirty="0"/>
              <a:t> </a:t>
            </a:r>
            <a:r>
              <a:rPr lang="en-US" noProof="0" dirty="0" err="1"/>
              <a:t>nibh</a:t>
            </a:r>
            <a:r>
              <a:rPr lang="en-US" noProof="0" dirty="0"/>
              <a:t> </a:t>
            </a:r>
            <a:r>
              <a:rPr lang="en-US" noProof="0" dirty="0" err="1"/>
              <a:t>euismod</a:t>
            </a:r>
            <a:r>
              <a:rPr lang="en-US" noProof="0" dirty="0"/>
              <a:t> </a:t>
            </a:r>
            <a:r>
              <a:rPr lang="en-US" noProof="0" dirty="0" err="1"/>
              <a:t>tincidunt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laoreet</a:t>
            </a:r>
            <a:r>
              <a:rPr lang="en-US" noProof="0" dirty="0"/>
              <a:t> dolore magna </a:t>
            </a:r>
            <a:r>
              <a:rPr lang="en-US" noProof="0" dirty="0" err="1"/>
              <a:t>aliquam</a:t>
            </a:r>
            <a:r>
              <a:rPr lang="en-US" noProof="0" dirty="0"/>
              <a:t> </a:t>
            </a:r>
            <a:r>
              <a:rPr lang="en-US" noProof="0" dirty="0" err="1"/>
              <a:t>erat</a:t>
            </a:r>
            <a:r>
              <a:rPr lang="en-US" noProof="0" dirty="0"/>
              <a:t> </a:t>
            </a:r>
            <a:r>
              <a:rPr lang="en-US" noProof="0" dirty="0" err="1"/>
              <a:t>volutpat</a:t>
            </a:r>
            <a:r>
              <a:rPr lang="en-US" noProof="0" dirty="0"/>
              <a:t>. 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60" name="Footer Placeholder 4">
            <a:extLst>
              <a:ext uri="{FF2B5EF4-FFF2-40B4-BE49-F238E27FC236}">
                <a16:creationId xmlns:a16="http://schemas.microsoft.com/office/drawing/2014/main" id="{02449CD6-629F-D647-95E7-AF3F9E15C4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GB"/>
              <a:t>IQVIA Confidential - Accelerating Consumer Health Innovation |  23 March 2021 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B5C6CE-599B-D241-B11C-1899212B39F3}"/>
              </a:ext>
            </a:extLst>
          </p:cNvPr>
          <p:cNvCxnSpPr>
            <a:cxnSpLocks/>
          </p:cNvCxnSpPr>
          <p:nvPr/>
        </p:nvCxnSpPr>
        <p:spPr>
          <a:xfrm>
            <a:off x="8132063" y="1784927"/>
            <a:ext cx="4148329" cy="0"/>
          </a:xfrm>
          <a:prstGeom prst="line">
            <a:avLst/>
          </a:prstGeom>
          <a:ln w="254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5A70D40F-E06E-4AAC-8094-BC565B24D95E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59" name="Graphic 58">
            <a:extLst>
              <a:ext uri="{FF2B5EF4-FFF2-40B4-BE49-F238E27FC236}">
                <a16:creationId xmlns:a16="http://schemas.microsoft.com/office/drawing/2014/main" id="{3618F297-8BD7-3D4E-AE78-5A99841FD00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4607" y="6239171"/>
            <a:ext cx="1481328" cy="69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84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26" Type="http://schemas.openxmlformats.org/officeDocument/2006/relationships/tags" Target="../tags/tag1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vmlDrawing" Target="../drawings/vmlDrawing1.v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28" Type="http://schemas.openxmlformats.org/officeDocument/2006/relationships/image" Target="../media/image7.emf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Relationship Id="rId27" Type="http://schemas.openxmlformats.org/officeDocument/2006/relationships/oleObject" Target="../embeddings/oleObject1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64.xml"/><Relationship Id="rId26" Type="http://schemas.openxmlformats.org/officeDocument/2006/relationships/tags" Target="../tags/tag2.xml"/><Relationship Id="rId3" Type="http://schemas.openxmlformats.org/officeDocument/2006/relationships/slideLayout" Target="../slideLayouts/slideLayout49.xml"/><Relationship Id="rId21" Type="http://schemas.openxmlformats.org/officeDocument/2006/relationships/slideLayout" Target="../slideLayouts/slideLayout67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5" Type="http://schemas.openxmlformats.org/officeDocument/2006/relationships/vmlDrawing" Target="../drawings/vmlDrawing2.v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20" Type="http://schemas.openxmlformats.org/officeDocument/2006/relationships/slideLayout" Target="../slideLayouts/slideLayout66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23" Type="http://schemas.openxmlformats.org/officeDocument/2006/relationships/slideLayout" Target="../slideLayouts/slideLayout69.xml"/><Relationship Id="rId28" Type="http://schemas.openxmlformats.org/officeDocument/2006/relationships/image" Target="../media/image7.emf"/><Relationship Id="rId10" Type="http://schemas.openxmlformats.org/officeDocument/2006/relationships/slideLayout" Target="../slideLayouts/slideLayout56.xml"/><Relationship Id="rId19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Relationship Id="rId22" Type="http://schemas.openxmlformats.org/officeDocument/2006/relationships/slideLayout" Target="../slideLayouts/slideLayout68.xml"/><Relationship Id="rId27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9030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GB"/>
              <a:t>IQVIA Confidential - Accelerating Consumer Health Innovation |  23 March 2021 </a:t>
            </a:r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CC58985-6F6A-8540-ABC2-450EF4A8FB42}"/>
              </a:ext>
            </a:extLst>
          </p:cNvPr>
          <p:cNvSpPr txBox="1"/>
          <p:nvPr/>
        </p:nvSpPr>
        <p:spPr bwMode="black">
          <a:xfrm>
            <a:off x="5131676" y="6872288"/>
            <a:ext cx="7060325" cy="276999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Consumer Health Template (V2.1.0)</a:t>
            </a:r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Arial" charset="0"/>
              <a:cs typeface="Arial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5788407-163F-E84C-AD36-9950865C9093}"/>
              </a:ext>
            </a:extLst>
          </p:cNvPr>
          <p:cNvGrpSpPr/>
          <p:nvPr userDrawn="1"/>
        </p:nvGrpSpPr>
        <p:grpSpPr>
          <a:xfrm>
            <a:off x="12308084" y="0"/>
            <a:ext cx="851744" cy="3047787"/>
            <a:chOff x="12233656" y="25480"/>
            <a:chExt cx="851744" cy="3047787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CF03530F-00B6-294F-B29A-A058A6667A6A}"/>
                </a:ext>
              </a:extLst>
            </p:cNvPr>
            <p:cNvSpPr/>
            <p:nvPr/>
          </p:nvSpPr>
          <p:spPr bwMode="gray">
            <a:xfrm>
              <a:off x="12233656" y="2584077"/>
              <a:ext cx="187184" cy="18718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52C1208D-B4F2-9F48-AAC5-8C4237AA267B}"/>
                </a:ext>
              </a:extLst>
            </p:cNvPr>
            <p:cNvSpPr/>
            <p:nvPr/>
          </p:nvSpPr>
          <p:spPr bwMode="gray">
            <a:xfrm>
              <a:off x="12676696" y="2584077"/>
              <a:ext cx="187184" cy="187184"/>
            </a:xfrm>
            <a:prstGeom prst="rect">
              <a:avLst/>
            </a:prstGeom>
            <a:solidFill>
              <a:srgbClr val="606B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E01CCD70-A72A-D244-B70D-8C4F8DE9F89D}"/>
                </a:ext>
              </a:extLst>
            </p:cNvPr>
            <p:cNvSpPr/>
            <p:nvPr/>
          </p:nvSpPr>
          <p:spPr bwMode="gray">
            <a:xfrm>
              <a:off x="12898215" y="2584077"/>
              <a:ext cx="187184" cy="187184"/>
            </a:xfrm>
            <a:prstGeom prst="rect">
              <a:avLst/>
            </a:prstGeom>
            <a:solidFill>
              <a:srgbClr val="CACE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99FC666C-0A36-DA4F-91D3-1F22D95DB778}"/>
                </a:ext>
              </a:extLst>
            </p:cNvPr>
            <p:cNvSpPr/>
            <p:nvPr/>
          </p:nvSpPr>
          <p:spPr bwMode="gray">
            <a:xfrm>
              <a:off x="12455176" y="2584077"/>
              <a:ext cx="187184" cy="187184"/>
            </a:xfrm>
            <a:prstGeom prst="rect">
              <a:avLst/>
            </a:prstGeom>
            <a:solidFill>
              <a:srgbClr val="959C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96847AF-F2F8-694E-A403-4FE2E7F0F17B}"/>
                </a:ext>
              </a:extLst>
            </p:cNvPr>
            <p:cNvSpPr/>
            <p:nvPr/>
          </p:nvSpPr>
          <p:spPr bwMode="gray">
            <a:xfrm>
              <a:off x="12233656" y="1976453"/>
              <a:ext cx="187184" cy="187184"/>
            </a:xfrm>
            <a:prstGeom prst="rect">
              <a:avLst/>
            </a:prstGeom>
            <a:solidFill>
              <a:srgbClr val="8300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4175367-3456-D341-AA7F-49C9A487DF0F}"/>
                </a:ext>
              </a:extLst>
            </p:cNvPr>
            <p:cNvSpPr/>
            <p:nvPr/>
          </p:nvSpPr>
          <p:spPr bwMode="gray">
            <a:xfrm>
              <a:off x="12233656" y="2282071"/>
              <a:ext cx="187184" cy="187184"/>
            </a:xfrm>
            <a:prstGeom prst="rect">
              <a:avLst/>
            </a:prstGeom>
            <a:solidFill>
              <a:srgbClr val="DA29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835AC58-EAE9-3E4E-8108-B06795DDF4C9}"/>
                </a:ext>
              </a:extLst>
            </p:cNvPr>
            <p:cNvSpPr/>
            <p:nvPr/>
          </p:nvSpPr>
          <p:spPr bwMode="gray">
            <a:xfrm>
              <a:off x="12455176" y="1976453"/>
              <a:ext cx="187184" cy="187184"/>
            </a:xfrm>
            <a:prstGeom prst="rect">
              <a:avLst/>
            </a:prstGeom>
            <a:solidFill>
              <a:srgbClr val="C17F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CD5012B7-88AD-B440-9CD9-0C23597C37E0}"/>
                </a:ext>
              </a:extLst>
            </p:cNvPr>
            <p:cNvSpPr/>
            <p:nvPr/>
          </p:nvSpPr>
          <p:spPr bwMode="gray">
            <a:xfrm>
              <a:off x="12676696" y="1976453"/>
              <a:ext cx="187184" cy="187184"/>
            </a:xfrm>
            <a:prstGeom prst="rect">
              <a:avLst/>
            </a:prstGeom>
            <a:solidFill>
              <a:srgbClr val="A240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01DBA01D-6DAE-5747-A496-AC98B5B70CEB}"/>
                </a:ext>
              </a:extLst>
            </p:cNvPr>
            <p:cNvSpPr/>
            <p:nvPr/>
          </p:nvSpPr>
          <p:spPr bwMode="gray">
            <a:xfrm>
              <a:off x="12898216" y="1976453"/>
              <a:ext cx="187184" cy="187184"/>
            </a:xfrm>
            <a:prstGeom prst="rect">
              <a:avLst/>
            </a:prstGeom>
            <a:solidFill>
              <a:srgbClr val="E0BF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F7903AE1-DF1D-2B4E-9FBC-A6DBF7FEEE78}"/>
                </a:ext>
              </a:extLst>
            </p:cNvPr>
            <p:cNvSpPr txBox="1"/>
            <p:nvPr/>
          </p:nvSpPr>
          <p:spPr>
            <a:xfrm>
              <a:off x="12233656" y="25480"/>
              <a:ext cx="851744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tx1"/>
                  </a:solidFill>
                </a:rPr>
                <a:t>100%  50%   75%   25%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F6FCB9FD-0904-AA45-9F5E-1B147B332D8A}"/>
                </a:ext>
              </a:extLst>
            </p:cNvPr>
            <p:cNvSpPr/>
            <p:nvPr/>
          </p:nvSpPr>
          <p:spPr bwMode="gray">
            <a:xfrm>
              <a:off x="12233656" y="2886083"/>
              <a:ext cx="187184" cy="187184"/>
            </a:xfrm>
            <a:prstGeom prst="rect">
              <a:avLst/>
            </a:prstGeom>
            <a:solidFill>
              <a:srgbClr val="F4F4F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5FB2C0FE-725A-A14D-AABB-BE5C48C81D2D}"/>
                </a:ext>
              </a:extLst>
            </p:cNvPr>
            <p:cNvSpPr/>
            <p:nvPr userDrawn="1"/>
          </p:nvSpPr>
          <p:spPr bwMode="gray">
            <a:xfrm>
              <a:off x="12233656" y="1765158"/>
              <a:ext cx="187184" cy="187184"/>
            </a:xfrm>
            <a:prstGeom prst="rect">
              <a:avLst/>
            </a:prstGeom>
            <a:solidFill>
              <a:srgbClr val="C627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38482906-50D8-F846-A596-5302D8EED4C4}"/>
                </a:ext>
              </a:extLst>
            </p:cNvPr>
            <p:cNvSpPr/>
            <p:nvPr userDrawn="1"/>
          </p:nvSpPr>
          <p:spPr bwMode="gray">
            <a:xfrm>
              <a:off x="12455176" y="1765158"/>
              <a:ext cx="187184" cy="187184"/>
            </a:xfrm>
            <a:prstGeom prst="rect">
              <a:avLst/>
            </a:prstGeom>
            <a:solidFill>
              <a:srgbClr val="E99E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18D7132B-7A4B-434B-8557-389102894F3C}"/>
                </a:ext>
              </a:extLst>
            </p:cNvPr>
            <p:cNvSpPr/>
            <p:nvPr userDrawn="1"/>
          </p:nvSpPr>
          <p:spPr bwMode="gray">
            <a:xfrm>
              <a:off x="12676696" y="1765158"/>
              <a:ext cx="187184" cy="187184"/>
            </a:xfrm>
            <a:prstGeom prst="rect">
              <a:avLst/>
            </a:prstGeom>
            <a:solidFill>
              <a:srgbClr val="DB6C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796B5525-5DA5-3A46-A363-01D90B36A6A9}"/>
                </a:ext>
              </a:extLst>
            </p:cNvPr>
            <p:cNvSpPr/>
            <p:nvPr userDrawn="1"/>
          </p:nvSpPr>
          <p:spPr bwMode="gray">
            <a:xfrm>
              <a:off x="12898216" y="1765158"/>
              <a:ext cx="187184" cy="187184"/>
            </a:xfrm>
            <a:prstGeom prst="rect">
              <a:avLst/>
            </a:prstGeom>
            <a:solidFill>
              <a:srgbClr val="F5CE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B9C2F37A-FF25-A84B-9D71-96BCAB32D2E5}"/>
                </a:ext>
              </a:extLst>
            </p:cNvPr>
            <p:cNvSpPr/>
            <p:nvPr/>
          </p:nvSpPr>
          <p:spPr bwMode="gray">
            <a:xfrm>
              <a:off x="12455176" y="222423"/>
              <a:ext cx="187184" cy="187184"/>
            </a:xfrm>
            <a:prstGeom prst="rect">
              <a:avLst/>
            </a:prstGeom>
            <a:solidFill>
              <a:srgbClr val="7FD1E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55AA00F5-702C-B341-83AF-B275C4245FCF}"/>
                </a:ext>
              </a:extLst>
            </p:cNvPr>
            <p:cNvSpPr/>
            <p:nvPr/>
          </p:nvSpPr>
          <p:spPr bwMode="gray">
            <a:xfrm>
              <a:off x="12455176" y="443728"/>
              <a:ext cx="187184" cy="187184"/>
            </a:xfrm>
            <a:prstGeom prst="rect">
              <a:avLst/>
            </a:prstGeom>
            <a:solidFill>
              <a:srgbClr val="7FAAC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7EE1D9BF-00E3-E14C-B2E5-B2AE7EB7B6CB}"/>
                </a:ext>
              </a:extLst>
            </p:cNvPr>
            <p:cNvSpPr/>
            <p:nvPr/>
          </p:nvSpPr>
          <p:spPr bwMode="gray">
            <a:xfrm>
              <a:off x="12676695" y="222423"/>
              <a:ext cx="187184" cy="187184"/>
            </a:xfrm>
            <a:prstGeom prst="rect">
              <a:avLst/>
            </a:prstGeom>
            <a:solidFill>
              <a:srgbClr val="40BAE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ECAE9011-E373-674D-BB99-6D7FE928736B}"/>
                </a:ext>
              </a:extLst>
            </p:cNvPr>
            <p:cNvSpPr/>
            <p:nvPr/>
          </p:nvSpPr>
          <p:spPr bwMode="gray">
            <a:xfrm>
              <a:off x="12676695" y="443728"/>
              <a:ext cx="187184" cy="187184"/>
            </a:xfrm>
            <a:prstGeom prst="rect">
              <a:avLst/>
            </a:prstGeom>
            <a:solidFill>
              <a:srgbClr val="4080A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1F7BDB1F-B31F-374A-A2B2-9D6576032277}"/>
                </a:ext>
              </a:extLst>
            </p:cNvPr>
            <p:cNvSpPr/>
            <p:nvPr/>
          </p:nvSpPr>
          <p:spPr bwMode="gray">
            <a:xfrm>
              <a:off x="12898215" y="222423"/>
              <a:ext cx="187184" cy="187184"/>
            </a:xfrm>
            <a:prstGeom prst="rect">
              <a:avLst/>
            </a:prstGeom>
            <a:solidFill>
              <a:srgbClr val="BFE8F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A3826F16-06F5-2D4A-8F2F-BE54321D132B}"/>
                </a:ext>
              </a:extLst>
            </p:cNvPr>
            <p:cNvSpPr/>
            <p:nvPr/>
          </p:nvSpPr>
          <p:spPr bwMode="gray">
            <a:xfrm>
              <a:off x="12898215" y="443728"/>
              <a:ext cx="187184" cy="187184"/>
            </a:xfrm>
            <a:prstGeom prst="rect">
              <a:avLst/>
            </a:prstGeom>
            <a:solidFill>
              <a:srgbClr val="BFD4E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CC0E1F3B-8493-B14C-B7AE-EC63FE0FE64E}"/>
                </a:ext>
              </a:extLst>
            </p:cNvPr>
            <p:cNvSpPr/>
            <p:nvPr/>
          </p:nvSpPr>
          <p:spPr bwMode="gray">
            <a:xfrm>
              <a:off x="12233656" y="666550"/>
              <a:ext cx="187184" cy="187184"/>
            </a:xfrm>
            <a:prstGeom prst="rect">
              <a:avLst/>
            </a:prstGeom>
            <a:solidFill>
              <a:srgbClr val="43B0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933D4E33-16CB-BD4A-86A2-3ACF211A73D7}"/>
                </a:ext>
              </a:extLst>
            </p:cNvPr>
            <p:cNvSpPr/>
            <p:nvPr/>
          </p:nvSpPr>
          <p:spPr bwMode="gray">
            <a:xfrm>
              <a:off x="12455176" y="1329200"/>
              <a:ext cx="187184" cy="187184"/>
            </a:xfrm>
            <a:prstGeom prst="rect">
              <a:avLst/>
            </a:prstGeom>
            <a:solidFill>
              <a:srgbClr val="F7D99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1090C72C-872C-0347-AA20-1C96E979C6CD}"/>
                </a:ext>
              </a:extLst>
            </p:cNvPr>
            <p:cNvSpPr/>
            <p:nvPr/>
          </p:nvSpPr>
          <p:spPr bwMode="gray">
            <a:xfrm>
              <a:off x="12676695" y="1329200"/>
              <a:ext cx="187184" cy="187184"/>
            </a:xfrm>
            <a:prstGeom prst="rect">
              <a:avLst/>
            </a:prstGeom>
            <a:solidFill>
              <a:srgbClr val="F4C65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C50F77E2-44E4-054D-BCE2-B30BCA9BF34C}"/>
                </a:ext>
              </a:extLst>
            </p:cNvPr>
            <p:cNvSpPr/>
            <p:nvPr/>
          </p:nvSpPr>
          <p:spPr bwMode="gray">
            <a:xfrm>
              <a:off x="12898215" y="1329200"/>
              <a:ext cx="187184" cy="187184"/>
            </a:xfrm>
            <a:prstGeom prst="rect">
              <a:avLst/>
            </a:prstGeom>
            <a:solidFill>
              <a:srgbClr val="FBECC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D077D763-3D59-D948-A405-87728A85D2FE}"/>
                </a:ext>
              </a:extLst>
            </p:cNvPr>
            <p:cNvSpPr/>
            <p:nvPr/>
          </p:nvSpPr>
          <p:spPr bwMode="gray">
            <a:xfrm>
              <a:off x="12233656" y="445182"/>
              <a:ext cx="187184" cy="187184"/>
            </a:xfrm>
            <a:prstGeom prst="rect">
              <a:avLst/>
            </a:prstGeom>
            <a:solidFill>
              <a:srgbClr val="00558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1739B71E-C40B-4D4B-8467-B402E34D3A3A}"/>
                </a:ext>
              </a:extLst>
            </p:cNvPr>
            <p:cNvSpPr/>
            <p:nvPr/>
          </p:nvSpPr>
          <p:spPr bwMode="gray">
            <a:xfrm>
              <a:off x="12455176" y="1550568"/>
              <a:ext cx="187184" cy="187184"/>
            </a:xfrm>
            <a:prstGeom prst="rect">
              <a:avLst/>
            </a:prstGeom>
            <a:solidFill>
              <a:srgbClr val="FEC48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60C98DAD-05F8-444A-BD00-8BC33FA6C01B}"/>
                </a:ext>
              </a:extLst>
            </p:cNvPr>
            <p:cNvSpPr/>
            <p:nvPr/>
          </p:nvSpPr>
          <p:spPr bwMode="gray">
            <a:xfrm>
              <a:off x="12676695" y="1550568"/>
              <a:ext cx="187184" cy="187184"/>
            </a:xfrm>
            <a:prstGeom prst="rect">
              <a:avLst/>
            </a:prstGeom>
            <a:solidFill>
              <a:srgbClr val="FEA74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C815E734-E762-BE43-8A21-A3B9B0A1AB21}"/>
                </a:ext>
              </a:extLst>
            </p:cNvPr>
            <p:cNvSpPr/>
            <p:nvPr/>
          </p:nvSpPr>
          <p:spPr bwMode="gray">
            <a:xfrm>
              <a:off x="12898215" y="1550568"/>
              <a:ext cx="187184" cy="187184"/>
            </a:xfrm>
            <a:prstGeom prst="rect">
              <a:avLst/>
            </a:prstGeom>
            <a:solidFill>
              <a:srgbClr val="FFE2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3CCE5006-D4EC-9C48-AE6E-1F92B695826E}"/>
                </a:ext>
              </a:extLst>
            </p:cNvPr>
            <p:cNvSpPr/>
            <p:nvPr/>
          </p:nvSpPr>
          <p:spPr bwMode="gray">
            <a:xfrm>
              <a:off x="12233656" y="222423"/>
              <a:ext cx="187184" cy="187184"/>
            </a:xfrm>
            <a:prstGeom prst="rect">
              <a:avLst/>
            </a:prstGeom>
            <a:solidFill>
              <a:srgbClr val="00A3E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23E7CA22-608F-874D-94AF-2677F2558606}"/>
                </a:ext>
              </a:extLst>
            </p:cNvPr>
            <p:cNvSpPr/>
            <p:nvPr/>
          </p:nvSpPr>
          <p:spPr bwMode="gray">
            <a:xfrm>
              <a:off x="12455176" y="1106378"/>
              <a:ext cx="187184" cy="187184"/>
            </a:xfrm>
            <a:prstGeom prst="rect">
              <a:avLst/>
            </a:prstGeom>
            <a:solidFill>
              <a:srgbClr val="7FDFD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0EA71D7C-D182-2046-BCA7-82260A328D7D}"/>
                </a:ext>
              </a:extLst>
            </p:cNvPr>
            <p:cNvSpPr/>
            <p:nvPr/>
          </p:nvSpPr>
          <p:spPr bwMode="gray">
            <a:xfrm>
              <a:off x="12676695" y="1106378"/>
              <a:ext cx="187184" cy="187184"/>
            </a:xfrm>
            <a:prstGeom prst="rect">
              <a:avLst/>
            </a:prstGeom>
            <a:solidFill>
              <a:srgbClr val="40CFC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F382A270-ED10-B14B-9FA4-9EE16B63D7C7}"/>
                </a:ext>
              </a:extLst>
            </p:cNvPr>
            <p:cNvSpPr/>
            <p:nvPr/>
          </p:nvSpPr>
          <p:spPr bwMode="gray">
            <a:xfrm>
              <a:off x="12898215" y="1106378"/>
              <a:ext cx="187184" cy="187184"/>
            </a:xfrm>
            <a:prstGeom prst="rect">
              <a:avLst/>
            </a:prstGeom>
            <a:solidFill>
              <a:srgbClr val="BFEFE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1EFAE2B1-EC64-8F46-98B1-A47D19F0498A}"/>
                </a:ext>
              </a:extLst>
            </p:cNvPr>
            <p:cNvSpPr/>
            <p:nvPr/>
          </p:nvSpPr>
          <p:spPr bwMode="gray">
            <a:xfrm>
              <a:off x="12233656" y="1330654"/>
              <a:ext cx="187184" cy="187184"/>
            </a:xfrm>
            <a:prstGeom prst="rect">
              <a:avLst/>
            </a:prstGeom>
            <a:solidFill>
              <a:srgbClr val="F0B32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C1823723-3AF6-0641-90E4-4964B5BD4226}"/>
                </a:ext>
              </a:extLst>
            </p:cNvPr>
            <p:cNvSpPr/>
            <p:nvPr/>
          </p:nvSpPr>
          <p:spPr bwMode="gray">
            <a:xfrm>
              <a:off x="12233656" y="1550568"/>
              <a:ext cx="187184" cy="187184"/>
            </a:xfrm>
            <a:prstGeom prst="rect">
              <a:avLst/>
            </a:prstGeom>
            <a:solidFill>
              <a:srgbClr val="FE8A1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1D88BA27-DD72-F64F-916E-F32DBCF7AFC2}"/>
                </a:ext>
              </a:extLst>
            </p:cNvPr>
            <p:cNvSpPr/>
            <p:nvPr/>
          </p:nvSpPr>
          <p:spPr bwMode="gray">
            <a:xfrm>
              <a:off x="12233656" y="1109286"/>
              <a:ext cx="187184" cy="187184"/>
            </a:xfrm>
            <a:prstGeom prst="rect">
              <a:avLst/>
            </a:prstGeom>
            <a:solidFill>
              <a:srgbClr val="00BFB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028A91A1-1112-A941-A4CB-2E7704C79F5F}"/>
                </a:ext>
              </a:extLst>
            </p:cNvPr>
            <p:cNvSpPr/>
            <p:nvPr/>
          </p:nvSpPr>
          <p:spPr bwMode="gray">
            <a:xfrm>
              <a:off x="12233656" y="887918"/>
              <a:ext cx="187184" cy="187184"/>
            </a:xfrm>
            <a:prstGeom prst="rect">
              <a:avLst/>
            </a:prstGeom>
            <a:solidFill>
              <a:srgbClr val="02712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F2B1E287-FE0D-2547-B454-58AA9EC40AFC}"/>
                </a:ext>
              </a:extLst>
            </p:cNvPr>
            <p:cNvSpPr/>
            <p:nvPr/>
          </p:nvSpPr>
          <p:spPr bwMode="gray">
            <a:xfrm>
              <a:off x="12455176" y="887918"/>
              <a:ext cx="187184" cy="187184"/>
            </a:xfrm>
            <a:prstGeom prst="rect">
              <a:avLst/>
            </a:prstGeom>
            <a:solidFill>
              <a:srgbClr val="80B89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4E7E5E34-4ABC-4941-8EFE-7FA1B7C6E529}"/>
                </a:ext>
              </a:extLst>
            </p:cNvPr>
            <p:cNvSpPr/>
            <p:nvPr/>
          </p:nvSpPr>
          <p:spPr bwMode="gray">
            <a:xfrm>
              <a:off x="12455176" y="666550"/>
              <a:ext cx="187184" cy="187184"/>
            </a:xfrm>
            <a:prstGeom prst="rect">
              <a:avLst/>
            </a:prstGeom>
            <a:solidFill>
              <a:srgbClr val="A1D79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5E8FCA20-D43A-3F41-AA0D-05FEB4FDA959}"/>
                </a:ext>
              </a:extLst>
            </p:cNvPr>
            <p:cNvSpPr/>
            <p:nvPr/>
          </p:nvSpPr>
          <p:spPr bwMode="gray">
            <a:xfrm>
              <a:off x="12676695" y="887918"/>
              <a:ext cx="187184" cy="187184"/>
            </a:xfrm>
            <a:prstGeom prst="rect">
              <a:avLst/>
            </a:prstGeom>
            <a:solidFill>
              <a:srgbClr val="41955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1B1A5407-CF70-5244-A3E0-91DF3848B73B}"/>
                </a:ext>
              </a:extLst>
            </p:cNvPr>
            <p:cNvSpPr/>
            <p:nvPr/>
          </p:nvSpPr>
          <p:spPr bwMode="gray">
            <a:xfrm>
              <a:off x="12676695" y="666550"/>
              <a:ext cx="187184" cy="187184"/>
            </a:xfrm>
            <a:prstGeom prst="rect">
              <a:avLst/>
            </a:prstGeom>
            <a:solidFill>
              <a:srgbClr val="72C45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45FB51DE-27A2-4641-AA88-3AC8D919E16A}"/>
                </a:ext>
              </a:extLst>
            </p:cNvPr>
            <p:cNvSpPr/>
            <p:nvPr/>
          </p:nvSpPr>
          <p:spPr bwMode="gray">
            <a:xfrm>
              <a:off x="12898215" y="887918"/>
              <a:ext cx="187184" cy="187184"/>
            </a:xfrm>
            <a:prstGeom prst="rect">
              <a:avLst/>
            </a:prstGeom>
            <a:solidFill>
              <a:srgbClr val="C0DCC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AE4C2C99-54BB-D040-B520-D18928D12FE7}"/>
                </a:ext>
              </a:extLst>
            </p:cNvPr>
            <p:cNvSpPr/>
            <p:nvPr/>
          </p:nvSpPr>
          <p:spPr bwMode="gray">
            <a:xfrm>
              <a:off x="12898215" y="666550"/>
              <a:ext cx="187184" cy="187184"/>
            </a:xfrm>
            <a:prstGeom prst="rect">
              <a:avLst/>
            </a:prstGeom>
            <a:solidFill>
              <a:srgbClr val="D0EBC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5944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6" r:id="rId1"/>
    <p:sldLayoutId id="2147484207" r:id="rId2"/>
    <p:sldLayoutId id="2147484208" r:id="rId3"/>
    <p:sldLayoutId id="2147484210" r:id="rId4"/>
    <p:sldLayoutId id="2147484211" r:id="rId5"/>
    <p:sldLayoutId id="2147484212" r:id="rId6"/>
    <p:sldLayoutId id="2147484213" r:id="rId7"/>
    <p:sldLayoutId id="2147484214" r:id="rId8"/>
    <p:sldLayoutId id="2147484215" r:id="rId9"/>
    <p:sldLayoutId id="2147484216" r:id="rId10"/>
    <p:sldLayoutId id="2147484217" r:id="rId11"/>
    <p:sldLayoutId id="2147484218" r:id="rId12"/>
    <p:sldLayoutId id="2147484219" r:id="rId13"/>
    <p:sldLayoutId id="2147484220" r:id="rId14"/>
    <p:sldLayoutId id="2147484221" r:id="rId15"/>
    <p:sldLayoutId id="2147484222" r:id="rId16"/>
    <p:sldLayoutId id="2147484223" r:id="rId17"/>
    <p:sldLayoutId id="2147484224" r:id="rId18"/>
    <p:sldLayoutId id="2147484225" r:id="rId19"/>
    <p:sldLayoutId id="2147484226" r:id="rId20"/>
    <p:sldLayoutId id="2147484227" r:id="rId21"/>
    <p:sldLayoutId id="2147484228" r:id="rId22"/>
    <p:sldLayoutId id="2147484229" r:id="rId2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C8B252F6-EBBD-49ED-B166-D0F742B718E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6"/>
            </p:custDataLst>
            <p:extLst>
              <p:ext uri="{D42A27DB-BD31-4B8C-83A1-F6EECF244321}">
                <p14:modId xmlns:p14="http://schemas.microsoft.com/office/powerpoint/2010/main" val="6127185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3" name="think-cell Slide" r:id="rId27" imgW="278" imgH="278" progId="TCLayout.ActiveDocument.1">
                  <p:embed/>
                </p:oleObj>
              </mc:Choice>
              <mc:Fallback>
                <p:oleObj name="think-cell Slide" r:id="rId27" imgW="278" imgH="278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C8B252F6-EBBD-49ED-B166-D0F742B718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9030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GB"/>
              <a:t>IQVIA Confidential - Accelerating Consumer Health Innovation |  23 March 2021 </a:t>
            </a:r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CC58985-6F6A-8540-ABC2-450EF4A8FB42}"/>
              </a:ext>
            </a:extLst>
          </p:cNvPr>
          <p:cNvSpPr txBox="1"/>
          <p:nvPr/>
        </p:nvSpPr>
        <p:spPr bwMode="black">
          <a:xfrm>
            <a:off x="5131676" y="6872288"/>
            <a:ext cx="7060325" cy="276999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Consumer Health Template (V2.1.0)</a:t>
            </a:r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Arial" charset="0"/>
              <a:cs typeface="Arial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5788407-163F-E84C-AD36-9950865C9093}"/>
              </a:ext>
            </a:extLst>
          </p:cNvPr>
          <p:cNvGrpSpPr/>
          <p:nvPr userDrawn="1"/>
        </p:nvGrpSpPr>
        <p:grpSpPr>
          <a:xfrm>
            <a:off x="12308084" y="0"/>
            <a:ext cx="851744" cy="3047787"/>
            <a:chOff x="12233656" y="25480"/>
            <a:chExt cx="851744" cy="3047787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CF03530F-00B6-294F-B29A-A058A6667A6A}"/>
                </a:ext>
              </a:extLst>
            </p:cNvPr>
            <p:cNvSpPr/>
            <p:nvPr/>
          </p:nvSpPr>
          <p:spPr bwMode="gray">
            <a:xfrm>
              <a:off x="12233656" y="2584077"/>
              <a:ext cx="187184" cy="18718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52C1208D-B4F2-9F48-AAC5-8C4237AA267B}"/>
                </a:ext>
              </a:extLst>
            </p:cNvPr>
            <p:cNvSpPr/>
            <p:nvPr/>
          </p:nvSpPr>
          <p:spPr bwMode="gray">
            <a:xfrm>
              <a:off x="12676696" y="2584077"/>
              <a:ext cx="187184" cy="187184"/>
            </a:xfrm>
            <a:prstGeom prst="rect">
              <a:avLst/>
            </a:prstGeom>
            <a:solidFill>
              <a:srgbClr val="606B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E01CCD70-A72A-D244-B70D-8C4F8DE9F89D}"/>
                </a:ext>
              </a:extLst>
            </p:cNvPr>
            <p:cNvSpPr/>
            <p:nvPr/>
          </p:nvSpPr>
          <p:spPr bwMode="gray">
            <a:xfrm>
              <a:off x="12898215" y="2584077"/>
              <a:ext cx="187184" cy="187184"/>
            </a:xfrm>
            <a:prstGeom prst="rect">
              <a:avLst/>
            </a:prstGeom>
            <a:solidFill>
              <a:srgbClr val="CACE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99FC666C-0A36-DA4F-91D3-1F22D95DB778}"/>
                </a:ext>
              </a:extLst>
            </p:cNvPr>
            <p:cNvSpPr/>
            <p:nvPr/>
          </p:nvSpPr>
          <p:spPr bwMode="gray">
            <a:xfrm>
              <a:off x="12455176" y="2584077"/>
              <a:ext cx="187184" cy="187184"/>
            </a:xfrm>
            <a:prstGeom prst="rect">
              <a:avLst/>
            </a:prstGeom>
            <a:solidFill>
              <a:srgbClr val="959C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96847AF-F2F8-694E-A403-4FE2E7F0F17B}"/>
                </a:ext>
              </a:extLst>
            </p:cNvPr>
            <p:cNvSpPr/>
            <p:nvPr/>
          </p:nvSpPr>
          <p:spPr bwMode="gray">
            <a:xfrm>
              <a:off x="12233656" y="1976453"/>
              <a:ext cx="187184" cy="187184"/>
            </a:xfrm>
            <a:prstGeom prst="rect">
              <a:avLst/>
            </a:prstGeom>
            <a:solidFill>
              <a:srgbClr val="8300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4175367-3456-D341-AA7F-49C9A487DF0F}"/>
                </a:ext>
              </a:extLst>
            </p:cNvPr>
            <p:cNvSpPr/>
            <p:nvPr/>
          </p:nvSpPr>
          <p:spPr bwMode="gray">
            <a:xfrm>
              <a:off x="12233656" y="2282071"/>
              <a:ext cx="187184" cy="187184"/>
            </a:xfrm>
            <a:prstGeom prst="rect">
              <a:avLst/>
            </a:prstGeom>
            <a:solidFill>
              <a:srgbClr val="DA29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835AC58-EAE9-3E4E-8108-B06795DDF4C9}"/>
                </a:ext>
              </a:extLst>
            </p:cNvPr>
            <p:cNvSpPr/>
            <p:nvPr/>
          </p:nvSpPr>
          <p:spPr bwMode="gray">
            <a:xfrm>
              <a:off x="12455176" y="1976453"/>
              <a:ext cx="187184" cy="187184"/>
            </a:xfrm>
            <a:prstGeom prst="rect">
              <a:avLst/>
            </a:prstGeom>
            <a:solidFill>
              <a:srgbClr val="C17F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CD5012B7-88AD-B440-9CD9-0C23597C37E0}"/>
                </a:ext>
              </a:extLst>
            </p:cNvPr>
            <p:cNvSpPr/>
            <p:nvPr/>
          </p:nvSpPr>
          <p:spPr bwMode="gray">
            <a:xfrm>
              <a:off x="12676696" y="1976453"/>
              <a:ext cx="187184" cy="187184"/>
            </a:xfrm>
            <a:prstGeom prst="rect">
              <a:avLst/>
            </a:prstGeom>
            <a:solidFill>
              <a:srgbClr val="A240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01DBA01D-6DAE-5747-A496-AC98B5B70CEB}"/>
                </a:ext>
              </a:extLst>
            </p:cNvPr>
            <p:cNvSpPr/>
            <p:nvPr/>
          </p:nvSpPr>
          <p:spPr bwMode="gray">
            <a:xfrm>
              <a:off x="12898216" y="1976453"/>
              <a:ext cx="187184" cy="187184"/>
            </a:xfrm>
            <a:prstGeom prst="rect">
              <a:avLst/>
            </a:prstGeom>
            <a:solidFill>
              <a:srgbClr val="E0BF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F7903AE1-DF1D-2B4E-9FBC-A6DBF7FEEE78}"/>
                </a:ext>
              </a:extLst>
            </p:cNvPr>
            <p:cNvSpPr txBox="1"/>
            <p:nvPr/>
          </p:nvSpPr>
          <p:spPr>
            <a:xfrm>
              <a:off x="12233656" y="25480"/>
              <a:ext cx="851744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tx1"/>
                  </a:solidFill>
                </a:rPr>
                <a:t>100%  50%   75%   25%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F6FCB9FD-0904-AA45-9F5E-1B147B332D8A}"/>
                </a:ext>
              </a:extLst>
            </p:cNvPr>
            <p:cNvSpPr/>
            <p:nvPr/>
          </p:nvSpPr>
          <p:spPr bwMode="gray">
            <a:xfrm>
              <a:off x="12233656" y="2886083"/>
              <a:ext cx="187184" cy="187184"/>
            </a:xfrm>
            <a:prstGeom prst="rect">
              <a:avLst/>
            </a:prstGeom>
            <a:solidFill>
              <a:srgbClr val="F4F4F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5FB2C0FE-725A-A14D-AABB-BE5C48C81D2D}"/>
                </a:ext>
              </a:extLst>
            </p:cNvPr>
            <p:cNvSpPr/>
            <p:nvPr userDrawn="1"/>
          </p:nvSpPr>
          <p:spPr bwMode="gray">
            <a:xfrm>
              <a:off x="12233656" y="1765158"/>
              <a:ext cx="187184" cy="187184"/>
            </a:xfrm>
            <a:prstGeom prst="rect">
              <a:avLst/>
            </a:prstGeom>
            <a:solidFill>
              <a:srgbClr val="C627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38482906-50D8-F846-A596-5302D8EED4C4}"/>
                </a:ext>
              </a:extLst>
            </p:cNvPr>
            <p:cNvSpPr/>
            <p:nvPr userDrawn="1"/>
          </p:nvSpPr>
          <p:spPr bwMode="gray">
            <a:xfrm>
              <a:off x="12455176" y="1765158"/>
              <a:ext cx="187184" cy="187184"/>
            </a:xfrm>
            <a:prstGeom prst="rect">
              <a:avLst/>
            </a:prstGeom>
            <a:solidFill>
              <a:srgbClr val="E99E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18D7132B-7A4B-434B-8557-389102894F3C}"/>
                </a:ext>
              </a:extLst>
            </p:cNvPr>
            <p:cNvSpPr/>
            <p:nvPr userDrawn="1"/>
          </p:nvSpPr>
          <p:spPr bwMode="gray">
            <a:xfrm>
              <a:off x="12676696" y="1765158"/>
              <a:ext cx="187184" cy="187184"/>
            </a:xfrm>
            <a:prstGeom prst="rect">
              <a:avLst/>
            </a:prstGeom>
            <a:solidFill>
              <a:srgbClr val="DB6C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796B5525-5DA5-3A46-A363-01D90B36A6A9}"/>
                </a:ext>
              </a:extLst>
            </p:cNvPr>
            <p:cNvSpPr/>
            <p:nvPr userDrawn="1"/>
          </p:nvSpPr>
          <p:spPr bwMode="gray">
            <a:xfrm>
              <a:off x="12898216" y="1765158"/>
              <a:ext cx="187184" cy="187184"/>
            </a:xfrm>
            <a:prstGeom prst="rect">
              <a:avLst/>
            </a:prstGeom>
            <a:solidFill>
              <a:srgbClr val="F5CE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B9C2F37A-FF25-A84B-9D71-96BCAB32D2E5}"/>
                </a:ext>
              </a:extLst>
            </p:cNvPr>
            <p:cNvSpPr/>
            <p:nvPr/>
          </p:nvSpPr>
          <p:spPr bwMode="gray">
            <a:xfrm>
              <a:off x="12455176" y="222423"/>
              <a:ext cx="187184" cy="187184"/>
            </a:xfrm>
            <a:prstGeom prst="rect">
              <a:avLst/>
            </a:prstGeom>
            <a:solidFill>
              <a:srgbClr val="7FD1E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55AA00F5-702C-B341-83AF-B275C4245FCF}"/>
                </a:ext>
              </a:extLst>
            </p:cNvPr>
            <p:cNvSpPr/>
            <p:nvPr/>
          </p:nvSpPr>
          <p:spPr bwMode="gray">
            <a:xfrm>
              <a:off x="12455176" y="443728"/>
              <a:ext cx="187184" cy="187184"/>
            </a:xfrm>
            <a:prstGeom prst="rect">
              <a:avLst/>
            </a:prstGeom>
            <a:solidFill>
              <a:srgbClr val="7FAAC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7EE1D9BF-00E3-E14C-B2E5-B2AE7EB7B6CB}"/>
                </a:ext>
              </a:extLst>
            </p:cNvPr>
            <p:cNvSpPr/>
            <p:nvPr/>
          </p:nvSpPr>
          <p:spPr bwMode="gray">
            <a:xfrm>
              <a:off x="12676695" y="222423"/>
              <a:ext cx="187184" cy="187184"/>
            </a:xfrm>
            <a:prstGeom prst="rect">
              <a:avLst/>
            </a:prstGeom>
            <a:solidFill>
              <a:srgbClr val="40BAE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ECAE9011-E373-674D-BB99-6D7FE928736B}"/>
                </a:ext>
              </a:extLst>
            </p:cNvPr>
            <p:cNvSpPr/>
            <p:nvPr/>
          </p:nvSpPr>
          <p:spPr bwMode="gray">
            <a:xfrm>
              <a:off x="12676695" y="443728"/>
              <a:ext cx="187184" cy="187184"/>
            </a:xfrm>
            <a:prstGeom prst="rect">
              <a:avLst/>
            </a:prstGeom>
            <a:solidFill>
              <a:srgbClr val="4080A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1F7BDB1F-B31F-374A-A2B2-9D6576032277}"/>
                </a:ext>
              </a:extLst>
            </p:cNvPr>
            <p:cNvSpPr/>
            <p:nvPr/>
          </p:nvSpPr>
          <p:spPr bwMode="gray">
            <a:xfrm>
              <a:off x="12898215" y="222423"/>
              <a:ext cx="187184" cy="187184"/>
            </a:xfrm>
            <a:prstGeom prst="rect">
              <a:avLst/>
            </a:prstGeom>
            <a:solidFill>
              <a:srgbClr val="BFE8F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A3826F16-06F5-2D4A-8F2F-BE54321D132B}"/>
                </a:ext>
              </a:extLst>
            </p:cNvPr>
            <p:cNvSpPr/>
            <p:nvPr/>
          </p:nvSpPr>
          <p:spPr bwMode="gray">
            <a:xfrm>
              <a:off x="12898215" y="443728"/>
              <a:ext cx="187184" cy="187184"/>
            </a:xfrm>
            <a:prstGeom prst="rect">
              <a:avLst/>
            </a:prstGeom>
            <a:solidFill>
              <a:srgbClr val="BFD4E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CC0E1F3B-8493-B14C-B7AE-EC63FE0FE64E}"/>
                </a:ext>
              </a:extLst>
            </p:cNvPr>
            <p:cNvSpPr/>
            <p:nvPr/>
          </p:nvSpPr>
          <p:spPr bwMode="gray">
            <a:xfrm>
              <a:off x="12233656" y="666550"/>
              <a:ext cx="187184" cy="187184"/>
            </a:xfrm>
            <a:prstGeom prst="rect">
              <a:avLst/>
            </a:prstGeom>
            <a:solidFill>
              <a:srgbClr val="43B0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933D4E33-16CB-BD4A-86A2-3ACF211A73D7}"/>
                </a:ext>
              </a:extLst>
            </p:cNvPr>
            <p:cNvSpPr/>
            <p:nvPr/>
          </p:nvSpPr>
          <p:spPr bwMode="gray">
            <a:xfrm>
              <a:off x="12455176" y="1329200"/>
              <a:ext cx="187184" cy="187184"/>
            </a:xfrm>
            <a:prstGeom prst="rect">
              <a:avLst/>
            </a:prstGeom>
            <a:solidFill>
              <a:srgbClr val="F7D99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1090C72C-872C-0347-AA20-1C96E979C6CD}"/>
                </a:ext>
              </a:extLst>
            </p:cNvPr>
            <p:cNvSpPr/>
            <p:nvPr/>
          </p:nvSpPr>
          <p:spPr bwMode="gray">
            <a:xfrm>
              <a:off x="12676695" y="1329200"/>
              <a:ext cx="187184" cy="187184"/>
            </a:xfrm>
            <a:prstGeom prst="rect">
              <a:avLst/>
            </a:prstGeom>
            <a:solidFill>
              <a:srgbClr val="F4C65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C50F77E2-44E4-054D-BCE2-B30BCA9BF34C}"/>
                </a:ext>
              </a:extLst>
            </p:cNvPr>
            <p:cNvSpPr/>
            <p:nvPr/>
          </p:nvSpPr>
          <p:spPr bwMode="gray">
            <a:xfrm>
              <a:off x="12898215" y="1329200"/>
              <a:ext cx="187184" cy="187184"/>
            </a:xfrm>
            <a:prstGeom prst="rect">
              <a:avLst/>
            </a:prstGeom>
            <a:solidFill>
              <a:srgbClr val="FBECC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D077D763-3D59-D948-A405-87728A85D2FE}"/>
                </a:ext>
              </a:extLst>
            </p:cNvPr>
            <p:cNvSpPr/>
            <p:nvPr/>
          </p:nvSpPr>
          <p:spPr bwMode="gray">
            <a:xfrm>
              <a:off x="12233656" y="445182"/>
              <a:ext cx="187184" cy="187184"/>
            </a:xfrm>
            <a:prstGeom prst="rect">
              <a:avLst/>
            </a:prstGeom>
            <a:solidFill>
              <a:srgbClr val="00558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1739B71E-C40B-4D4B-8467-B402E34D3A3A}"/>
                </a:ext>
              </a:extLst>
            </p:cNvPr>
            <p:cNvSpPr/>
            <p:nvPr/>
          </p:nvSpPr>
          <p:spPr bwMode="gray">
            <a:xfrm>
              <a:off x="12455176" y="1550568"/>
              <a:ext cx="187184" cy="187184"/>
            </a:xfrm>
            <a:prstGeom prst="rect">
              <a:avLst/>
            </a:prstGeom>
            <a:solidFill>
              <a:srgbClr val="FEC48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60C98DAD-05F8-444A-BD00-8BC33FA6C01B}"/>
                </a:ext>
              </a:extLst>
            </p:cNvPr>
            <p:cNvSpPr/>
            <p:nvPr/>
          </p:nvSpPr>
          <p:spPr bwMode="gray">
            <a:xfrm>
              <a:off x="12676695" y="1550568"/>
              <a:ext cx="187184" cy="187184"/>
            </a:xfrm>
            <a:prstGeom prst="rect">
              <a:avLst/>
            </a:prstGeom>
            <a:solidFill>
              <a:srgbClr val="FEA74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C815E734-E762-BE43-8A21-A3B9B0A1AB21}"/>
                </a:ext>
              </a:extLst>
            </p:cNvPr>
            <p:cNvSpPr/>
            <p:nvPr/>
          </p:nvSpPr>
          <p:spPr bwMode="gray">
            <a:xfrm>
              <a:off x="12898215" y="1550568"/>
              <a:ext cx="187184" cy="187184"/>
            </a:xfrm>
            <a:prstGeom prst="rect">
              <a:avLst/>
            </a:prstGeom>
            <a:solidFill>
              <a:srgbClr val="FFE2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3CCE5006-D4EC-9C48-AE6E-1F92B695826E}"/>
                </a:ext>
              </a:extLst>
            </p:cNvPr>
            <p:cNvSpPr/>
            <p:nvPr/>
          </p:nvSpPr>
          <p:spPr bwMode="gray">
            <a:xfrm>
              <a:off x="12233656" y="222423"/>
              <a:ext cx="187184" cy="187184"/>
            </a:xfrm>
            <a:prstGeom prst="rect">
              <a:avLst/>
            </a:prstGeom>
            <a:solidFill>
              <a:srgbClr val="00A3E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23E7CA22-608F-874D-94AF-2677F2558606}"/>
                </a:ext>
              </a:extLst>
            </p:cNvPr>
            <p:cNvSpPr/>
            <p:nvPr/>
          </p:nvSpPr>
          <p:spPr bwMode="gray">
            <a:xfrm>
              <a:off x="12455176" y="1106378"/>
              <a:ext cx="187184" cy="187184"/>
            </a:xfrm>
            <a:prstGeom prst="rect">
              <a:avLst/>
            </a:prstGeom>
            <a:solidFill>
              <a:srgbClr val="7FDFD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0EA71D7C-D182-2046-BCA7-82260A328D7D}"/>
                </a:ext>
              </a:extLst>
            </p:cNvPr>
            <p:cNvSpPr/>
            <p:nvPr/>
          </p:nvSpPr>
          <p:spPr bwMode="gray">
            <a:xfrm>
              <a:off x="12676695" y="1106378"/>
              <a:ext cx="187184" cy="187184"/>
            </a:xfrm>
            <a:prstGeom prst="rect">
              <a:avLst/>
            </a:prstGeom>
            <a:solidFill>
              <a:srgbClr val="40CFC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F382A270-ED10-B14B-9FA4-9EE16B63D7C7}"/>
                </a:ext>
              </a:extLst>
            </p:cNvPr>
            <p:cNvSpPr/>
            <p:nvPr/>
          </p:nvSpPr>
          <p:spPr bwMode="gray">
            <a:xfrm>
              <a:off x="12898215" y="1106378"/>
              <a:ext cx="187184" cy="187184"/>
            </a:xfrm>
            <a:prstGeom prst="rect">
              <a:avLst/>
            </a:prstGeom>
            <a:solidFill>
              <a:srgbClr val="BFEFE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1EFAE2B1-EC64-8F46-98B1-A47D19F0498A}"/>
                </a:ext>
              </a:extLst>
            </p:cNvPr>
            <p:cNvSpPr/>
            <p:nvPr/>
          </p:nvSpPr>
          <p:spPr bwMode="gray">
            <a:xfrm>
              <a:off x="12233656" y="1330654"/>
              <a:ext cx="187184" cy="187184"/>
            </a:xfrm>
            <a:prstGeom prst="rect">
              <a:avLst/>
            </a:prstGeom>
            <a:solidFill>
              <a:srgbClr val="F0B32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C1823723-3AF6-0641-90E4-4964B5BD4226}"/>
                </a:ext>
              </a:extLst>
            </p:cNvPr>
            <p:cNvSpPr/>
            <p:nvPr/>
          </p:nvSpPr>
          <p:spPr bwMode="gray">
            <a:xfrm>
              <a:off x="12233656" y="1550568"/>
              <a:ext cx="187184" cy="187184"/>
            </a:xfrm>
            <a:prstGeom prst="rect">
              <a:avLst/>
            </a:prstGeom>
            <a:solidFill>
              <a:srgbClr val="FE8A1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1D88BA27-DD72-F64F-916E-F32DBCF7AFC2}"/>
                </a:ext>
              </a:extLst>
            </p:cNvPr>
            <p:cNvSpPr/>
            <p:nvPr/>
          </p:nvSpPr>
          <p:spPr bwMode="gray">
            <a:xfrm>
              <a:off x="12233656" y="1109286"/>
              <a:ext cx="187184" cy="187184"/>
            </a:xfrm>
            <a:prstGeom prst="rect">
              <a:avLst/>
            </a:prstGeom>
            <a:solidFill>
              <a:srgbClr val="00BFB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028A91A1-1112-A941-A4CB-2E7704C79F5F}"/>
                </a:ext>
              </a:extLst>
            </p:cNvPr>
            <p:cNvSpPr/>
            <p:nvPr/>
          </p:nvSpPr>
          <p:spPr bwMode="gray">
            <a:xfrm>
              <a:off x="12233656" y="887918"/>
              <a:ext cx="187184" cy="187184"/>
            </a:xfrm>
            <a:prstGeom prst="rect">
              <a:avLst/>
            </a:prstGeom>
            <a:solidFill>
              <a:srgbClr val="02712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F2B1E287-FE0D-2547-B454-58AA9EC40AFC}"/>
                </a:ext>
              </a:extLst>
            </p:cNvPr>
            <p:cNvSpPr/>
            <p:nvPr/>
          </p:nvSpPr>
          <p:spPr bwMode="gray">
            <a:xfrm>
              <a:off x="12455176" y="887918"/>
              <a:ext cx="187184" cy="187184"/>
            </a:xfrm>
            <a:prstGeom prst="rect">
              <a:avLst/>
            </a:prstGeom>
            <a:solidFill>
              <a:srgbClr val="80B89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4E7E5E34-4ABC-4941-8EFE-7FA1B7C6E529}"/>
                </a:ext>
              </a:extLst>
            </p:cNvPr>
            <p:cNvSpPr/>
            <p:nvPr/>
          </p:nvSpPr>
          <p:spPr bwMode="gray">
            <a:xfrm>
              <a:off x="12455176" y="666550"/>
              <a:ext cx="187184" cy="187184"/>
            </a:xfrm>
            <a:prstGeom prst="rect">
              <a:avLst/>
            </a:prstGeom>
            <a:solidFill>
              <a:srgbClr val="A1D79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5E8FCA20-D43A-3F41-AA0D-05FEB4FDA959}"/>
                </a:ext>
              </a:extLst>
            </p:cNvPr>
            <p:cNvSpPr/>
            <p:nvPr/>
          </p:nvSpPr>
          <p:spPr bwMode="gray">
            <a:xfrm>
              <a:off x="12676695" y="887918"/>
              <a:ext cx="187184" cy="187184"/>
            </a:xfrm>
            <a:prstGeom prst="rect">
              <a:avLst/>
            </a:prstGeom>
            <a:solidFill>
              <a:srgbClr val="41955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1B1A5407-CF70-5244-A3E0-91DF3848B73B}"/>
                </a:ext>
              </a:extLst>
            </p:cNvPr>
            <p:cNvSpPr/>
            <p:nvPr/>
          </p:nvSpPr>
          <p:spPr bwMode="gray">
            <a:xfrm>
              <a:off x="12676695" y="666550"/>
              <a:ext cx="187184" cy="187184"/>
            </a:xfrm>
            <a:prstGeom prst="rect">
              <a:avLst/>
            </a:prstGeom>
            <a:solidFill>
              <a:srgbClr val="72C45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45FB51DE-27A2-4641-AA88-3AC8D919E16A}"/>
                </a:ext>
              </a:extLst>
            </p:cNvPr>
            <p:cNvSpPr/>
            <p:nvPr/>
          </p:nvSpPr>
          <p:spPr bwMode="gray">
            <a:xfrm>
              <a:off x="12898215" y="887918"/>
              <a:ext cx="187184" cy="187184"/>
            </a:xfrm>
            <a:prstGeom prst="rect">
              <a:avLst/>
            </a:prstGeom>
            <a:solidFill>
              <a:srgbClr val="C0DCC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AE4C2C99-54BB-D040-B520-D18928D12FE7}"/>
                </a:ext>
              </a:extLst>
            </p:cNvPr>
            <p:cNvSpPr/>
            <p:nvPr/>
          </p:nvSpPr>
          <p:spPr bwMode="gray">
            <a:xfrm>
              <a:off x="12898215" y="666550"/>
              <a:ext cx="187184" cy="187184"/>
            </a:xfrm>
            <a:prstGeom prst="rect">
              <a:avLst/>
            </a:prstGeom>
            <a:solidFill>
              <a:srgbClr val="D0EBC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7340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1" r:id="rId1"/>
    <p:sldLayoutId id="2147484232" r:id="rId2"/>
    <p:sldLayoutId id="2147484278" r:id="rId3"/>
    <p:sldLayoutId id="2147484234" r:id="rId4"/>
    <p:sldLayoutId id="2147484235" r:id="rId5"/>
    <p:sldLayoutId id="2147484236" r:id="rId6"/>
    <p:sldLayoutId id="2147484237" r:id="rId7"/>
    <p:sldLayoutId id="2147484238" r:id="rId8"/>
    <p:sldLayoutId id="2147484239" r:id="rId9"/>
    <p:sldLayoutId id="2147484240" r:id="rId10"/>
    <p:sldLayoutId id="2147484241" r:id="rId11"/>
    <p:sldLayoutId id="2147484242" r:id="rId12"/>
    <p:sldLayoutId id="2147484243" r:id="rId13"/>
    <p:sldLayoutId id="2147484244" r:id="rId14"/>
    <p:sldLayoutId id="2147484245" r:id="rId15"/>
    <p:sldLayoutId id="2147484246" r:id="rId16"/>
    <p:sldLayoutId id="2147484279" r:id="rId17"/>
    <p:sldLayoutId id="2147484248" r:id="rId18"/>
    <p:sldLayoutId id="2147484249" r:id="rId19"/>
    <p:sldLayoutId id="2147484250" r:id="rId20"/>
    <p:sldLayoutId id="2147484251" r:id="rId21"/>
    <p:sldLayoutId id="2147484252" r:id="rId22"/>
    <p:sldLayoutId id="2147484253" r:id="rId2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C8B252F6-EBBD-49ED-B166-D0F742B718E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6"/>
            </p:custDataLst>
            <p:extLst>
              <p:ext uri="{D42A27DB-BD31-4B8C-83A1-F6EECF244321}">
                <p14:modId xmlns:p14="http://schemas.microsoft.com/office/powerpoint/2010/main" val="20797786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9" name="think-cell Slide" r:id="rId27" imgW="278" imgH="278" progId="TCLayout.ActiveDocument.1">
                  <p:embed/>
                </p:oleObj>
              </mc:Choice>
              <mc:Fallback>
                <p:oleObj name="think-cell Slide" r:id="rId27" imgW="278" imgH="278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C8B252F6-EBBD-49ED-B166-D0F742B718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9030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GB"/>
              <a:t>IQVIA Confidential - Accelerating Consumer Health Innovation |  23 March 2021 </a:t>
            </a:r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CC58985-6F6A-8540-ABC2-450EF4A8FB42}"/>
              </a:ext>
            </a:extLst>
          </p:cNvPr>
          <p:cNvSpPr txBox="1"/>
          <p:nvPr/>
        </p:nvSpPr>
        <p:spPr bwMode="black">
          <a:xfrm>
            <a:off x="5131676" y="6872288"/>
            <a:ext cx="7060325" cy="276999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Consumer Health Template (V2.1.0)</a:t>
            </a:r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Arial" charset="0"/>
              <a:cs typeface="Arial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5788407-163F-E84C-AD36-9950865C9093}"/>
              </a:ext>
            </a:extLst>
          </p:cNvPr>
          <p:cNvGrpSpPr/>
          <p:nvPr userDrawn="1"/>
        </p:nvGrpSpPr>
        <p:grpSpPr>
          <a:xfrm>
            <a:off x="12308084" y="0"/>
            <a:ext cx="851744" cy="3047787"/>
            <a:chOff x="12233656" y="25480"/>
            <a:chExt cx="851744" cy="3047787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CF03530F-00B6-294F-B29A-A058A6667A6A}"/>
                </a:ext>
              </a:extLst>
            </p:cNvPr>
            <p:cNvSpPr/>
            <p:nvPr/>
          </p:nvSpPr>
          <p:spPr bwMode="gray">
            <a:xfrm>
              <a:off x="12233656" y="2584077"/>
              <a:ext cx="187184" cy="18718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52C1208D-B4F2-9F48-AAC5-8C4237AA267B}"/>
                </a:ext>
              </a:extLst>
            </p:cNvPr>
            <p:cNvSpPr/>
            <p:nvPr/>
          </p:nvSpPr>
          <p:spPr bwMode="gray">
            <a:xfrm>
              <a:off x="12676696" y="2584077"/>
              <a:ext cx="187184" cy="187184"/>
            </a:xfrm>
            <a:prstGeom prst="rect">
              <a:avLst/>
            </a:prstGeom>
            <a:solidFill>
              <a:srgbClr val="606B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E01CCD70-A72A-D244-B70D-8C4F8DE9F89D}"/>
                </a:ext>
              </a:extLst>
            </p:cNvPr>
            <p:cNvSpPr/>
            <p:nvPr/>
          </p:nvSpPr>
          <p:spPr bwMode="gray">
            <a:xfrm>
              <a:off x="12898215" y="2584077"/>
              <a:ext cx="187184" cy="187184"/>
            </a:xfrm>
            <a:prstGeom prst="rect">
              <a:avLst/>
            </a:prstGeom>
            <a:solidFill>
              <a:srgbClr val="CACE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99FC666C-0A36-DA4F-91D3-1F22D95DB778}"/>
                </a:ext>
              </a:extLst>
            </p:cNvPr>
            <p:cNvSpPr/>
            <p:nvPr/>
          </p:nvSpPr>
          <p:spPr bwMode="gray">
            <a:xfrm>
              <a:off x="12455176" y="2584077"/>
              <a:ext cx="187184" cy="187184"/>
            </a:xfrm>
            <a:prstGeom prst="rect">
              <a:avLst/>
            </a:prstGeom>
            <a:solidFill>
              <a:srgbClr val="959C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96847AF-F2F8-694E-A403-4FE2E7F0F17B}"/>
                </a:ext>
              </a:extLst>
            </p:cNvPr>
            <p:cNvSpPr/>
            <p:nvPr/>
          </p:nvSpPr>
          <p:spPr bwMode="gray">
            <a:xfrm>
              <a:off x="12233656" y="1976453"/>
              <a:ext cx="187184" cy="187184"/>
            </a:xfrm>
            <a:prstGeom prst="rect">
              <a:avLst/>
            </a:prstGeom>
            <a:solidFill>
              <a:srgbClr val="8300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4175367-3456-D341-AA7F-49C9A487DF0F}"/>
                </a:ext>
              </a:extLst>
            </p:cNvPr>
            <p:cNvSpPr/>
            <p:nvPr/>
          </p:nvSpPr>
          <p:spPr bwMode="gray">
            <a:xfrm>
              <a:off x="12233656" y="2282071"/>
              <a:ext cx="187184" cy="187184"/>
            </a:xfrm>
            <a:prstGeom prst="rect">
              <a:avLst/>
            </a:prstGeom>
            <a:solidFill>
              <a:srgbClr val="DA29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835AC58-EAE9-3E4E-8108-B06795DDF4C9}"/>
                </a:ext>
              </a:extLst>
            </p:cNvPr>
            <p:cNvSpPr/>
            <p:nvPr/>
          </p:nvSpPr>
          <p:spPr bwMode="gray">
            <a:xfrm>
              <a:off x="12455176" y="1976453"/>
              <a:ext cx="187184" cy="187184"/>
            </a:xfrm>
            <a:prstGeom prst="rect">
              <a:avLst/>
            </a:prstGeom>
            <a:solidFill>
              <a:srgbClr val="C17F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CD5012B7-88AD-B440-9CD9-0C23597C37E0}"/>
                </a:ext>
              </a:extLst>
            </p:cNvPr>
            <p:cNvSpPr/>
            <p:nvPr/>
          </p:nvSpPr>
          <p:spPr bwMode="gray">
            <a:xfrm>
              <a:off x="12676696" y="1976453"/>
              <a:ext cx="187184" cy="187184"/>
            </a:xfrm>
            <a:prstGeom prst="rect">
              <a:avLst/>
            </a:prstGeom>
            <a:solidFill>
              <a:srgbClr val="A240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01DBA01D-6DAE-5747-A496-AC98B5B70CEB}"/>
                </a:ext>
              </a:extLst>
            </p:cNvPr>
            <p:cNvSpPr/>
            <p:nvPr/>
          </p:nvSpPr>
          <p:spPr bwMode="gray">
            <a:xfrm>
              <a:off x="12898216" y="1976453"/>
              <a:ext cx="187184" cy="187184"/>
            </a:xfrm>
            <a:prstGeom prst="rect">
              <a:avLst/>
            </a:prstGeom>
            <a:solidFill>
              <a:srgbClr val="E0BF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F7903AE1-DF1D-2B4E-9FBC-A6DBF7FEEE78}"/>
                </a:ext>
              </a:extLst>
            </p:cNvPr>
            <p:cNvSpPr txBox="1"/>
            <p:nvPr/>
          </p:nvSpPr>
          <p:spPr>
            <a:xfrm>
              <a:off x="12233656" y="25480"/>
              <a:ext cx="851744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tx1"/>
                  </a:solidFill>
                </a:rPr>
                <a:t>100%  50%   75%   25%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F6FCB9FD-0904-AA45-9F5E-1B147B332D8A}"/>
                </a:ext>
              </a:extLst>
            </p:cNvPr>
            <p:cNvSpPr/>
            <p:nvPr/>
          </p:nvSpPr>
          <p:spPr bwMode="gray">
            <a:xfrm>
              <a:off x="12233656" y="2886083"/>
              <a:ext cx="187184" cy="187184"/>
            </a:xfrm>
            <a:prstGeom prst="rect">
              <a:avLst/>
            </a:prstGeom>
            <a:solidFill>
              <a:srgbClr val="F4F4F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5FB2C0FE-725A-A14D-AABB-BE5C48C81D2D}"/>
                </a:ext>
              </a:extLst>
            </p:cNvPr>
            <p:cNvSpPr/>
            <p:nvPr userDrawn="1"/>
          </p:nvSpPr>
          <p:spPr bwMode="gray">
            <a:xfrm>
              <a:off x="12233656" y="1765158"/>
              <a:ext cx="187184" cy="187184"/>
            </a:xfrm>
            <a:prstGeom prst="rect">
              <a:avLst/>
            </a:prstGeom>
            <a:solidFill>
              <a:srgbClr val="C627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38482906-50D8-F846-A596-5302D8EED4C4}"/>
                </a:ext>
              </a:extLst>
            </p:cNvPr>
            <p:cNvSpPr/>
            <p:nvPr userDrawn="1"/>
          </p:nvSpPr>
          <p:spPr bwMode="gray">
            <a:xfrm>
              <a:off x="12455176" y="1765158"/>
              <a:ext cx="187184" cy="187184"/>
            </a:xfrm>
            <a:prstGeom prst="rect">
              <a:avLst/>
            </a:prstGeom>
            <a:solidFill>
              <a:srgbClr val="E99E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18D7132B-7A4B-434B-8557-389102894F3C}"/>
                </a:ext>
              </a:extLst>
            </p:cNvPr>
            <p:cNvSpPr/>
            <p:nvPr userDrawn="1"/>
          </p:nvSpPr>
          <p:spPr bwMode="gray">
            <a:xfrm>
              <a:off x="12676696" y="1765158"/>
              <a:ext cx="187184" cy="187184"/>
            </a:xfrm>
            <a:prstGeom prst="rect">
              <a:avLst/>
            </a:prstGeom>
            <a:solidFill>
              <a:srgbClr val="DB6C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796B5525-5DA5-3A46-A363-01D90B36A6A9}"/>
                </a:ext>
              </a:extLst>
            </p:cNvPr>
            <p:cNvSpPr/>
            <p:nvPr userDrawn="1"/>
          </p:nvSpPr>
          <p:spPr bwMode="gray">
            <a:xfrm>
              <a:off x="12898216" y="1765158"/>
              <a:ext cx="187184" cy="187184"/>
            </a:xfrm>
            <a:prstGeom prst="rect">
              <a:avLst/>
            </a:prstGeom>
            <a:solidFill>
              <a:srgbClr val="F5CE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B9C2F37A-FF25-A84B-9D71-96BCAB32D2E5}"/>
                </a:ext>
              </a:extLst>
            </p:cNvPr>
            <p:cNvSpPr/>
            <p:nvPr/>
          </p:nvSpPr>
          <p:spPr bwMode="gray">
            <a:xfrm>
              <a:off x="12455176" y="222423"/>
              <a:ext cx="187184" cy="187184"/>
            </a:xfrm>
            <a:prstGeom prst="rect">
              <a:avLst/>
            </a:prstGeom>
            <a:solidFill>
              <a:srgbClr val="7FD1E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55AA00F5-702C-B341-83AF-B275C4245FCF}"/>
                </a:ext>
              </a:extLst>
            </p:cNvPr>
            <p:cNvSpPr/>
            <p:nvPr/>
          </p:nvSpPr>
          <p:spPr bwMode="gray">
            <a:xfrm>
              <a:off x="12455176" y="443728"/>
              <a:ext cx="187184" cy="187184"/>
            </a:xfrm>
            <a:prstGeom prst="rect">
              <a:avLst/>
            </a:prstGeom>
            <a:solidFill>
              <a:srgbClr val="7FAAC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7EE1D9BF-00E3-E14C-B2E5-B2AE7EB7B6CB}"/>
                </a:ext>
              </a:extLst>
            </p:cNvPr>
            <p:cNvSpPr/>
            <p:nvPr/>
          </p:nvSpPr>
          <p:spPr bwMode="gray">
            <a:xfrm>
              <a:off x="12676695" y="222423"/>
              <a:ext cx="187184" cy="187184"/>
            </a:xfrm>
            <a:prstGeom prst="rect">
              <a:avLst/>
            </a:prstGeom>
            <a:solidFill>
              <a:srgbClr val="40BAE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ECAE9011-E373-674D-BB99-6D7FE928736B}"/>
                </a:ext>
              </a:extLst>
            </p:cNvPr>
            <p:cNvSpPr/>
            <p:nvPr/>
          </p:nvSpPr>
          <p:spPr bwMode="gray">
            <a:xfrm>
              <a:off x="12676695" y="443728"/>
              <a:ext cx="187184" cy="187184"/>
            </a:xfrm>
            <a:prstGeom prst="rect">
              <a:avLst/>
            </a:prstGeom>
            <a:solidFill>
              <a:srgbClr val="4080A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1F7BDB1F-B31F-374A-A2B2-9D6576032277}"/>
                </a:ext>
              </a:extLst>
            </p:cNvPr>
            <p:cNvSpPr/>
            <p:nvPr/>
          </p:nvSpPr>
          <p:spPr bwMode="gray">
            <a:xfrm>
              <a:off x="12898215" y="222423"/>
              <a:ext cx="187184" cy="187184"/>
            </a:xfrm>
            <a:prstGeom prst="rect">
              <a:avLst/>
            </a:prstGeom>
            <a:solidFill>
              <a:srgbClr val="BFE8F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A3826F16-06F5-2D4A-8F2F-BE54321D132B}"/>
                </a:ext>
              </a:extLst>
            </p:cNvPr>
            <p:cNvSpPr/>
            <p:nvPr/>
          </p:nvSpPr>
          <p:spPr bwMode="gray">
            <a:xfrm>
              <a:off x="12898215" y="443728"/>
              <a:ext cx="187184" cy="187184"/>
            </a:xfrm>
            <a:prstGeom prst="rect">
              <a:avLst/>
            </a:prstGeom>
            <a:solidFill>
              <a:srgbClr val="BFD4E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CC0E1F3B-8493-B14C-B7AE-EC63FE0FE64E}"/>
                </a:ext>
              </a:extLst>
            </p:cNvPr>
            <p:cNvSpPr/>
            <p:nvPr/>
          </p:nvSpPr>
          <p:spPr bwMode="gray">
            <a:xfrm>
              <a:off x="12233656" y="666550"/>
              <a:ext cx="187184" cy="187184"/>
            </a:xfrm>
            <a:prstGeom prst="rect">
              <a:avLst/>
            </a:prstGeom>
            <a:solidFill>
              <a:srgbClr val="43B0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933D4E33-16CB-BD4A-86A2-3ACF211A73D7}"/>
                </a:ext>
              </a:extLst>
            </p:cNvPr>
            <p:cNvSpPr/>
            <p:nvPr/>
          </p:nvSpPr>
          <p:spPr bwMode="gray">
            <a:xfrm>
              <a:off x="12455176" y="1329200"/>
              <a:ext cx="187184" cy="187184"/>
            </a:xfrm>
            <a:prstGeom prst="rect">
              <a:avLst/>
            </a:prstGeom>
            <a:solidFill>
              <a:srgbClr val="F7D99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1090C72C-872C-0347-AA20-1C96E979C6CD}"/>
                </a:ext>
              </a:extLst>
            </p:cNvPr>
            <p:cNvSpPr/>
            <p:nvPr/>
          </p:nvSpPr>
          <p:spPr bwMode="gray">
            <a:xfrm>
              <a:off x="12676695" y="1329200"/>
              <a:ext cx="187184" cy="187184"/>
            </a:xfrm>
            <a:prstGeom prst="rect">
              <a:avLst/>
            </a:prstGeom>
            <a:solidFill>
              <a:srgbClr val="F4C65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C50F77E2-44E4-054D-BCE2-B30BCA9BF34C}"/>
                </a:ext>
              </a:extLst>
            </p:cNvPr>
            <p:cNvSpPr/>
            <p:nvPr/>
          </p:nvSpPr>
          <p:spPr bwMode="gray">
            <a:xfrm>
              <a:off x="12898215" y="1329200"/>
              <a:ext cx="187184" cy="187184"/>
            </a:xfrm>
            <a:prstGeom prst="rect">
              <a:avLst/>
            </a:prstGeom>
            <a:solidFill>
              <a:srgbClr val="FBECC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D077D763-3D59-D948-A405-87728A85D2FE}"/>
                </a:ext>
              </a:extLst>
            </p:cNvPr>
            <p:cNvSpPr/>
            <p:nvPr/>
          </p:nvSpPr>
          <p:spPr bwMode="gray">
            <a:xfrm>
              <a:off x="12233656" y="445182"/>
              <a:ext cx="187184" cy="187184"/>
            </a:xfrm>
            <a:prstGeom prst="rect">
              <a:avLst/>
            </a:prstGeom>
            <a:solidFill>
              <a:srgbClr val="00558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1739B71E-C40B-4D4B-8467-B402E34D3A3A}"/>
                </a:ext>
              </a:extLst>
            </p:cNvPr>
            <p:cNvSpPr/>
            <p:nvPr/>
          </p:nvSpPr>
          <p:spPr bwMode="gray">
            <a:xfrm>
              <a:off x="12455176" y="1550568"/>
              <a:ext cx="187184" cy="187184"/>
            </a:xfrm>
            <a:prstGeom prst="rect">
              <a:avLst/>
            </a:prstGeom>
            <a:solidFill>
              <a:srgbClr val="FEC48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60C98DAD-05F8-444A-BD00-8BC33FA6C01B}"/>
                </a:ext>
              </a:extLst>
            </p:cNvPr>
            <p:cNvSpPr/>
            <p:nvPr/>
          </p:nvSpPr>
          <p:spPr bwMode="gray">
            <a:xfrm>
              <a:off x="12676695" y="1550568"/>
              <a:ext cx="187184" cy="187184"/>
            </a:xfrm>
            <a:prstGeom prst="rect">
              <a:avLst/>
            </a:prstGeom>
            <a:solidFill>
              <a:srgbClr val="FEA74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C815E734-E762-BE43-8A21-A3B9B0A1AB21}"/>
                </a:ext>
              </a:extLst>
            </p:cNvPr>
            <p:cNvSpPr/>
            <p:nvPr/>
          </p:nvSpPr>
          <p:spPr bwMode="gray">
            <a:xfrm>
              <a:off x="12898215" y="1550568"/>
              <a:ext cx="187184" cy="187184"/>
            </a:xfrm>
            <a:prstGeom prst="rect">
              <a:avLst/>
            </a:prstGeom>
            <a:solidFill>
              <a:srgbClr val="FFE2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3CCE5006-D4EC-9C48-AE6E-1F92B695826E}"/>
                </a:ext>
              </a:extLst>
            </p:cNvPr>
            <p:cNvSpPr/>
            <p:nvPr/>
          </p:nvSpPr>
          <p:spPr bwMode="gray">
            <a:xfrm>
              <a:off x="12233656" y="222423"/>
              <a:ext cx="187184" cy="187184"/>
            </a:xfrm>
            <a:prstGeom prst="rect">
              <a:avLst/>
            </a:prstGeom>
            <a:solidFill>
              <a:srgbClr val="00A3E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23E7CA22-608F-874D-94AF-2677F2558606}"/>
                </a:ext>
              </a:extLst>
            </p:cNvPr>
            <p:cNvSpPr/>
            <p:nvPr/>
          </p:nvSpPr>
          <p:spPr bwMode="gray">
            <a:xfrm>
              <a:off x="12455176" y="1106378"/>
              <a:ext cx="187184" cy="187184"/>
            </a:xfrm>
            <a:prstGeom prst="rect">
              <a:avLst/>
            </a:prstGeom>
            <a:solidFill>
              <a:srgbClr val="7FDFD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0EA71D7C-D182-2046-BCA7-82260A328D7D}"/>
                </a:ext>
              </a:extLst>
            </p:cNvPr>
            <p:cNvSpPr/>
            <p:nvPr/>
          </p:nvSpPr>
          <p:spPr bwMode="gray">
            <a:xfrm>
              <a:off x="12676695" y="1106378"/>
              <a:ext cx="187184" cy="187184"/>
            </a:xfrm>
            <a:prstGeom prst="rect">
              <a:avLst/>
            </a:prstGeom>
            <a:solidFill>
              <a:srgbClr val="40CFC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F382A270-ED10-B14B-9FA4-9EE16B63D7C7}"/>
                </a:ext>
              </a:extLst>
            </p:cNvPr>
            <p:cNvSpPr/>
            <p:nvPr/>
          </p:nvSpPr>
          <p:spPr bwMode="gray">
            <a:xfrm>
              <a:off x="12898215" y="1106378"/>
              <a:ext cx="187184" cy="187184"/>
            </a:xfrm>
            <a:prstGeom prst="rect">
              <a:avLst/>
            </a:prstGeom>
            <a:solidFill>
              <a:srgbClr val="BFEFE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1EFAE2B1-EC64-8F46-98B1-A47D19F0498A}"/>
                </a:ext>
              </a:extLst>
            </p:cNvPr>
            <p:cNvSpPr/>
            <p:nvPr/>
          </p:nvSpPr>
          <p:spPr bwMode="gray">
            <a:xfrm>
              <a:off x="12233656" y="1330654"/>
              <a:ext cx="187184" cy="187184"/>
            </a:xfrm>
            <a:prstGeom prst="rect">
              <a:avLst/>
            </a:prstGeom>
            <a:solidFill>
              <a:srgbClr val="F0B32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C1823723-3AF6-0641-90E4-4964B5BD4226}"/>
                </a:ext>
              </a:extLst>
            </p:cNvPr>
            <p:cNvSpPr/>
            <p:nvPr/>
          </p:nvSpPr>
          <p:spPr bwMode="gray">
            <a:xfrm>
              <a:off x="12233656" y="1550568"/>
              <a:ext cx="187184" cy="187184"/>
            </a:xfrm>
            <a:prstGeom prst="rect">
              <a:avLst/>
            </a:prstGeom>
            <a:solidFill>
              <a:srgbClr val="FE8A1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1D88BA27-DD72-F64F-916E-F32DBCF7AFC2}"/>
                </a:ext>
              </a:extLst>
            </p:cNvPr>
            <p:cNvSpPr/>
            <p:nvPr/>
          </p:nvSpPr>
          <p:spPr bwMode="gray">
            <a:xfrm>
              <a:off x="12233656" y="1109286"/>
              <a:ext cx="187184" cy="187184"/>
            </a:xfrm>
            <a:prstGeom prst="rect">
              <a:avLst/>
            </a:prstGeom>
            <a:solidFill>
              <a:srgbClr val="00BFB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028A91A1-1112-A941-A4CB-2E7704C79F5F}"/>
                </a:ext>
              </a:extLst>
            </p:cNvPr>
            <p:cNvSpPr/>
            <p:nvPr/>
          </p:nvSpPr>
          <p:spPr bwMode="gray">
            <a:xfrm>
              <a:off x="12233656" y="887918"/>
              <a:ext cx="187184" cy="187184"/>
            </a:xfrm>
            <a:prstGeom prst="rect">
              <a:avLst/>
            </a:prstGeom>
            <a:solidFill>
              <a:srgbClr val="02712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F2B1E287-FE0D-2547-B454-58AA9EC40AFC}"/>
                </a:ext>
              </a:extLst>
            </p:cNvPr>
            <p:cNvSpPr/>
            <p:nvPr/>
          </p:nvSpPr>
          <p:spPr bwMode="gray">
            <a:xfrm>
              <a:off x="12455176" y="887918"/>
              <a:ext cx="187184" cy="187184"/>
            </a:xfrm>
            <a:prstGeom prst="rect">
              <a:avLst/>
            </a:prstGeom>
            <a:solidFill>
              <a:srgbClr val="80B89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4E7E5E34-4ABC-4941-8EFE-7FA1B7C6E529}"/>
                </a:ext>
              </a:extLst>
            </p:cNvPr>
            <p:cNvSpPr/>
            <p:nvPr/>
          </p:nvSpPr>
          <p:spPr bwMode="gray">
            <a:xfrm>
              <a:off x="12455176" y="666550"/>
              <a:ext cx="187184" cy="187184"/>
            </a:xfrm>
            <a:prstGeom prst="rect">
              <a:avLst/>
            </a:prstGeom>
            <a:solidFill>
              <a:srgbClr val="A1D79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5E8FCA20-D43A-3F41-AA0D-05FEB4FDA959}"/>
                </a:ext>
              </a:extLst>
            </p:cNvPr>
            <p:cNvSpPr/>
            <p:nvPr/>
          </p:nvSpPr>
          <p:spPr bwMode="gray">
            <a:xfrm>
              <a:off x="12676695" y="887918"/>
              <a:ext cx="187184" cy="187184"/>
            </a:xfrm>
            <a:prstGeom prst="rect">
              <a:avLst/>
            </a:prstGeom>
            <a:solidFill>
              <a:srgbClr val="41955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1B1A5407-CF70-5244-A3E0-91DF3848B73B}"/>
                </a:ext>
              </a:extLst>
            </p:cNvPr>
            <p:cNvSpPr/>
            <p:nvPr/>
          </p:nvSpPr>
          <p:spPr bwMode="gray">
            <a:xfrm>
              <a:off x="12676695" y="666550"/>
              <a:ext cx="187184" cy="187184"/>
            </a:xfrm>
            <a:prstGeom prst="rect">
              <a:avLst/>
            </a:prstGeom>
            <a:solidFill>
              <a:srgbClr val="72C45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45FB51DE-27A2-4641-AA88-3AC8D919E16A}"/>
                </a:ext>
              </a:extLst>
            </p:cNvPr>
            <p:cNvSpPr/>
            <p:nvPr/>
          </p:nvSpPr>
          <p:spPr bwMode="gray">
            <a:xfrm>
              <a:off x="12898215" y="887918"/>
              <a:ext cx="187184" cy="187184"/>
            </a:xfrm>
            <a:prstGeom prst="rect">
              <a:avLst/>
            </a:prstGeom>
            <a:solidFill>
              <a:srgbClr val="C0DCC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AE4C2C99-54BB-D040-B520-D18928D12FE7}"/>
                </a:ext>
              </a:extLst>
            </p:cNvPr>
            <p:cNvSpPr/>
            <p:nvPr/>
          </p:nvSpPr>
          <p:spPr bwMode="gray">
            <a:xfrm>
              <a:off x="12898215" y="666550"/>
              <a:ext cx="187184" cy="187184"/>
            </a:xfrm>
            <a:prstGeom prst="rect">
              <a:avLst/>
            </a:prstGeom>
            <a:solidFill>
              <a:srgbClr val="D0EBC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2668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5" r:id="rId1"/>
    <p:sldLayoutId id="2147484256" r:id="rId2"/>
    <p:sldLayoutId id="2147484257" r:id="rId3"/>
    <p:sldLayoutId id="2147484258" r:id="rId4"/>
    <p:sldLayoutId id="2147484259" r:id="rId5"/>
    <p:sldLayoutId id="2147484260" r:id="rId6"/>
    <p:sldLayoutId id="2147484261" r:id="rId7"/>
    <p:sldLayoutId id="2147484262" r:id="rId8"/>
    <p:sldLayoutId id="2147484263" r:id="rId9"/>
    <p:sldLayoutId id="2147484264" r:id="rId10"/>
    <p:sldLayoutId id="2147484265" r:id="rId11"/>
    <p:sldLayoutId id="2147484266" r:id="rId12"/>
    <p:sldLayoutId id="2147484267" r:id="rId13"/>
    <p:sldLayoutId id="2147484268" r:id="rId14"/>
    <p:sldLayoutId id="2147484269" r:id="rId15"/>
    <p:sldLayoutId id="2147484270" r:id="rId16"/>
    <p:sldLayoutId id="2147484271" r:id="rId17"/>
    <p:sldLayoutId id="2147484272" r:id="rId18"/>
    <p:sldLayoutId id="2147484273" r:id="rId19"/>
    <p:sldLayoutId id="2147484274" r:id="rId20"/>
    <p:sldLayoutId id="2147484275" r:id="rId21"/>
    <p:sldLayoutId id="2147484276" r:id="rId22"/>
    <p:sldLayoutId id="2147484277" r:id="rId2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7" Type="http://schemas.openxmlformats.org/officeDocument/2006/relationships/image" Target="../media/image61.jpeg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slideLayout" Target="../slideLayouts/slideLayout14.xml"/><Relationship Id="rId7" Type="http://schemas.openxmlformats.org/officeDocument/2006/relationships/chart" Target="../charts/chart1.xml"/><Relationship Id="rId2" Type="http://schemas.openxmlformats.org/officeDocument/2006/relationships/tags" Target="../tags/tag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svg"/><Relationship Id="rId3" Type="http://schemas.openxmlformats.org/officeDocument/2006/relationships/slideLayout" Target="../slideLayouts/slideLayout14.xml"/><Relationship Id="rId7" Type="http://schemas.openxmlformats.org/officeDocument/2006/relationships/chart" Target="../charts/chart3.xml"/><Relationship Id="rId12" Type="http://schemas.openxmlformats.org/officeDocument/2006/relationships/image" Target="../media/image66.png"/><Relationship Id="rId2" Type="http://schemas.openxmlformats.org/officeDocument/2006/relationships/tags" Target="../tags/tag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7.emf"/><Relationship Id="rId11" Type="http://schemas.openxmlformats.org/officeDocument/2006/relationships/image" Target="../media/image65.svg"/><Relationship Id="rId5" Type="http://schemas.openxmlformats.org/officeDocument/2006/relationships/oleObject" Target="../embeddings/oleObject7.bin"/><Relationship Id="rId10" Type="http://schemas.openxmlformats.org/officeDocument/2006/relationships/image" Target="../media/image64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6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9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8.bin"/><Relationship Id="rId4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svg"/><Relationship Id="rId13" Type="http://schemas.openxmlformats.org/officeDocument/2006/relationships/image" Target="../media/image74.png"/><Relationship Id="rId18" Type="http://schemas.openxmlformats.org/officeDocument/2006/relationships/image" Target="../media/image79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68.png"/><Relationship Id="rId12" Type="http://schemas.openxmlformats.org/officeDocument/2006/relationships/image" Target="../media/image73.jpeg"/><Relationship Id="rId17" Type="http://schemas.openxmlformats.org/officeDocument/2006/relationships/image" Target="../media/image78.png"/><Relationship Id="rId2" Type="http://schemas.openxmlformats.org/officeDocument/2006/relationships/tags" Target="../tags/tag10.xml"/><Relationship Id="rId16" Type="http://schemas.openxmlformats.org/officeDocument/2006/relationships/image" Target="../media/image77.png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.emf"/><Relationship Id="rId11" Type="http://schemas.openxmlformats.org/officeDocument/2006/relationships/image" Target="../media/image72.png"/><Relationship Id="rId5" Type="http://schemas.openxmlformats.org/officeDocument/2006/relationships/oleObject" Target="../embeddings/oleObject9.bin"/><Relationship Id="rId15" Type="http://schemas.openxmlformats.org/officeDocument/2006/relationships/image" Target="../media/image76.png"/><Relationship Id="rId10" Type="http://schemas.openxmlformats.org/officeDocument/2006/relationships/image" Target="../media/image71.sv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70.png"/><Relationship Id="rId14" Type="http://schemas.openxmlformats.org/officeDocument/2006/relationships/image" Target="../media/image7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1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sv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5.svg"/><Relationship Id="rId5" Type="http://schemas.openxmlformats.org/officeDocument/2006/relationships/image" Target="../media/image84.png"/><Relationship Id="rId4" Type="http://schemas.openxmlformats.org/officeDocument/2006/relationships/image" Target="../media/image83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svg"/><Relationship Id="rId13" Type="http://schemas.openxmlformats.org/officeDocument/2006/relationships/image" Target="../media/image99.jpe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12" Type="http://schemas.openxmlformats.org/officeDocument/2006/relationships/image" Target="../media/image98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2.svg"/><Relationship Id="rId11" Type="http://schemas.openxmlformats.org/officeDocument/2006/relationships/image" Target="../media/image97.png"/><Relationship Id="rId5" Type="http://schemas.openxmlformats.org/officeDocument/2006/relationships/image" Target="../media/image91.png"/><Relationship Id="rId10" Type="http://schemas.openxmlformats.org/officeDocument/2006/relationships/image" Target="../media/image96.svg"/><Relationship Id="rId4" Type="http://schemas.openxmlformats.org/officeDocument/2006/relationships/image" Target="../media/image90.svg"/><Relationship Id="rId9" Type="http://schemas.openxmlformats.org/officeDocument/2006/relationships/image" Target="../media/image9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svg"/><Relationship Id="rId13" Type="http://schemas.openxmlformats.org/officeDocument/2006/relationships/image" Target="../media/image106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00.png"/><Relationship Id="rId12" Type="http://schemas.openxmlformats.org/officeDocument/2006/relationships/image" Target="../media/image105.svg"/><Relationship Id="rId2" Type="http://schemas.openxmlformats.org/officeDocument/2006/relationships/tags" Target="../tags/tag1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7.emf"/><Relationship Id="rId11" Type="http://schemas.openxmlformats.org/officeDocument/2006/relationships/image" Target="../media/image104.png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103.svg"/><Relationship Id="rId4" Type="http://schemas.openxmlformats.org/officeDocument/2006/relationships/notesSlide" Target="../notesSlides/notesSlide14.xml"/><Relationship Id="rId9" Type="http://schemas.openxmlformats.org/officeDocument/2006/relationships/image" Target="../media/image102.png"/><Relationship Id="rId14" Type="http://schemas.openxmlformats.org/officeDocument/2006/relationships/image" Target="../media/image107.sv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svg"/><Relationship Id="rId3" Type="http://schemas.openxmlformats.org/officeDocument/2006/relationships/image" Target="../media/image108.png"/><Relationship Id="rId7" Type="http://schemas.openxmlformats.org/officeDocument/2006/relationships/image" Target="../media/image1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1.svg"/><Relationship Id="rId5" Type="http://schemas.openxmlformats.org/officeDocument/2006/relationships/image" Target="../media/image110.png"/><Relationship Id="rId4" Type="http://schemas.openxmlformats.org/officeDocument/2006/relationships/image" Target="../media/image109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svg"/><Relationship Id="rId13" Type="http://schemas.openxmlformats.org/officeDocument/2006/relationships/image" Target="../media/image120.png"/><Relationship Id="rId18" Type="http://schemas.openxmlformats.org/officeDocument/2006/relationships/image" Target="../media/image125.svg"/><Relationship Id="rId26" Type="http://schemas.openxmlformats.org/officeDocument/2006/relationships/image" Target="../media/image133.svg"/><Relationship Id="rId3" Type="http://schemas.openxmlformats.org/officeDocument/2006/relationships/slideLayout" Target="../slideLayouts/slideLayout60.xml"/><Relationship Id="rId21" Type="http://schemas.openxmlformats.org/officeDocument/2006/relationships/image" Target="../media/image128.png"/><Relationship Id="rId7" Type="http://schemas.openxmlformats.org/officeDocument/2006/relationships/image" Target="../media/image114.png"/><Relationship Id="rId12" Type="http://schemas.openxmlformats.org/officeDocument/2006/relationships/image" Target="../media/image119.svg"/><Relationship Id="rId17" Type="http://schemas.openxmlformats.org/officeDocument/2006/relationships/image" Target="../media/image124.png"/><Relationship Id="rId25" Type="http://schemas.openxmlformats.org/officeDocument/2006/relationships/image" Target="../media/image132.png"/><Relationship Id="rId2" Type="http://schemas.openxmlformats.org/officeDocument/2006/relationships/tags" Target="../tags/tag12.xml"/><Relationship Id="rId16" Type="http://schemas.openxmlformats.org/officeDocument/2006/relationships/image" Target="../media/image123.svg"/><Relationship Id="rId20" Type="http://schemas.openxmlformats.org/officeDocument/2006/relationships/image" Target="../media/image127.svg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.emf"/><Relationship Id="rId11" Type="http://schemas.openxmlformats.org/officeDocument/2006/relationships/image" Target="../media/image118.png"/><Relationship Id="rId24" Type="http://schemas.openxmlformats.org/officeDocument/2006/relationships/image" Target="../media/image131.svg"/><Relationship Id="rId5" Type="http://schemas.openxmlformats.org/officeDocument/2006/relationships/oleObject" Target="../embeddings/oleObject11.bin"/><Relationship Id="rId15" Type="http://schemas.openxmlformats.org/officeDocument/2006/relationships/image" Target="../media/image122.png"/><Relationship Id="rId23" Type="http://schemas.openxmlformats.org/officeDocument/2006/relationships/image" Target="../media/image130.png"/><Relationship Id="rId10" Type="http://schemas.openxmlformats.org/officeDocument/2006/relationships/image" Target="../media/image117.svg"/><Relationship Id="rId19" Type="http://schemas.openxmlformats.org/officeDocument/2006/relationships/image" Target="../media/image126.png"/><Relationship Id="rId4" Type="http://schemas.openxmlformats.org/officeDocument/2006/relationships/notesSlide" Target="../notesSlides/notesSlide16.xml"/><Relationship Id="rId9" Type="http://schemas.openxmlformats.org/officeDocument/2006/relationships/image" Target="../media/image116.png"/><Relationship Id="rId14" Type="http://schemas.openxmlformats.org/officeDocument/2006/relationships/image" Target="../media/image121.svg"/><Relationship Id="rId22" Type="http://schemas.openxmlformats.org/officeDocument/2006/relationships/image" Target="../media/image129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svg"/><Relationship Id="rId13" Type="http://schemas.openxmlformats.org/officeDocument/2006/relationships/image" Target="../media/image140.png"/><Relationship Id="rId3" Type="http://schemas.openxmlformats.org/officeDocument/2006/relationships/slideLayout" Target="../slideLayouts/slideLayout60.xml"/><Relationship Id="rId7" Type="http://schemas.openxmlformats.org/officeDocument/2006/relationships/image" Target="../media/image135.png"/><Relationship Id="rId12" Type="http://schemas.openxmlformats.org/officeDocument/2006/relationships/image" Target="../media/image139.svg"/><Relationship Id="rId2" Type="http://schemas.openxmlformats.org/officeDocument/2006/relationships/tags" Target="../tags/tag13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34.emf"/><Relationship Id="rId11" Type="http://schemas.openxmlformats.org/officeDocument/2006/relationships/image" Target="../media/image120.png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138.svg"/><Relationship Id="rId4" Type="http://schemas.openxmlformats.org/officeDocument/2006/relationships/notesSlide" Target="../notesSlides/notesSlide17.xml"/><Relationship Id="rId9" Type="http://schemas.openxmlformats.org/officeDocument/2006/relationships/image" Target="../media/image137.png"/><Relationship Id="rId14" Type="http://schemas.openxmlformats.org/officeDocument/2006/relationships/image" Target="../media/image141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42.jp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svg"/><Relationship Id="rId13" Type="http://schemas.openxmlformats.org/officeDocument/2006/relationships/image" Target="../media/image9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9.png"/><Relationship Id="rId12" Type="http://schemas.openxmlformats.org/officeDocument/2006/relationships/image" Target="../media/image94.svg"/><Relationship Id="rId2" Type="http://schemas.openxmlformats.org/officeDocument/2006/relationships/tags" Target="../tags/tag15.xml"/><Relationship Id="rId16" Type="http://schemas.openxmlformats.org/officeDocument/2006/relationships/image" Target="../media/image98.svg"/><Relationship Id="rId1" Type="http://schemas.openxmlformats.org/officeDocument/2006/relationships/vmlDrawing" Target="../drawings/vmlDrawing15.vml"/><Relationship Id="rId6" Type="http://schemas.openxmlformats.org/officeDocument/2006/relationships/image" Target="../media/image7.emf"/><Relationship Id="rId11" Type="http://schemas.openxmlformats.org/officeDocument/2006/relationships/image" Target="../media/image93.png"/><Relationship Id="rId5" Type="http://schemas.openxmlformats.org/officeDocument/2006/relationships/oleObject" Target="../embeddings/oleObject14.bin"/><Relationship Id="rId15" Type="http://schemas.openxmlformats.org/officeDocument/2006/relationships/image" Target="../media/image97.png"/><Relationship Id="rId10" Type="http://schemas.openxmlformats.org/officeDocument/2006/relationships/image" Target="../media/image92.svg"/><Relationship Id="rId4" Type="http://schemas.openxmlformats.org/officeDocument/2006/relationships/notesSlide" Target="../notesSlides/notesSlide18.xml"/><Relationship Id="rId9" Type="http://schemas.openxmlformats.org/officeDocument/2006/relationships/image" Target="../media/image91.png"/><Relationship Id="rId14" Type="http://schemas.openxmlformats.org/officeDocument/2006/relationships/image" Target="../media/image96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5.bin"/><Relationship Id="rId4" Type="http://schemas.openxmlformats.org/officeDocument/2006/relationships/notesSlide" Target="../notesSlides/notesSlide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7.emf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5.jp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svg"/><Relationship Id="rId18" Type="http://schemas.openxmlformats.org/officeDocument/2006/relationships/image" Target="../media/image32.png"/><Relationship Id="rId3" Type="http://schemas.openxmlformats.org/officeDocument/2006/relationships/image" Target="../media/image17.svg"/><Relationship Id="rId21" Type="http://schemas.openxmlformats.org/officeDocument/2006/relationships/image" Target="../media/image35.svg"/><Relationship Id="rId7" Type="http://schemas.openxmlformats.org/officeDocument/2006/relationships/image" Target="../media/image21.svg"/><Relationship Id="rId12" Type="http://schemas.openxmlformats.org/officeDocument/2006/relationships/image" Target="../media/image26.png"/><Relationship Id="rId17" Type="http://schemas.openxmlformats.org/officeDocument/2006/relationships/image" Target="../media/image31.sv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5" Type="http://schemas.openxmlformats.org/officeDocument/2006/relationships/image" Target="../media/image29.svg"/><Relationship Id="rId10" Type="http://schemas.openxmlformats.org/officeDocument/2006/relationships/image" Target="../media/image24.png"/><Relationship Id="rId19" Type="http://schemas.openxmlformats.org/officeDocument/2006/relationships/image" Target="../media/image33.svg"/><Relationship Id="rId4" Type="http://schemas.openxmlformats.org/officeDocument/2006/relationships/image" Target="../media/image18.png"/><Relationship Id="rId9" Type="http://schemas.openxmlformats.org/officeDocument/2006/relationships/image" Target="../media/image23.svg"/><Relationship Id="rId1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1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svg"/><Relationship Id="rId18" Type="http://schemas.openxmlformats.org/officeDocument/2006/relationships/image" Target="../media/image56.svg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59.png"/><Relationship Id="rId7" Type="http://schemas.openxmlformats.org/officeDocument/2006/relationships/image" Target="../media/image45.emf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" Type="http://schemas.openxmlformats.org/officeDocument/2006/relationships/tags" Target="../tags/tag5.xml"/><Relationship Id="rId16" Type="http://schemas.openxmlformats.org/officeDocument/2006/relationships/image" Target="../media/image54.jpeg"/><Relationship Id="rId20" Type="http://schemas.openxmlformats.org/officeDocument/2006/relationships/image" Target="../media/image58.svg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emf"/><Relationship Id="rId11" Type="http://schemas.openxmlformats.org/officeDocument/2006/relationships/image" Target="../media/image49.svg"/><Relationship Id="rId5" Type="http://schemas.openxmlformats.org/officeDocument/2006/relationships/oleObject" Target="../embeddings/oleObject4.bin"/><Relationship Id="rId15" Type="http://schemas.openxmlformats.org/officeDocument/2006/relationships/image" Target="../media/image53.svg"/><Relationship Id="rId10" Type="http://schemas.openxmlformats.org/officeDocument/2006/relationships/image" Target="../media/image48.png"/><Relationship Id="rId19" Type="http://schemas.openxmlformats.org/officeDocument/2006/relationships/image" Target="../media/image57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47.svg"/><Relationship Id="rId14" Type="http://schemas.openxmlformats.org/officeDocument/2006/relationships/image" Target="../media/image52.png"/><Relationship Id="rId22" Type="http://schemas.openxmlformats.org/officeDocument/2006/relationships/image" Target="../media/image6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390946AF-A905-424A-A141-1F579E6E9E4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629868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" name="think-cell Slide" r:id="rId5" imgW="278" imgH="278" progId="TCLayout.ActiveDocument.1">
                  <p:embed/>
                </p:oleObj>
              </mc:Choice>
              <mc:Fallback>
                <p:oleObj name="think-cell Slide" r:id="rId5" imgW="278" imgH="278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390946AF-A905-424A-A141-1F579E6E9E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D84522-CB34-4B06-B06B-FEC9722DA9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23 March 2021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7355A4D-C1C3-43E2-8C33-7B5953FB4A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/>
          <a:lstStyle/>
          <a:p>
            <a:r>
              <a:rPr lang="en-GB" dirty="0"/>
              <a:t>Accelerating Consumer Health Innovation</a:t>
            </a:r>
          </a:p>
        </p:txBody>
      </p:sp>
    </p:spTree>
    <p:extLst>
      <p:ext uri="{BB962C8B-B14F-4D97-AF65-F5344CB8AC3E}">
        <p14:creationId xmlns:p14="http://schemas.microsoft.com/office/powerpoint/2010/main" val="206608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405FE2ED-2064-4E50-8EBB-20DEF1CA443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6" name="think-cell Slide" r:id="rId5" imgW="278" imgH="278" progId="TCLayout.ActiveDocument.1">
                  <p:embed/>
                </p:oleObj>
              </mc:Choice>
              <mc:Fallback>
                <p:oleObj name="think-cell Slide" r:id="rId5" imgW="278" imgH="278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405FE2ED-2064-4E50-8EBB-20DEF1CA44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Placeholder 7" descr="A picture containing text, person, worktable, table&#10;&#10;Description automatically generated">
            <a:extLst>
              <a:ext uri="{FF2B5EF4-FFF2-40B4-BE49-F238E27FC236}">
                <a16:creationId xmlns:a16="http://schemas.microsoft.com/office/drawing/2014/main" id="{BE1E542A-DEEC-4405-9C73-43F5139B490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9A8C2B4-91EB-4286-A540-5E59DB83F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dirty="0"/>
              <a:t>Innovation Challenges in Consumer Health</a:t>
            </a:r>
          </a:p>
        </p:txBody>
      </p:sp>
    </p:spTree>
    <p:extLst>
      <p:ext uri="{BB962C8B-B14F-4D97-AF65-F5344CB8AC3E}">
        <p14:creationId xmlns:p14="http://schemas.microsoft.com/office/powerpoint/2010/main" val="396802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14C1E781-223B-4AE0-9657-5D7F9DA627C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4" name="think-cell Slide" r:id="rId5" imgW="278" imgH="278" progId="TCLayout.ActiveDocument.1">
                  <p:embed/>
                </p:oleObj>
              </mc:Choice>
              <mc:Fallback>
                <p:oleObj name="think-cell Slide" r:id="rId5" imgW="278" imgH="278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14C1E781-223B-4AE0-9657-5D7F9DA627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0150FA6-8F17-4CCC-AD6A-218E5FC283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Role of innovation in consumer health growth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4FCB84-72A1-499E-ABD8-135D57079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dirty="0"/>
              <a:t>Innovation is the biggest growth driver with opportunity for the industry to maximize its impact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6E41-10FA-48F0-B42C-E3F13C7F8E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IQVIA Confidential - Accelerating Consumer Health Innovation |  23 March 2021 </a:t>
            </a:r>
            <a:endParaRPr lang="en-GB" dirty="0"/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4722007A-F4E0-4CD6-B759-0E322D75AD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667711"/>
              </p:ext>
            </p:extLst>
          </p:nvPr>
        </p:nvGraphicFramePr>
        <p:xfrm>
          <a:off x="406400" y="1503257"/>
          <a:ext cx="5713956" cy="4884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8F25243-DDDD-D449-91F6-B9EEBAB4CC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1240606"/>
              </p:ext>
            </p:extLst>
          </p:nvPr>
        </p:nvGraphicFramePr>
        <p:xfrm>
          <a:off x="6138622" y="1357745"/>
          <a:ext cx="5624673" cy="5030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4E92510-0361-4E00-B513-B9ADCAA11BBF}"/>
              </a:ext>
            </a:extLst>
          </p:cNvPr>
          <p:cNvSpPr txBox="1"/>
          <p:nvPr/>
        </p:nvSpPr>
        <p:spPr>
          <a:xfrm>
            <a:off x="4580196" y="6408505"/>
            <a:ext cx="29475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</a:rPr>
              <a:t>Source: IQVIA Consumer Health data - Q3 2020</a:t>
            </a:r>
            <a:endParaRPr lang="en-GB" sz="1000" dirty="0" err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39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7CC0582-A3B0-4C49-940D-05CAD0E97608}"/>
              </a:ext>
            </a:extLst>
          </p:cNvPr>
          <p:cNvGrpSpPr/>
          <p:nvPr/>
        </p:nvGrpSpPr>
        <p:grpSpPr>
          <a:xfrm>
            <a:off x="548640" y="1702340"/>
            <a:ext cx="5393821" cy="4469859"/>
            <a:chOff x="548640" y="1638332"/>
            <a:chExt cx="5020056" cy="446985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6DA7EE6-0860-5740-967A-903F8655E6FC}"/>
                </a:ext>
              </a:extLst>
            </p:cNvPr>
            <p:cNvSpPr/>
            <p:nvPr/>
          </p:nvSpPr>
          <p:spPr>
            <a:xfrm>
              <a:off x="548640" y="1638332"/>
              <a:ext cx="5020056" cy="4469859"/>
            </a:xfrm>
            <a:prstGeom prst="rect">
              <a:avLst/>
            </a:prstGeom>
            <a:noFill/>
            <a:ln w="317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 err="1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32E2EF0-17E8-6147-9C7C-466CD4C0CBA2}"/>
                </a:ext>
              </a:extLst>
            </p:cNvPr>
            <p:cNvSpPr/>
            <p:nvPr/>
          </p:nvSpPr>
          <p:spPr>
            <a:xfrm>
              <a:off x="548640" y="1652943"/>
              <a:ext cx="5020056" cy="753557"/>
            </a:xfrm>
            <a:prstGeom prst="rect">
              <a:avLst/>
            </a:prstGeom>
            <a:solidFill>
              <a:schemeClr val="tx2"/>
            </a:solidFill>
            <a:ln w="317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 err="1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8FE1D07-F5E3-B940-85DD-25188E0E5415}"/>
              </a:ext>
            </a:extLst>
          </p:cNvPr>
          <p:cNvGrpSpPr/>
          <p:nvPr/>
        </p:nvGrpSpPr>
        <p:grpSpPr>
          <a:xfrm>
            <a:off x="6209915" y="1702340"/>
            <a:ext cx="5393821" cy="4469859"/>
            <a:chOff x="548640" y="1638332"/>
            <a:chExt cx="5020056" cy="4469859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11255B0-AF33-5B45-BA0F-5AAE146D074D}"/>
                </a:ext>
              </a:extLst>
            </p:cNvPr>
            <p:cNvSpPr/>
            <p:nvPr/>
          </p:nvSpPr>
          <p:spPr>
            <a:xfrm>
              <a:off x="548640" y="1638332"/>
              <a:ext cx="5020056" cy="4469859"/>
            </a:xfrm>
            <a:prstGeom prst="rect">
              <a:avLst/>
            </a:prstGeom>
            <a:noFill/>
            <a:ln w="317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 err="1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A6854CC-EA9F-2548-A176-054C5B14E7D0}"/>
                </a:ext>
              </a:extLst>
            </p:cNvPr>
            <p:cNvSpPr/>
            <p:nvPr/>
          </p:nvSpPr>
          <p:spPr>
            <a:xfrm>
              <a:off x="548640" y="1652943"/>
              <a:ext cx="5020056" cy="753557"/>
            </a:xfrm>
            <a:prstGeom prst="rect">
              <a:avLst/>
            </a:prstGeom>
            <a:solidFill>
              <a:schemeClr val="tx2"/>
            </a:solidFill>
            <a:ln w="317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 err="1"/>
            </a:p>
          </p:txBody>
        </p:sp>
      </p:grpSp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25E51DED-BD61-4D19-B275-0578B9170B7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2" name="think-cell Slide" r:id="rId5" imgW="278" imgH="278" progId="TCLayout.ActiveDocument.1">
                  <p:embed/>
                </p:oleObj>
              </mc:Choice>
              <mc:Fallback>
                <p:oleObj name="think-cell Slide" r:id="rId5" imgW="278" imgH="278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25E51DED-BD61-4D19-B275-0578B9170B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AB7C41B-79CD-4127-A216-D662D0F3905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Inefficient process leading to a high number of SKUs with low sales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8364BF-2C8F-4B18-AF3D-6AF4CEAED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dirty="0"/>
              <a:t>Potential to maximize innovation impact via an optimized process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4EFA80-1D79-4A3A-9227-D9DF5E92AB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IQVIA Confidential - Accelerating Consumer Health Innovation |  23 March 2021 </a:t>
            </a:r>
            <a:endParaRPr lang="en-GB" dirty="0"/>
          </a:p>
        </p:txBody>
      </p:sp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id="{9B2EC01E-4B33-4923-80FF-604470B2D5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0480414"/>
              </p:ext>
            </p:extLst>
          </p:nvPr>
        </p:nvGraphicFramePr>
        <p:xfrm>
          <a:off x="491729" y="2406500"/>
          <a:ext cx="5496448" cy="3768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2551E13-1CB0-F64A-A41D-AB0708749D31}"/>
              </a:ext>
            </a:extLst>
          </p:cNvPr>
          <p:cNvSpPr txBox="1"/>
          <p:nvPr/>
        </p:nvSpPr>
        <p:spPr>
          <a:xfrm>
            <a:off x="797560" y="1775492"/>
            <a:ext cx="4716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Innovation quantity: </a:t>
            </a:r>
            <a:r>
              <a:rPr lang="en-GB" dirty="0">
                <a:solidFill>
                  <a:schemeClr val="bg1"/>
                </a:solidFill>
              </a:rPr>
              <a:t>high number of SKUs 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yield low sales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94AEC6A4-4CB1-924B-AA19-77A1DD291C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288024" y="2702049"/>
            <a:ext cx="935736" cy="935736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377D4E0-9B6B-1C45-917D-E158FAD74B3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288024" y="3747310"/>
            <a:ext cx="935736" cy="935736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4B33E19A-2A61-8145-976E-BE922D7A46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361176" y="4951704"/>
            <a:ext cx="935736" cy="93573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819491-3F0C-1746-8DEA-AB4C5D50F535}"/>
              </a:ext>
            </a:extLst>
          </p:cNvPr>
          <p:cNvSpPr txBox="1"/>
          <p:nvPr/>
        </p:nvSpPr>
        <p:spPr>
          <a:xfrm>
            <a:off x="6611113" y="1790103"/>
            <a:ext cx="4617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Innovation quality: </a:t>
            </a:r>
            <a:r>
              <a:rPr lang="en-GB" dirty="0">
                <a:solidFill>
                  <a:schemeClr val="bg1"/>
                </a:solidFill>
              </a:rPr>
              <a:t>only ~20% 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is “true” innovation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C77B93-48A0-E840-BFCA-DC015CAB3864}"/>
              </a:ext>
            </a:extLst>
          </p:cNvPr>
          <p:cNvSpPr txBox="1"/>
          <p:nvPr/>
        </p:nvSpPr>
        <p:spPr>
          <a:xfrm>
            <a:off x="7260336" y="2742467"/>
            <a:ext cx="426175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3"/>
                </a:solidFill>
              </a:rPr>
              <a:t>Leading Pain brand- US innovation sales:</a:t>
            </a:r>
          </a:p>
          <a:p>
            <a:r>
              <a:rPr lang="en-US" sz="1500" b="1" dirty="0">
                <a:solidFill>
                  <a:schemeClr val="tx2"/>
                </a:solidFill>
              </a:rPr>
              <a:t>80% </a:t>
            </a:r>
            <a:r>
              <a:rPr lang="en-US" sz="1500" dirty="0">
                <a:solidFill>
                  <a:schemeClr val="tx2"/>
                </a:solidFill>
              </a:rPr>
              <a:t>new pack sizes</a:t>
            </a:r>
          </a:p>
          <a:p>
            <a:r>
              <a:rPr lang="en-US" sz="1500" b="1" dirty="0">
                <a:solidFill>
                  <a:schemeClr val="tx2"/>
                </a:solidFill>
              </a:rPr>
              <a:t>20% </a:t>
            </a:r>
            <a:r>
              <a:rPr lang="en-US" sz="1500" dirty="0">
                <a:solidFill>
                  <a:schemeClr val="tx2"/>
                </a:solidFill>
              </a:rPr>
              <a:t>new forms/</a:t>
            </a:r>
            <a:r>
              <a:rPr lang="en-US" sz="1500" dirty="0" err="1">
                <a:solidFill>
                  <a:schemeClr val="tx2"/>
                </a:solidFill>
              </a:rPr>
              <a:t>flavours</a:t>
            </a:r>
            <a:endParaRPr lang="en-US" sz="1500" dirty="0">
              <a:solidFill>
                <a:schemeClr val="tx2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D7828BF-1865-1148-AB82-81C8FEAE4155}"/>
              </a:ext>
            </a:extLst>
          </p:cNvPr>
          <p:cNvSpPr txBox="1"/>
          <p:nvPr/>
        </p:nvSpPr>
        <p:spPr>
          <a:xfrm>
            <a:off x="7260336" y="3693443"/>
            <a:ext cx="4059936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3"/>
                </a:solidFill>
              </a:rPr>
              <a:t>Leading Antacid brand- US innovation sales:</a:t>
            </a:r>
          </a:p>
          <a:p>
            <a:r>
              <a:rPr lang="en-US" sz="1500" b="1" dirty="0">
                <a:solidFill>
                  <a:schemeClr val="tx2"/>
                </a:solidFill>
              </a:rPr>
              <a:t>70% </a:t>
            </a:r>
            <a:r>
              <a:rPr lang="en-US" sz="1500" dirty="0">
                <a:solidFill>
                  <a:schemeClr val="tx2"/>
                </a:solidFill>
              </a:rPr>
              <a:t>New pack sizes</a:t>
            </a:r>
          </a:p>
          <a:p>
            <a:r>
              <a:rPr lang="en-US" sz="1500" b="1" dirty="0">
                <a:solidFill>
                  <a:schemeClr val="tx2"/>
                </a:solidFill>
              </a:rPr>
              <a:t>23% </a:t>
            </a:r>
            <a:r>
              <a:rPr lang="en-US" sz="1500" dirty="0">
                <a:solidFill>
                  <a:schemeClr val="tx2"/>
                </a:solidFill>
              </a:rPr>
              <a:t>New forms/</a:t>
            </a:r>
            <a:r>
              <a:rPr lang="en-US" sz="1500" dirty="0" err="1">
                <a:solidFill>
                  <a:schemeClr val="tx2"/>
                </a:solidFill>
              </a:rPr>
              <a:t>flavours</a:t>
            </a:r>
            <a:endParaRPr lang="en-US" sz="1500" dirty="0">
              <a:solidFill>
                <a:schemeClr val="tx2"/>
              </a:solidFill>
            </a:endParaRPr>
          </a:p>
          <a:p>
            <a:r>
              <a:rPr lang="en-US" sz="1500" b="1" dirty="0">
                <a:solidFill>
                  <a:schemeClr val="tx2"/>
                </a:solidFill>
              </a:rPr>
              <a:t>7% </a:t>
            </a:r>
            <a:r>
              <a:rPr lang="en-US" sz="1500" dirty="0">
                <a:solidFill>
                  <a:schemeClr val="tx2"/>
                </a:solidFill>
              </a:rPr>
              <a:t>New strengths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D96597A-1E66-DA4F-A2F1-B0F463F6BF9F}"/>
              </a:ext>
            </a:extLst>
          </p:cNvPr>
          <p:cNvSpPr txBox="1"/>
          <p:nvPr/>
        </p:nvSpPr>
        <p:spPr>
          <a:xfrm>
            <a:off x="7260336" y="5074187"/>
            <a:ext cx="4059936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3"/>
                </a:solidFill>
              </a:rPr>
              <a:t>Leading Laxative brand- DE innovation sales:</a:t>
            </a:r>
          </a:p>
          <a:p>
            <a:r>
              <a:rPr lang="en-US" sz="1500" b="1" dirty="0">
                <a:solidFill>
                  <a:schemeClr val="tx2"/>
                </a:solidFill>
              </a:rPr>
              <a:t>100% </a:t>
            </a:r>
            <a:r>
              <a:rPr lang="en-US" sz="1500" dirty="0">
                <a:solidFill>
                  <a:schemeClr val="tx2"/>
                </a:solidFill>
              </a:rPr>
              <a:t>New pack sizes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74178D-0356-4752-BEB9-6FFAF5B6B074}"/>
              </a:ext>
            </a:extLst>
          </p:cNvPr>
          <p:cNvSpPr txBox="1"/>
          <p:nvPr/>
        </p:nvSpPr>
        <p:spPr>
          <a:xfrm>
            <a:off x="3636764" y="6353784"/>
            <a:ext cx="63845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</a:rPr>
              <a:t>Source: IQVIA Consumer Health data- Q3 2020- Digestive Health &amp; Derma, Q2 2020 VMS &amp; Tonics and Pain</a:t>
            </a:r>
            <a:endParaRPr lang="en-GB" sz="1000" dirty="0" err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35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D5F0E7A7-1634-4A83-9A43-87AA52B6DE7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8" name="think-cell Slide" r:id="rId5" imgW="278" imgH="278" progId="TCLayout.ActiveDocument.1">
                  <p:embed/>
                </p:oleObj>
              </mc:Choice>
              <mc:Fallback>
                <p:oleObj name="think-cell Slide" r:id="rId5" imgW="278" imgH="278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D5F0E7A7-1634-4A83-9A43-87AA52B6DE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CEF4186-DABE-4DD2-83F8-D5D7CDDCA37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Freshness Index variation by regulatory status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9C03602-5B1D-4237-A29F-E804E8BF4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dirty="0"/>
              <a:t>The regulatory category strongly influences innovation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30FFD7-6D9F-4611-AC42-4182E41EA7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IQVIA Confidential - Accelerating Consumer Health Innovation |  23 March 2021 </a:t>
            </a:r>
            <a:endParaRPr lang="en-GB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B735817-45E6-4596-B924-744178CD36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920593"/>
              </p:ext>
            </p:extLst>
          </p:nvPr>
        </p:nvGraphicFramePr>
        <p:xfrm>
          <a:off x="1360967" y="2015576"/>
          <a:ext cx="9125712" cy="2860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0480">
                  <a:extLst>
                    <a:ext uri="{9D8B030D-6E8A-4147-A177-3AD203B41FA5}">
                      <a16:colId xmlns:a16="http://schemas.microsoft.com/office/drawing/2014/main" val="1134297806"/>
                    </a:ext>
                  </a:extLst>
                </a:gridCol>
                <a:gridCol w="82296">
                  <a:extLst>
                    <a:ext uri="{9D8B030D-6E8A-4147-A177-3AD203B41FA5}">
                      <a16:colId xmlns:a16="http://schemas.microsoft.com/office/drawing/2014/main" val="1458440335"/>
                    </a:ext>
                  </a:extLst>
                </a:gridCol>
                <a:gridCol w="2560320">
                  <a:extLst>
                    <a:ext uri="{9D8B030D-6E8A-4147-A177-3AD203B41FA5}">
                      <a16:colId xmlns:a16="http://schemas.microsoft.com/office/drawing/2014/main" val="2352692862"/>
                    </a:ext>
                  </a:extLst>
                </a:gridCol>
                <a:gridCol w="82296">
                  <a:extLst>
                    <a:ext uri="{9D8B030D-6E8A-4147-A177-3AD203B41FA5}">
                      <a16:colId xmlns:a16="http://schemas.microsoft.com/office/drawing/2014/main" val="1087173662"/>
                    </a:ext>
                  </a:extLst>
                </a:gridCol>
                <a:gridCol w="2560320">
                  <a:extLst>
                    <a:ext uri="{9D8B030D-6E8A-4147-A177-3AD203B41FA5}">
                      <a16:colId xmlns:a16="http://schemas.microsoft.com/office/drawing/2014/main" val="847044544"/>
                    </a:ext>
                  </a:extLst>
                </a:gridCol>
              </a:tblGrid>
              <a:tr h="1097280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OTC2 SEGMENT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SEGMENT REGULATORY STATUS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FRESHNESS INDEX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7897042"/>
                  </a:ext>
                </a:extLst>
              </a:tr>
              <a:tr h="440814">
                <a:tc>
                  <a:txBody>
                    <a:bodyPr/>
                    <a:lstStyle/>
                    <a:p>
                      <a:pPr algn="just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dirty="0">
                          <a:solidFill>
                            <a:srgbClr val="FF8B1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OTC Skin Products</a:t>
                      </a:r>
                      <a:endParaRPr lang="en-GB" sz="1600" b="1" dirty="0">
                        <a:solidFill>
                          <a:srgbClr val="FF8B1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8600" marR="7620" marT="7620" marB="0" anchor="ctr">
                    <a:lnL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rgbClr val="CACE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00" b="1" dirty="0">
                        <a:solidFill>
                          <a:srgbClr val="FF8B1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rgbClr val="CACE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dirty="0">
                          <a:solidFill>
                            <a:srgbClr val="FF8B1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OTC</a:t>
                      </a:r>
                      <a:endParaRPr lang="en-GB" sz="1600" b="1" dirty="0">
                        <a:solidFill>
                          <a:srgbClr val="FF8B1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rgbClr val="CACE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 b="1" dirty="0">
                        <a:solidFill>
                          <a:srgbClr val="FF8B1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rgbClr val="CACE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dirty="0">
                          <a:solidFill>
                            <a:srgbClr val="FF8B1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11%</a:t>
                      </a:r>
                      <a:endParaRPr lang="en-GB" sz="1600" b="1" dirty="0">
                        <a:solidFill>
                          <a:srgbClr val="FF8B1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620" marB="0" anchor="ctr">
                    <a:lnL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rgbClr val="CACE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0172624"/>
                  </a:ext>
                </a:extLst>
              </a:tr>
              <a:tr h="440814">
                <a:tc>
                  <a:txBody>
                    <a:bodyPr/>
                    <a:lstStyle/>
                    <a:p>
                      <a:pPr algn="just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Unisex Beauty Products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8600" marR="7620" marT="7620" marB="0" anchor="ctr">
                    <a:lnL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ACE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ACE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ACE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ACE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Cosmetics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ACE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ACE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ACE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ACE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40%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620" marB="0" anchor="ctr">
                    <a:lnL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ACE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ACE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6445450"/>
                  </a:ext>
                </a:extLst>
              </a:tr>
              <a:tr h="440814">
                <a:tc>
                  <a:txBody>
                    <a:bodyPr/>
                    <a:lstStyle/>
                    <a:p>
                      <a:pPr algn="just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Personal Hygiene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8600" marR="7620" marT="7620" marB="0" anchor="ctr">
                    <a:lnL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ACE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ACE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ACE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ACE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Cosmetics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ACE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ACE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ACE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ACE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32%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620" marB="0" anchor="ctr">
                    <a:lnL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ACE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ACE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7739298"/>
                  </a:ext>
                </a:extLst>
              </a:tr>
              <a:tr h="440814">
                <a:tc>
                  <a:txBody>
                    <a:bodyPr/>
                    <a:lstStyle/>
                    <a:p>
                      <a:pPr algn="just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Baby Hygiene &amp; Care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8600" marR="7620" marT="7620" marB="0" anchor="ctr">
                    <a:lnL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ACE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ACE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Cosmetics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ACE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ACE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35%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620" marB="0" anchor="ctr">
                    <a:lnL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ACE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975066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E8704D2-1044-445A-8CE7-1BD306FEA18E}"/>
              </a:ext>
            </a:extLst>
          </p:cNvPr>
          <p:cNvSpPr txBox="1"/>
          <p:nvPr/>
        </p:nvSpPr>
        <p:spPr>
          <a:xfrm>
            <a:off x="4215789" y="5284415"/>
            <a:ext cx="30890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</a:rPr>
              <a:t>Source: IQVIA Consumer Health data- Q2 2020</a:t>
            </a:r>
            <a:endParaRPr lang="en-GB" sz="1000" dirty="0" err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23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C7E19079-D3DE-411D-92E4-9A94F3760EA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6" name="think-cell Slide" r:id="rId5" imgW="278" imgH="278" progId="TCLayout.ActiveDocument.1">
                  <p:embed/>
                </p:oleObj>
              </mc:Choice>
              <mc:Fallback>
                <p:oleObj name="think-cell Slide" r:id="rId5" imgW="278" imgH="278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C7E19079-D3DE-411D-92E4-9A94F3760E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3196E73-B0CF-4138-8285-3976145A2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dirty="0"/>
              <a:t>Top brands don’t always lead innovation but… 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874BD8-2E82-4F09-84C1-407FB06367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IQVIA Confidential - Accelerating Consumer Health Innovation |  23 March 2021 </a:t>
            </a:r>
            <a:endParaRPr lang="en-US" dirty="0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CC26D909-BBC1-412A-9527-D573EE0BD0B1}"/>
              </a:ext>
            </a:extLst>
          </p:cNvPr>
          <p:cNvSpPr/>
          <p:nvPr/>
        </p:nvSpPr>
        <p:spPr>
          <a:xfrm>
            <a:off x="1859163" y="2473548"/>
            <a:ext cx="3603439" cy="15056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spcAft>
                <a:spcPts val="1800"/>
              </a:spcAft>
              <a:tabLst>
                <a:tab pos="4283075" algn="l"/>
              </a:tabLst>
            </a:pPr>
            <a:r>
              <a:rPr lang="en-US" sz="2000" b="1" dirty="0">
                <a:ea typeface="Noto Sans" panose="020B0502040504020204" pitchFamily="34"/>
                <a:cs typeface="Noto Sans" panose="020B0502040504020204" pitchFamily="34"/>
              </a:rPr>
              <a:t>Most innovative brands</a:t>
            </a:r>
          </a:p>
          <a:p>
            <a:pPr>
              <a:spcAft>
                <a:spcPts val="600"/>
              </a:spcAft>
            </a:pPr>
            <a:r>
              <a:rPr lang="en-GB" dirty="0"/>
              <a:t>tend to be brands inside the top 10 ranking</a:t>
            </a:r>
            <a:endParaRPr lang="en-GB" sz="1400" dirty="0">
              <a:solidFill>
                <a:srgbClr val="000000"/>
              </a:solidFill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038F987-8C83-415F-8773-20645B913175}"/>
              </a:ext>
            </a:extLst>
          </p:cNvPr>
          <p:cNvCxnSpPr>
            <a:cxnSpLocks/>
          </p:cNvCxnSpPr>
          <p:nvPr/>
        </p:nvCxnSpPr>
        <p:spPr>
          <a:xfrm>
            <a:off x="1980274" y="2931180"/>
            <a:ext cx="3418496" cy="0"/>
          </a:xfrm>
          <a:prstGeom prst="line">
            <a:avLst/>
          </a:prstGeom>
          <a:ln w="38100" cap="rnd">
            <a:solidFill>
              <a:schemeClr val="accent3"/>
            </a:soli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FC9B1045-B60E-453F-B4C9-AF06DCB1E6C1}"/>
              </a:ext>
            </a:extLst>
          </p:cNvPr>
          <p:cNvSpPr/>
          <p:nvPr/>
        </p:nvSpPr>
        <p:spPr>
          <a:xfrm>
            <a:off x="1859163" y="1826792"/>
            <a:ext cx="21013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  <a:tabLst>
                <a:tab pos="4283075" algn="l"/>
              </a:tabLst>
            </a:pPr>
            <a:r>
              <a:rPr lang="en-US" sz="4400" b="1" spc="-150" dirty="0">
                <a:solidFill>
                  <a:schemeClr val="accent3"/>
                </a:solidFill>
                <a:ea typeface="Noto Sans" panose="020B0502040504020204" pitchFamily="34"/>
                <a:cs typeface="Noto Sans" panose="020B0502040504020204" pitchFamily="34"/>
              </a:rPr>
              <a:t>Top 2</a:t>
            </a:r>
            <a:endParaRPr lang="en-GB" sz="3200" dirty="0">
              <a:solidFill>
                <a:schemeClr val="accent3"/>
              </a:solidFill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5B82E85-4175-4D6A-9E9B-4BFE7B53B5D3}"/>
              </a:ext>
            </a:extLst>
          </p:cNvPr>
          <p:cNvSpPr/>
          <p:nvPr/>
        </p:nvSpPr>
        <p:spPr>
          <a:xfrm>
            <a:off x="7262929" y="2479393"/>
            <a:ext cx="3603439" cy="15056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spcAft>
                <a:spcPts val="1800"/>
              </a:spcAft>
              <a:tabLst>
                <a:tab pos="4283075" algn="l"/>
              </a:tabLst>
            </a:pPr>
            <a:r>
              <a:rPr lang="en-US" sz="2000" b="1" dirty="0">
                <a:ea typeface="Noto Sans" panose="020B0502040504020204" pitchFamily="34"/>
                <a:cs typeface="Noto Sans" panose="020B0502040504020204" pitchFamily="34"/>
              </a:rPr>
              <a:t>Highest selling brands</a:t>
            </a:r>
          </a:p>
          <a:p>
            <a:pPr>
              <a:spcAft>
                <a:spcPts val="600"/>
              </a:spcAft>
            </a:pPr>
            <a:r>
              <a:rPr lang="en-GB" dirty="0"/>
              <a:t>are ranked amongst the top 10 innovators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E1904120-1F75-426E-819B-7798D0E6A111}"/>
              </a:ext>
            </a:extLst>
          </p:cNvPr>
          <p:cNvCxnSpPr>
            <a:cxnSpLocks/>
          </p:cNvCxnSpPr>
          <p:nvPr/>
        </p:nvCxnSpPr>
        <p:spPr>
          <a:xfrm>
            <a:off x="7384040" y="2937025"/>
            <a:ext cx="3418496" cy="0"/>
          </a:xfrm>
          <a:prstGeom prst="line">
            <a:avLst/>
          </a:prstGeom>
          <a:ln w="38100" cap="rnd">
            <a:solidFill>
              <a:schemeClr val="accent3"/>
            </a:soli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FF04AC4E-3E1B-4C20-B060-087807AD0CCC}"/>
              </a:ext>
            </a:extLst>
          </p:cNvPr>
          <p:cNvSpPr/>
          <p:nvPr/>
        </p:nvSpPr>
        <p:spPr>
          <a:xfrm>
            <a:off x="7262928" y="1832637"/>
            <a:ext cx="312050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  <a:tabLst>
                <a:tab pos="4283075" algn="l"/>
              </a:tabLst>
            </a:pPr>
            <a:r>
              <a:rPr lang="en-US" sz="2400" b="1" dirty="0">
                <a:solidFill>
                  <a:schemeClr val="accent3"/>
                </a:solidFill>
              </a:rPr>
              <a:t>Only</a:t>
            </a:r>
            <a:r>
              <a:rPr lang="en-US" sz="4400" b="1" spc="-150" dirty="0">
                <a:solidFill>
                  <a:schemeClr val="accent3"/>
                </a:solidFill>
                <a:ea typeface="Noto Sans" panose="020B0502040504020204" pitchFamily="34"/>
                <a:cs typeface="Noto Sans" panose="020B0502040504020204" pitchFamily="34"/>
              </a:rPr>
              <a:t> 4 </a:t>
            </a:r>
            <a:r>
              <a:rPr lang="en-US" sz="2400" b="1" dirty="0">
                <a:solidFill>
                  <a:schemeClr val="accent3"/>
                </a:solidFill>
              </a:rPr>
              <a:t>out of </a:t>
            </a:r>
            <a:r>
              <a:rPr lang="en-US" sz="4400" b="1" spc="-150" dirty="0">
                <a:solidFill>
                  <a:schemeClr val="accent3"/>
                </a:solidFill>
                <a:ea typeface="Noto Sans" panose="020B0502040504020204" pitchFamily="34"/>
                <a:cs typeface="Noto Sans" panose="020B0502040504020204" pitchFamily="34"/>
              </a:rPr>
              <a:t>1</a:t>
            </a:r>
            <a:r>
              <a:rPr lang="en-US" sz="4400" b="1" dirty="0">
                <a:solidFill>
                  <a:schemeClr val="accent3"/>
                </a:solidFill>
                <a:ea typeface="Noto Sans" panose="020B0502040504020204" pitchFamily="34"/>
                <a:cs typeface="Noto Sans" panose="020B0502040504020204" pitchFamily="34"/>
              </a:rPr>
              <a:t>0</a:t>
            </a:r>
            <a:endParaRPr lang="en-GB" sz="3200" dirty="0">
              <a:solidFill>
                <a:schemeClr val="accent3"/>
              </a:solidFill>
            </a:endParaRPr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CFC55852-22E6-430C-ABD5-2014BF9816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8077" y="1747118"/>
            <a:ext cx="1239059" cy="1239059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61707023-73F5-40ED-BA0B-3BD46D0B6F5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263832" y="1924803"/>
            <a:ext cx="1032325" cy="10323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C696B6-0486-CD48-A0E7-DC3C0A267FC6}"/>
              </a:ext>
            </a:extLst>
          </p:cNvPr>
          <p:cNvSpPr txBox="1"/>
          <p:nvPr/>
        </p:nvSpPr>
        <p:spPr>
          <a:xfrm>
            <a:off x="4225278" y="4293354"/>
            <a:ext cx="48394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Opportunity for top brands to maximize innovation!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FD32DB-88E5-4863-A00E-6BEE754207E7}"/>
              </a:ext>
            </a:extLst>
          </p:cNvPr>
          <p:cNvSpPr txBox="1"/>
          <p:nvPr/>
        </p:nvSpPr>
        <p:spPr>
          <a:xfrm>
            <a:off x="4225278" y="6442839"/>
            <a:ext cx="40051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</a:rPr>
              <a:t>Source: IQVIA Consumer Health data- Q3 2020</a:t>
            </a:r>
            <a:endParaRPr lang="en-GB" sz="1000" dirty="0" err="1">
              <a:solidFill>
                <a:schemeClr val="tx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4BDF5CF-7503-482B-8438-267399CCFF04}"/>
              </a:ext>
            </a:extLst>
          </p:cNvPr>
          <p:cNvSpPr txBox="1"/>
          <p:nvPr/>
        </p:nvSpPr>
        <p:spPr>
          <a:xfrm>
            <a:off x="4005072" y="4293354"/>
            <a:ext cx="48394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Opportunity for top brands to maximize innovation!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BD31B22-E076-4949-B2DA-842091923D9B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301"/>
          <a:stretch/>
        </p:blipFill>
        <p:spPr>
          <a:xfrm>
            <a:off x="2988909" y="4910831"/>
            <a:ext cx="1943172" cy="62080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199BDAB-00FE-4A12-B20A-D1E163596D05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9597" y="4831340"/>
            <a:ext cx="2590069" cy="89535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3FF144B-AFC6-41A2-876C-270681B852BF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6925" y="5610663"/>
            <a:ext cx="1894237" cy="72936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C253124-C50B-4DBF-AF35-F79E9C479027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3929" y="5706565"/>
            <a:ext cx="1577347" cy="58881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5242DC0-7487-43C2-8887-708F0D91529C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33266" y="4707552"/>
            <a:ext cx="1900686" cy="101090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52C98FC-1473-4B6E-B1D4-0DAAE0C00F0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779766" y="4112186"/>
            <a:ext cx="1477338" cy="69685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1C0EE59-70C2-44A7-BC6D-61C1281049E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695331" y="3972791"/>
            <a:ext cx="1219200" cy="89535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E995FE8-EB15-47C7-B5F0-422A68B168FA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5007" y="3944925"/>
            <a:ext cx="2176578" cy="76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26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26746A-67C9-314D-9595-D4A0366F810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This has an impact on the pace of innovation in consumer health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CD8480F-0AA8-3B4E-80FC-78D41C7B0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Regulatory constraints have a lasting influence on innovation and development timelines in consumer health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A0B0F8-545E-0641-8484-E6B78F3267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IQVIA Confidential - Accelerating Consumer Health Innovation |  23 March 2021 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1DF1A2-D353-C346-B087-D1DC32C5D009}"/>
              </a:ext>
            </a:extLst>
          </p:cNvPr>
          <p:cNvSpPr txBox="1"/>
          <p:nvPr/>
        </p:nvSpPr>
        <p:spPr>
          <a:xfrm>
            <a:off x="1164656" y="5284269"/>
            <a:ext cx="9545637" cy="897749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Higher innovation levels providing stronger differentiation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require higher development times due to regulatory constraints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A7C1F93-72EF-2B49-937C-C4151EC8D4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722883"/>
              </p:ext>
            </p:extLst>
          </p:nvPr>
        </p:nvGraphicFramePr>
        <p:xfrm>
          <a:off x="523240" y="1709252"/>
          <a:ext cx="10908792" cy="34389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72">
                  <a:extLst>
                    <a:ext uri="{9D8B030D-6E8A-4147-A177-3AD203B41FA5}">
                      <a16:colId xmlns:a16="http://schemas.microsoft.com/office/drawing/2014/main" val="139574002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290384389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val="247960475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379586126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val="2970845755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1381121170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val="2487154605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704550092"/>
                    </a:ext>
                  </a:extLst>
                </a:gridCol>
              </a:tblGrid>
              <a:tr h="6400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REGULATORY STATUS / </a:t>
                      </a:r>
                      <a:br>
                        <a:rPr kumimoji="0" lang="en-GB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GB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PRODUCT TYPE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DEVELOPMENT TIMELINES*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INNOVATION LEVEL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REGULATORY REQUIREMENTS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5395970"/>
                  </a:ext>
                </a:extLst>
              </a:tr>
              <a:tr h="559767">
                <a:tc rowSpan="3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B3A4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Line extension</a:t>
                      </a:r>
                    </a:p>
                  </a:txBody>
                  <a:tcPr marL="182880" marR="18288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rgbClr val="959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rgbClr val="959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B3A4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1-3 years</a:t>
                      </a:r>
                    </a:p>
                  </a:txBody>
                  <a:tcPr marL="182880" marR="182880" anchor="ctr">
                    <a:lnL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rgbClr val="959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rgbClr val="959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B3A4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Low to high</a:t>
                      </a:r>
                    </a:p>
                  </a:txBody>
                  <a:tcPr marL="182880" marR="182880" anchor="ctr">
                    <a:lnL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rgbClr val="959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rgbClr val="959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Low to high – Technical / Clinical</a:t>
                      </a:r>
                    </a:p>
                  </a:txBody>
                  <a:tcPr marL="182880" marR="182880" anchor="ctr">
                    <a:lnL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rgbClr val="959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4932969"/>
                  </a:ext>
                </a:extLst>
              </a:tr>
              <a:tr h="559767">
                <a:tc vMerge="1">
                  <a:txBody>
                    <a:bodyPr/>
                    <a:lstStyle/>
                    <a:p>
                      <a:endParaRPr lang="en-US"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B3A4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New indication</a:t>
                      </a:r>
                    </a:p>
                  </a:txBody>
                  <a:tcPr marL="182880" marR="18288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959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59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59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59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B3A4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2-4 years</a:t>
                      </a:r>
                    </a:p>
                  </a:txBody>
                  <a:tcPr marL="182880" marR="182880" anchor="ctr">
                    <a:lnL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959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59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59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59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B3A4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High</a:t>
                      </a:r>
                    </a:p>
                  </a:txBody>
                  <a:tcPr marL="182880" marR="182880" anchor="ctr">
                    <a:lnL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959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59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59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59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B3A4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High - Technical &amp; Clinical /RWE</a:t>
                      </a:r>
                    </a:p>
                  </a:txBody>
                  <a:tcPr marL="182880" marR="182880" anchor="ctr">
                    <a:lnL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959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59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6999692"/>
                  </a:ext>
                </a:extLst>
              </a:tr>
              <a:tr h="559767">
                <a:tc v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B3A4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Rx to OTC switch</a:t>
                      </a:r>
                    </a:p>
                  </a:txBody>
                  <a:tcPr marL="182880" marR="18288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959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59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59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59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B3A4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1.5-2+ years</a:t>
                      </a:r>
                    </a:p>
                  </a:txBody>
                  <a:tcPr marL="182880" marR="182880" anchor="ctr">
                    <a:lnL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959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59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59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59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B3A4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High</a:t>
                      </a:r>
                    </a:p>
                  </a:txBody>
                  <a:tcPr marL="182880" marR="182880" anchor="ctr">
                    <a:lnL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959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59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59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59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B3A4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High - Safety / Clinical / RWE</a:t>
                      </a:r>
                    </a:p>
                  </a:txBody>
                  <a:tcPr marL="182880" marR="182880" anchor="ctr">
                    <a:lnL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959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59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7196259"/>
                  </a:ext>
                </a:extLst>
              </a:tr>
              <a:tr h="559767">
                <a:tc rowSpan="2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B3A4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Food supplements</a:t>
                      </a:r>
                    </a:p>
                  </a:txBody>
                  <a:tcPr marL="182880" marR="18288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959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59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59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59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B3A4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1-2 years</a:t>
                      </a:r>
                    </a:p>
                  </a:txBody>
                  <a:tcPr marL="182880" marR="182880" anchor="ctr">
                    <a:lnL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959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59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59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59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B3A4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Lower-mid</a:t>
                      </a:r>
                    </a:p>
                  </a:txBody>
                  <a:tcPr marL="182880" marR="182880" anchor="ctr">
                    <a:lnL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959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59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59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59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B3A4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Low - Technical</a:t>
                      </a:r>
                    </a:p>
                  </a:txBody>
                  <a:tcPr marL="182880" marR="182880" anchor="ctr">
                    <a:lnL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959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59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5698157"/>
                  </a:ext>
                </a:extLst>
              </a:tr>
              <a:tr h="559767">
                <a:tc v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B3A4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Medical devices</a:t>
                      </a:r>
                    </a:p>
                  </a:txBody>
                  <a:tcPr marL="182880" marR="18288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959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59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B3A4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1.5-2 years</a:t>
                      </a:r>
                    </a:p>
                  </a:txBody>
                  <a:tcPr marL="182880" marR="182880" anchor="ctr">
                    <a:lnL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959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59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B3A4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Depends</a:t>
                      </a:r>
                    </a:p>
                  </a:txBody>
                  <a:tcPr marL="182880" marR="182880" anchor="ctr">
                    <a:lnL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959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59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B3A4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Depends - Technical / Clinical</a:t>
                      </a:r>
                    </a:p>
                  </a:txBody>
                  <a:tcPr marL="182880" marR="182880" anchor="ctr">
                    <a:lnL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959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222605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F6B054B-B4A5-C84A-966C-068AD4002FFE}"/>
              </a:ext>
            </a:extLst>
          </p:cNvPr>
          <p:cNvSpPr txBox="1"/>
          <p:nvPr/>
        </p:nvSpPr>
        <p:spPr>
          <a:xfrm rot="16200000">
            <a:off x="298383" y="3022333"/>
            <a:ext cx="103952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OTC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486F39-79B6-1C4E-96D2-ED9A8C27CFD6}"/>
              </a:ext>
            </a:extLst>
          </p:cNvPr>
          <p:cNvSpPr txBox="1"/>
          <p:nvPr/>
        </p:nvSpPr>
        <p:spPr>
          <a:xfrm rot="16200000">
            <a:off x="298383" y="4427621"/>
            <a:ext cx="103952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OTHERS</a:t>
            </a:r>
          </a:p>
        </p:txBody>
      </p:sp>
    </p:spTree>
    <p:extLst>
      <p:ext uri="{BB962C8B-B14F-4D97-AF65-F5344CB8AC3E}">
        <p14:creationId xmlns:p14="http://schemas.microsoft.com/office/powerpoint/2010/main" val="250588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C86BA-6C0A-E549-8722-17EB0575F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way to mitigate R&amp;D and regulatory constraints is to include a mix of different innovation levels and types in the pipeline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97EE9C-98BD-A641-9915-4189ED4E4D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IQVIA Confidential - Accelerating Consumer Health Innovation |  23 March 2021 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0" name="Rectangle: Rounded Corners 5">
            <a:extLst>
              <a:ext uri="{FF2B5EF4-FFF2-40B4-BE49-F238E27FC236}">
                <a16:creationId xmlns:a16="http://schemas.microsoft.com/office/drawing/2014/main" id="{46AC8079-59E7-2543-836B-5ED66027631B}"/>
              </a:ext>
            </a:extLst>
          </p:cNvPr>
          <p:cNvSpPr/>
          <p:nvPr/>
        </p:nvSpPr>
        <p:spPr>
          <a:xfrm>
            <a:off x="384695" y="1776735"/>
            <a:ext cx="3719776" cy="9144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tIns="0" rIns="0" bIns="0" rtlCol="0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Core </a:t>
            </a:r>
            <a:b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Innovation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8499C6F-1992-8547-B8F5-41A02B7FBADB}"/>
              </a:ext>
            </a:extLst>
          </p:cNvPr>
          <p:cNvSpPr/>
          <p:nvPr/>
        </p:nvSpPr>
        <p:spPr>
          <a:xfrm>
            <a:off x="435705" y="1822455"/>
            <a:ext cx="822960" cy="8229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558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Flowchart: Merge 14">
            <a:extLst>
              <a:ext uri="{FF2B5EF4-FFF2-40B4-BE49-F238E27FC236}">
                <a16:creationId xmlns:a16="http://schemas.microsoft.com/office/drawing/2014/main" id="{D0B759DA-A7D4-1947-89D7-CC3099CD19EB}"/>
              </a:ext>
            </a:extLst>
          </p:cNvPr>
          <p:cNvSpPr/>
          <p:nvPr/>
        </p:nvSpPr>
        <p:spPr>
          <a:xfrm rot="5400000" flipV="1">
            <a:off x="3598424" y="2146851"/>
            <a:ext cx="302454" cy="202433"/>
          </a:xfrm>
          <a:prstGeom prst="flowChartMerg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" name="Rectangle: Rounded Corners 5">
            <a:extLst>
              <a:ext uri="{FF2B5EF4-FFF2-40B4-BE49-F238E27FC236}">
                <a16:creationId xmlns:a16="http://schemas.microsoft.com/office/drawing/2014/main" id="{E7DF191C-F4B4-AD43-889A-9A6F7EC294D4}"/>
              </a:ext>
            </a:extLst>
          </p:cNvPr>
          <p:cNvSpPr/>
          <p:nvPr/>
        </p:nvSpPr>
        <p:spPr>
          <a:xfrm>
            <a:off x="4155481" y="1776735"/>
            <a:ext cx="3719776" cy="9144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tIns="0" rIns="0" bIns="0" rtlCol="0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Adjacent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Innovation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9E3C6C1-59FD-B044-926C-AC2099B42EE3}"/>
              </a:ext>
            </a:extLst>
          </p:cNvPr>
          <p:cNvSpPr/>
          <p:nvPr/>
        </p:nvSpPr>
        <p:spPr>
          <a:xfrm>
            <a:off x="4206491" y="1822455"/>
            <a:ext cx="822960" cy="8229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558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5" name="Flowchart: Merge 14">
            <a:extLst>
              <a:ext uri="{FF2B5EF4-FFF2-40B4-BE49-F238E27FC236}">
                <a16:creationId xmlns:a16="http://schemas.microsoft.com/office/drawing/2014/main" id="{11060014-6849-6440-9C5E-C3484A7826C2}"/>
              </a:ext>
            </a:extLst>
          </p:cNvPr>
          <p:cNvSpPr/>
          <p:nvPr/>
        </p:nvSpPr>
        <p:spPr>
          <a:xfrm rot="5400000" flipV="1">
            <a:off x="7369210" y="2146851"/>
            <a:ext cx="302454" cy="202433"/>
          </a:xfrm>
          <a:prstGeom prst="flowChartMerg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" name="Rectangle: Rounded Corners 5">
            <a:extLst>
              <a:ext uri="{FF2B5EF4-FFF2-40B4-BE49-F238E27FC236}">
                <a16:creationId xmlns:a16="http://schemas.microsoft.com/office/drawing/2014/main" id="{F03C0593-54E2-B044-B33E-AFC63A60A421}"/>
              </a:ext>
            </a:extLst>
          </p:cNvPr>
          <p:cNvSpPr/>
          <p:nvPr/>
        </p:nvSpPr>
        <p:spPr>
          <a:xfrm>
            <a:off x="7926267" y="1776735"/>
            <a:ext cx="3719776" cy="9144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tIns="0" rIns="0" bIns="0" rtlCol="0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Breakthrough </a:t>
            </a:r>
            <a:b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Innovation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34F31B1-EFB5-EC47-8190-5E14326769C5}"/>
              </a:ext>
            </a:extLst>
          </p:cNvPr>
          <p:cNvSpPr/>
          <p:nvPr/>
        </p:nvSpPr>
        <p:spPr>
          <a:xfrm>
            <a:off x="7977277" y="1822455"/>
            <a:ext cx="822960" cy="8229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558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" name="Flowchart: Merge 14">
            <a:extLst>
              <a:ext uri="{FF2B5EF4-FFF2-40B4-BE49-F238E27FC236}">
                <a16:creationId xmlns:a16="http://schemas.microsoft.com/office/drawing/2014/main" id="{B477D9EA-72F8-DA4D-AF6B-92539CED6FF2}"/>
              </a:ext>
            </a:extLst>
          </p:cNvPr>
          <p:cNvSpPr/>
          <p:nvPr/>
        </p:nvSpPr>
        <p:spPr>
          <a:xfrm rot="5400000" flipV="1">
            <a:off x="11139996" y="2146851"/>
            <a:ext cx="302454" cy="202433"/>
          </a:xfrm>
          <a:prstGeom prst="flowChartMerg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ACD0A6C-911A-6549-A24A-F772514C1F59}"/>
              </a:ext>
            </a:extLst>
          </p:cNvPr>
          <p:cNvSpPr txBox="1"/>
          <p:nvPr/>
        </p:nvSpPr>
        <p:spPr>
          <a:xfrm>
            <a:off x="435705" y="1231771"/>
            <a:ext cx="36687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5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Existing products &amp; consumers / </a:t>
            </a:r>
            <a:br>
              <a:rPr kumimoji="0" lang="en-US" sz="145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145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Known technologies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E26FDE3-84E2-EB40-B3D2-B17A14C5C788}"/>
              </a:ext>
            </a:extLst>
          </p:cNvPr>
          <p:cNvSpPr txBox="1"/>
          <p:nvPr/>
        </p:nvSpPr>
        <p:spPr>
          <a:xfrm>
            <a:off x="4155481" y="1231772"/>
            <a:ext cx="37197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5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Existing products/ Adjacent consumer / </a:t>
            </a:r>
            <a:br>
              <a:rPr kumimoji="0" lang="en-US" sz="145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145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Advanced technologies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44DEB61-65CB-9442-A074-FADF38E4E7F0}"/>
              </a:ext>
            </a:extLst>
          </p:cNvPr>
          <p:cNvSpPr txBox="1"/>
          <p:nvPr/>
        </p:nvSpPr>
        <p:spPr>
          <a:xfrm>
            <a:off x="7977277" y="1248729"/>
            <a:ext cx="36687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5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New products / Services / New needs</a:t>
            </a:r>
            <a:br>
              <a:rPr kumimoji="0" lang="en-US" sz="145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145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New technologies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40E50D1-0714-6740-BD81-5EBDD9A9EAE0}"/>
              </a:ext>
            </a:extLst>
          </p:cNvPr>
          <p:cNvSpPr txBox="1"/>
          <p:nvPr/>
        </p:nvSpPr>
        <p:spPr>
          <a:xfrm>
            <a:off x="403918" y="1926146"/>
            <a:ext cx="9649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70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%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C7FFAF8-4416-964B-8BB3-AD9222FCBD9C}"/>
              </a:ext>
            </a:extLst>
          </p:cNvPr>
          <p:cNvSpPr txBox="1"/>
          <p:nvPr/>
        </p:nvSpPr>
        <p:spPr>
          <a:xfrm>
            <a:off x="4180533" y="1913809"/>
            <a:ext cx="9649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%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F45D0D3-CD3E-9C4E-BF19-F1F48973B850}"/>
              </a:ext>
            </a:extLst>
          </p:cNvPr>
          <p:cNvSpPr txBox="1"/>
          <p:nvPr/>
        </p:nvSpPr>
        <p:spPr>
          <a:xfrm>
            <a:off x="7906293" y="1931814"/>
            <a:ext cx="9649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%</a:t>
            </a:r>
          </a:p>
        </p:txBody>
      </p:sp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95706DF9-1FC4-CA49-A135-F28A544BD9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542961"/>
              </p:ext>
            </p:extLst>
          </p:nvPr>
        </p:nvGraphicFramePr>
        <p:xfrm>
          <a:off x="384694" y="2815887"/>
          <a:ext cx="11261349" cy="230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3783">
                  <a:extLst>
                    <a:ext uri="{9D8B030D-6E8A-4147-A177-3AD203B41FA5}">
                      <a16:colId xmlns:a16="http://schemas.microsoft.com/office/drawing/2014/main" val="3127094078"/>
                    </a:ext>
                  </a:extLst>
                </a:gridCol>
                <a:gridCol w="3753783">
                  <a:extLst>
                    <a:ext uri="{9D8B030D-6E8A-4147-A177-3AD203B41FA5}">
                      <a16:colId xmlns:a16="http://schemas.microsoft.com/office/drawing/2014/main" val="62057855"/>
                    </a:ext>
                  </a:extLst>
                </a:gridCol>
                <a:gridCol w="3753783">
                  <a:extLst>
                    <a:ext uri="{9D8B030D-6E8A-4147-A177-3AD203B41FA5}">
                      <a16:colId xmlns:a16="http://schemas.microsoft.com/office/drawing/2014/main" val="200736964"/>
                    </a:ext>
                  </a:extLst>
                </a:gridCol>
              </a:tblGrid>
              <a:tr h="85286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Innovate by improving products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B3A4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New </a:t>
                      </a:r>
                      <a:r>
                        <a:rPr kumimoji="0" lang="en-GB" sz="1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2B3A4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formulation│New</a:t>
                      </a:r>
                      <a:r>
                        <a:rPr kumimoji="0" lang="en-GB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B3A4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packaging │ New </a:t>
                      </a:r>
                      <a:r>
                        <a:rPr kumimoji="0" lang="en-GB" sz="1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2B3A4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combinations│New</a:t>
                      </a:r>
                      <a:r>
                        <a:rPr kumimoji="0" lang="en-GB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B3A4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ingredients</a:t>
                      </a:r>
                      <a:endParaRPr kumimoji="0" lang="en-GB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B3A4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91440">
                    <a:lnL w="12700" cmpd="sng">
                      <a:noFill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Innovate by new </a:t>
                      </a:r>
                      <a:b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 market offerings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B3A4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Rx-to-OTC switch │ Digital solutions</a:t>
                      </a:r>
                      <a:br>
                        <a:rPr kumimoji="0" lang="en-GB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B3A4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GB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B3A4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DIY diagnostics │ Personalized offerings</a:t>
                      </a:r>
                      <a:endParaRPr kumimoji="0" lang="en-GB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B3A4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91440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8272287"/>
                  </a:ext>
                </a:extLst>
              </a:tr>
              <a:tr h="8528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Innovate w/o physical </a:t>
                      </a:r>
                      <a:b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product change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B3A4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New marketing claims</a:t>
                      </a:r>
                      <a:endParaRPr kumimoji="0" lang="en-GB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B3A4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91440">
                    <a:lnL w="12700" cmpd="sng">
                      <a:noFill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Innovate w/o physical product change and new products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B3A4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New scientific claims │New indications</a:t>
                      </a:r>
                      <a:endParaRPr kumimoji="0" lang="en-GB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B3A4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91440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rgbClr val="D1E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9778720"/>
                  </a:ext>
                </a:extLst>
              </a:tr>
            </a:tbl>
          </a:graphicData>
        </a:graphic>
      </p:graphicFrame>
      <p:sp>
        <p:nvSpPr>
          <p:cNvPr id="36" name="Rectangle: Rounded Corners 5">
            <a:extLst>
              <a:ext uri="{FF2B5EF4-FFF2-40B4-BE49-F238E27FC236}">
                <a16:creationId xmlns:a16="http://schemas.microsoft.com/office/drawing/2014/main" id="{B7954400-5B1E-4A41-95E8-BE94DEFF3C23}"/>
              </a:ext>
            </a:extLst>
          </p:cNvPr>
          <p:cNvSpPr/>
          <p:nvPr/>
        </p:nvSpPr>
        <p:spPr>
          <a:xfrm>
            <a:off x="384695" y="5270821"/>
            <a:ext cx="11261348" cy="91440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5840" tIns="0" rIns="0" bIns="0" rtlCol="0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Complexity (Regulatory, technology, capabilities, innovation efforts,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external collaboration)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9A1B3CB-2125-394F-86FB-506EC179530D}"/>
              </a:ext>
            </a:extLst>
          </p:cNvPr>
          <p:cNvSpPr/>
          <p:nvPr/>
        </p:nvSpPr>
        <p:spPr>
          <a:xfrm>
            <a:off x="435705" y="5316541"/>
            <a:ext cx="822960" cy="8229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558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8" name="Flowchart: Merge 14">
            <a:extLst>
              <a:ext uri="{FF2B5EF4-FFF2-40B4-BE49-F238E27FC236}">
                <a16:creationId xmlns:a16="http://schemas.microsoft.com/office/drawing/2014/main" id="{039CD286-6818-2A4E-BE4E-D01EEE227CD9}"/>
              </a:ext>
            </a:extLst>
          </p:cNvPr>
          <p:cNvSpPr/>
          <p:nvPr/>
        </p:nvSpPr>
        <p:spPr>
          <a:xfrm rot="5400000" flipV="1">
            <a:off x="11139997" y="5640938"/>
            <a:ext cx="302454" cy="202433"/>
          </a:xfrm>
          <a:prstGeom prst="flowChartMerg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9" name="Graphic 38">
            <a:extLst>
              <a:ext uri="{FF2B5EF4-FFF2-40B4-BE49-F238E27FC236}">
                <a16:creationId xmlns:a16="http://schemas.microsoft.com/office/drawing/2014/main" id="{78AD32B2-3F34-3C45-87C1-5961DEE779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1918" y="5410573"/>
            <a:ext cx="64008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5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03D3D37-0C54-4548-8626-BFEBF96E441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>
                <a:solidFill>
                  <a:srgbClr val="00A3E0"/>
                </a:solidFill>
              </a:rPr>
              <a:t>Example: Innovative evidence generating methodologies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E137E9D-D307-3C4C-8C8B-5510A51CD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More efficient and consumer-centric innovation processes </a:t>
            </a:r>
            <a:br>
              <a:rPr lang="en-GB" dirty="0"/>
            </a:br>
            <a:r>
              <a:rPr lang="en-GB" dirty="0"/>
              <a:t>are needed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A0D188-BB0C-D745-B0CF-B12582C40A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IQVIA Confidential - Accelerating Consumer Health Innovation |  23 March 2021 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0" name="Rectangle: Top Corners Rounded 43">
            <a:extLst>
              <a:ext uri="{FF2B5EF4-FFF2-40B4-BE49-F238E27FC236}">
                <a16:creationId xmlns:a16="http://schemas.microsoft.com/office/drawing/2014/main" id="{2BFB68B0-078C-1343-86AF-56345541762E}"/>
              </a:ext>
            </a:extLst>
          </p:cNvPr>
          <p:cNvSpPr/>
          <p:nvPr/>
        </p:nvSpPr>
        <p:spPr>
          <a:xfrm rot="5400000">
            <a:off x="7080917" y="161293"/>
            <a:ext cx="1076510" cy="676440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Rectangle: Top Corners Rounded 44">
            <a:extLst>
              <a:ext uri="{FF2B5EF4-FFF2-40B4-BE49-F238E27FC236}">
                <a16:creationId xmlns:a16="http://schemas.microsoft.com/office/drawing/2014/main" id="{4CBD14D0-D231-854B-98C4-DC85E9F1A962}"/>
              </a:ext>
            </a:extLst>
          </p:cNvPr>
          <p:cNvSpPr/>
          <p:nvPr/>
        </p:nvSpPr>
        <p:spPr>
          <a:xfrm rot="5400000">
            <a:off x="7277476" y="1537301"/>
            <a:ext cx="1076510" cy="686658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Rectangle: Top Corners Rounded 42">
            <a:extLst>
              <a:ext uri="{FF2B5EF4-FFF2-40B4-BE49-F238E27FC236}">
                <a16:creationId xmlns:a16="http://schemas.microsoft.com/office/drawing/2014/main" id="{2B860DFE-4031-744C-809F-A5ED2585F223}"/>
              </a:ext>
            </a:extLst>
          </p:cNvPr>
          <p:cNvSpPr/>
          <p:nvPr/>
        </p:nvSpPr>
        <p:spPr>
          <a:xfrm rot="5400000">
            <a:off x="6843080" y="-1138531"/>
            <a:ext cx="1076509" cy="664456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A30133C2-090F-1148-9B37-99507DB950A2}"/>
              </a:ext>
            </a:extLst>
          </p:cNvPr>
          <p:cNvSpPr/>
          <p:nvPr/>
        </p:nvSpPr>
        <p:spPr>
          <a:xfrm rot="7560295">
            <a:off x="1024462" y="2189961"/>
            <a:ext cx="2528306" cy="2528306"/>
          </a:xfrm>
          <a:prstGeom prst="arc">
            <a:avLst>
              <a:gd name="adj1" fmla="val 16200000"/>
              <a:gd name="adj2" fmla="val 9884489"/>
            </a:avLst>
          </a:prstGeom>
          <a:ln w="1524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2B048FFC-CD19-1748-86F1-527C6EE138EA}"/>
              </a:ext>
            </a:extLst>
          </p:cNvPr>
          <p:cNvSpPr/>
          <p:nvPr/>
        </p:nvSpPr>
        <p:spPr>
          <a:xfrm rot="5400000">
            <a:off x="1270148" y="2420613"/>
            <a:ext cx="2042391" cy="2042390"/>
          </a:xfrm>
          <a:prstGeom prst="arc">
            <a:avLst>
              <a:gd name="adj1" fmla="val 16200000"/>
              <a:gd name="adj2" fmla="val 7105866"/>
            </a:avLst>
          </a:prstGeom>
          <a:ln w="1524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E1FBD3FE-4B1A-CF42-BD63-E08F3D79A63C}"/>
              </a:ext>
            </a:extLst>
          </p:cNvPr>
          <p:cNvSpPr/>
          <p:nvPr/>
        </p:nvSpPr>
        <p:spPr>
          <a:xfrm rot="3066051">
            <a:off x="1524000" y="2670287"/>
            <a:ext cx="1543038" cy="1543038"/>
          </a:xfrm>
          <a:prstGeom prst="arc">
            <a:avLst>
              <a:gd name="adj1" fmla="val 16200000"/>
              <a:gd name="adj2" fmla="val 4901015"/>
            </a:avLst>
          </a:prstGeom>
          <a:ln w="152400" cap="rnd">
            <a:solidFill>
              <a:schemeClr val="accent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183A32E-B2AF-C34C-87EA-95E2678F2E0A}"/>
              </a:ext>
            </a:extLst>
          </p:cNvPr>
          <p:cNvCxnSpPr>
            <a:cxnSpLocks/>
          </p:cNvCxnSpPr>
          <p:nvPr/>
        </p:nvCxnSpPr>
        <p:spPr>
          <a:xfrm flipH="1">
            <a:off x="2885263" y="2533361"/>
            <a:ext cx="508526" cy="410851"/>
          </a:xfrm>
          <a:prstGeom prst="line">
            <a:avLst/>
          </a:prstGeom>
          <a:ln w="152400" cap="rnd">
            <a:solidFill>
              <a:schemeClr val="accent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A9DB597-B1B8-BB4B-81D1-C65AA5BC9CC6}"/>
              </a:ext>
            </a:extLst>
          </p:cNvPr>
          <p:cNvCxnSpPr>
            <a:cxnSpLocks/>
          </p:cNvCxnSpPr>
          <p:nvPr/>
        </p:nvCxnSpPr>
        <p:spPr>
          <a:xfrm flipH="1">
            <a:off x="3323571" y="3428675"/>
            <a:ext cx="542064" cy="0"/>
          </a:xfrm>
          <a:prstGeom prst="line">
            <a:avLst/>
          </a:prstGeom>
          <a:ln w="1524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22F733B-D4F4-F844-B2F4-45EDEA26C28D}"/>
              </a:ext>
            </a:extLst>
          </p:cNvPr>
          <p:cNvCxnSpPr>
            <a:cxnSpLocks/>
          </p:cNvCxnSpPr>
          <p:nvPr/>
        </p:nvCxnSpPr>
        <p:spPr>
          <a:xfrm flipH="1" flipV="1">
            <a:off x="3330323" y="4182899"/>
            <a:ext cx="473655" cy="382677"/>
          </a:xfrm>
          <a:prstGeom prst="line">
            <a:avLst/>
          </a:prstGeom>
          <a:ln w="1524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043E6C55-5AC0-E441-B902-9F58D557B8F8}"/>
              </a:ext>
            </a:extLst>
          </p:cNvPr>
          <p:cNvSpPr/>
          <p:nvPr/>
        </p:nvSpPr>
        <p:spPr>
          <a:xfrm>
            <a:off x="6305951" y="1645496"/>
            <a:ext cx="3895323" cy="1057652"/>
          </a:xfrm>
          <a:prstGeom prst="rect">
            <a:avLst/>
          </a:prstGeom>
        </p:spPr>
        <p:txBody>
          <a:bodyPr wrap="square" lIns="180000" rIns="180000" bIns="0" anchor="ctr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Novel designs to push established borders and merge different study methodologies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2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Example: </a:t>
            </a:r>
          </a:p>
          <a:p>
            <a:pPr marL="91440" marR="0" lvl="0" indent="-9144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Integration of PMR elements in RCT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5DE909C-486C-1D48-90A1-F28112E597EA}"/>
              </a:ext>
            </a:extLst>
          </p:cNvPr>
          <p:cNvSpPr/>
          <p:nvPr/>
        </p:nvSpPr>
        <p:spPr>
          <a:xfrm>
            <a:off x="4486397" y="1977037"/>
            <a:ext cx="19420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Study Design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C89712F-59CD-0042-9C1A-A6B87973AD62}"/>
              </a:ext>
            </a:extLst>
          </p:cNvPr>
          <p:cNvSpPr/>
          <p:nvPr/>
        </p:nvSpPr>
        <p:spPr>
          <a:xfrm>
            <a:off x="1481945" y="3108134"/>
            <a:ext cx="1442626" cy="658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Innovative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Claims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AAC99F3-A314-264C-9ACF-983657EB2802}"/>
              </a:ext>
            </a:extLst>
          </p:cNvPr>
          <p:cNvSpPr/>
          <p:nvPr/>
        </p:nvSpPr>
        <p:spPr>
          <a:xfrm>
            <a:off x="6506235" y="2991196"/>
            <a:ext cx="4409415" cy="1079794"/>
          </a:xfrm>
          <a:prstGeom prst="rect">
            <a:avLst/>
          </a:prstGeom>
        </p:spPr>
        <p:txBody>
          <a:bodyPr wrap="square" lIns="180000" rIns="180000" bIns="0" anchor="ctr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Data, tools and process to deliver evidence generation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2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Examples: </a:t>
            </a:r>
          </a:p>
          <a:p>
            <a:pPr marL="91440" marR="0" lvl="0" indent="-9144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Consumer-centric virtual trials</a:t>
            </a:r>
          </a:p>
          <a:p>
            <a:pPr marL="91440" marR="0" lvl="0" indent="-9144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ePRO via sensors / wearables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E4877C3-C506-754E-BA83-C09BB76B74B9}"/>
              </a:ext>
            </a:extLst>
          </p:cNvPr>
          <p:cNvSpPr/>
          <p:nvPr/>
        </p:nvSpPr>
        <p:spPr>
          <a:xfrm>
            <a:off x="5046214" y="3321279"/>
            <a:ext cx="1654102" cy="343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Operations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2D5D4B2-D113-F142-BC20-5D527EEB68AB}"/>
              </a:ext>
            </a:extLst>
          </p:cNvPr>
          <p:cNvSpPr/>
          <p:nvPr/>
        </p:nvSpPr>
        <p:spPr>
          <a:xfrm>
            <a:off x="6428443" y="4439299"/>
            <a:ext cx="4382432" cy="1069552"/>
          </a:xfrm>
          <a:prstGeom prst="rect">
            <a:avLst/>
          </a:prstGeom>
        </p:spPr>
        <p:txBody>
          <a:bodyPr wrap="square" lIns="180000" rIns="180000" bIns="0" anchor="ctr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Data integration and analytics to gain access to data and improve insight generation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Examples:</a:t>
            </a:r>
          </a:p>
          <a:p>
            <a:pPr marL="91440" marR="0" lvl="0" indent="-9144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Social-media driven recruitment of participants</a:t>
            </a:r>
          </a:p>
          <a:p>
            <a:pPr marL="91440" marR="0" lvl="0" indent="-9144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AI/LM for advanced analytics and outcome measurement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0B39ACD-FFE0-8E4B-9F5E-C55F352FDFC7}"/>
              </a:ext>
            </a:extLst>
          </p:cNvPr>
          <p:cNvSpPr/>
          <p:nvPr/>
        </p:nvSpPr>
        <p:spPr>
          <a:xfrm>
            <a:off x="4880450" y="4774444"/>
            <a:ext cx="1654102" cy="343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Technology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D8FD304-7D44-F645-B35B-8E6370ED25BD}"/>
              </a:ext>
            </a:extLst>
          </p:cNvPr>
          <p:cNvSpPr/>
          <p:nvPr/>
        </p:nvSpPr>
        <p:spPr>
          <a:xfrm>
            <a:off x="3247858" y="1569515"/>
            <a:ext cx="1229579" cy="1229579"/>
          </a:xfrm>
          <a:prstGeom prst="ellipse">
            <a:avLst/>
          </a:prstGeom>
          <a:solidFill>
            <a:schemeClr val="bg1"/>
          </a:solidFill>
          <a:ln w="152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103F2B1-77C3-F14A-BA4E-3F1BF22A4C8E}"/>
              </a:ext>
            </a:extLst>
          </p:cNvPr>
          <p:cNvSpPr/>
          <p:nvPr/>
        </p:nvSpPr>
        <p:spPr>
          <a:xfrm>
            <a:off x="3789219" y="2914714"/>
            <a:ext cx="1229579" cy="1229579"/>
          </a:xfrm>
          <a:prstGeom prst="ellipse">
            <a:avLst/>
          </a:prstGeom>
          <a:solidFill>
            <a:schemeClr val="bg1"/>
          </a:solidFill>
          <a:ln w="152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A754F96-636E-B24F-A0FE-686EB9930EEC}"/>
              </a:ext>
            </a:extLst>
          </p:cNvPr>
          <p:cNvSpPr/>
          <p:nvPr/>
        </p:nvSpPr>
        <p:spPr>
          <a:xfrm>
            <a:off x="3612829" y="4318725"/>
            <a:ext cx="1229579" cy="1229579"/>
          </a:xfrm>
          <a:prstGeom prst="ellipse">
            <a:avLst/>
          </a:prstGeom>
          <a:solidFill>
            <a:schemeClr val="bg1"/>
          </a:solidFill>
          <a:ln w="152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A1006E3-F644-4B48-9205-5B4A4484E2FB}"/>
              </a:ext>
            </a:extLst>
          </p:cNvPr>
          <p:cNvSpPr txBox="1"/>
          <p:nvPr/>
        </p:nvSpPr>
        <p:spPr>
          <a:xfrm>
            <a:off x="628650" y="5696595"/>
            <a:ext cx="10620375" cy="551806"/>
          </a:xfrm>
          <a:prstGeom prst="roundRect">
            <a:avLst>
              <a:gd name="adj" fmla="val 50000"/>
            </a:avLst>
          </a:prstGeom>
          <a:solidFill>
            <a:srgbClr val="5F6B71"/>
          </a:solidFill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Innovative, competitive, consumer-centric and compliant marketing and scientific claims</a:t>
            </a:r>
          </a:p>
        </p:txBody>
      </p:sp>
      <p:pic>
        <p:nvPicPr>
          <p:cNvPr id="44" name="Graphic 43">
            <a:extLst>
              <a:ext uri="{FF2B5EF4-FFF2-40B4-BE49-F238E27FC236}">
                <a16:creationId xmlns:a16="http://schemas.microsoft.com/office/drawing/2014/main" id="{F1AC8914-5AFB-5147-9CFA-8145B355C3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07123" y="1821186"/>
            <a:ext cx="712464" cy="712464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5E58B282-3795-0847-80F9-7D7EB3ED36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38600" y="3177819"/>
            <a:ext cx="727896" cy="727896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30F40854-1C64-5646-9CB5-4C54C15CF5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56407" y="4552341"/>
            <a:ext cx="734034" cy="73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02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EC21F056-4D69-4811-BB6E-E97FB23C4E5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B950B18-0D01-4372-A2F4-6EA80FE73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819" y="0"/>
            <a:ext cx="4114799" cy="2971800"/>
          </a:xfrm>
        </p:spPr>
        <p:txBody>
          <a:bodyPr/>
          <a:lstStyle/>
          <a:p>
            <a:r>
              <a:rPr lang="en-GB" dirty="0"/>
              <a:t>Key Drivers of Successful Innovation</a:t>
            </a:r>
          </a:p>
        </p:txBody>
      </p:sp>
    </p:spTree>
    <p:extLst>
      <p:ext uri="{BB962C8B-B14F-4D97-AF65-F5344CB8AC3E}">
        <p14:creationId xmlns:p14="http://schemas.microsoft.com/office/powerpoint/2010/main" val="380871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2C9218-9A0F-CC41-9BE7-B894C66C2A4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Five levers moving in tandem to develop value-adding innovation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CE4F5F4-68B2-3747-9BF1-0CBB101CA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IQVIA Consumer Health model for a winning innovation process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6A82B3-959B-714B-A2AF-3528379163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IQVIA Confidential - Accelerating Consumer Health Innovation |  23 March 2021 </a:t>
            </a:r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AEAE393-907A-6A4F-BC88-C49984C5164B}"/>
              </a:ext>
            </a:extLst>
          </p:cNvPr>
          <p:cNvGrpSpPr/>
          <p:nvPr/>
        </p:nvGrpSpPr>
        <p:grpSpPr>
          <a:xfrm>
            <a:off x="3482630" y="1686724"/>
            <a:ext cx="4492873" cy="4380728"/>
            <a:chOff x="3820688" y="1434234"/>
            <a:chExt cx="4492873" cy="4380728"/>
          </a:xfrm>
        </p:grpSpPr>
        <p:sp>
          <p:nvSpPr>
            <p:cNvPr id="6" name="Rectangle: Rounded Corners 72">
              <a:extLst>
                <a:ext uri="{FF2B5EF4-FFF2-40B4-BE49-F238E27FC236}">
                  <a16:creationId xmlns:a16="http://schemas.microsoft.com/office/drawing/2014/main" id="{60A47444-84B9-E145-9BBD-4FEFBA90521E}"/>
                </a:ext>
              </a:extLst>
            </p:cNvPr>
            <p:cNvSpPr/>
            <p:nvPr/>
          </p:nvSpPr>
          <p:spPr>
            <a:xfrm>
              <a:off x="5459721" y="1434234"/>
              <a:ext cx="1189813" cy="223830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GB" sz="1600" dirty="0"/>
            </a:p>
          </p:txBody>
        </p:sp>
        <p:sp>
          <p:nvSpPr>
            <p:cNvPr id="7" name="Rectangle: Rounded Corners 72">
              <a:extLst>
                <a:ext uri="{FF2B5EF4-FFF2-40B4-BE49-F238E27FC236}">
                  <a16:creationId xmlns:a16="http://schemas.microsoft.com/office/drawing/2014/main" id="{A3C53149-755C-B541-995F-58B4961A5473}"/>
                </a:ext>
              </a:extLst>
            </p:cNvPr>
            <p:cNvSpPr/>
            <p:nvPr/>
          </p:nvSpPr>
          <p:spPr>
            <a:xfrm rot="17348252">
              <a:off x="4344932" y="2245734"/>
              <a:ext cx="1189813" cy="2238302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GB" sz="1600" dirty="0"/>
            </a:p>
          </p:txBody>
        </p:sp>
        <p:sp>
          <p:nvSpPr>
            <p:cNvPr id="8" name="Rectangle: Rounded Corners 72">
              <a:extLst>
                <a:ext uri="{FF2B5EF4-FFF2-40B4-BE49-F238E27FC236}">
                  <a16:creationId xmlns:a16="http://schemas.microsoft.com/office/drawing/2014/main" id="{4CB172A8-0086-C84C-B164-77ED359105AC}"/>
                </a:ext>
              </a:extLst>
            </p:cNvPr>
            <p:cNvSpPr/>
            <p:nvPr/>
          </p:nvSpPr>
          <p:spPr>
            <a:xfrm rot="13089929">
              <a:off x="4748421" y="3561634"/>
              <a:ext cx="1189813" cy="223830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GB" sz="1600" dirty="0"/>
            </a:p>
          </p:txBody>
        </p:sp>
        <p:sp>
          <p:nvSpPr>
            <p:cNvPr id="9" name="Rectangle: Rounded Corners 72">
              <a:extLst>
                <a:ext uri="{FF2B5EF4-FFF2-40B4-BE49-F238E27FC236}">
                  <a16:creationId xmlns:a16="http://schemas.microsoft.com/office/drawing/2014/main" id="{CCFC4FF2-BAF0-B54F-BA3B-D9C5AB3A6FB4}"/>
                </a:ext>
              </a:extLst>
            </p:cNvPr>
            <p:cNvSpPr/>
            <p:nvPr/>
          </p:nvSpPr>
          <p:spPr>
            <a:xfrm rot="8713699">
              <a:off x="6155777" y="3576660"/>
              <a:ext cx="1189813" cy="2238302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GB" sz="1600" dirty="0"/>
            </a:p>
          </p:txBody>
        </p:sp>
        <p:sp>
          <p:nvSpPr>
            <p:cNvPr id="10" name="Rectangle: Rounded Corners 72">
              <a:extLst>
                <a:ext uri="{FF2B5EF4-FFF2-40B4-BE49-F238E27FC236}">
                  <a16:creationId xmlns:a16="http://schemas.microsoft.com/office/drawing/2014/main" id="{0CC68BF6-D8D5-6847-8CCE-5A3704003146}"/>
                </a:ext>
              </a:extLst>
            </p:cNvPr>
            <p:cNvSpPr/>
            <p:nvPr/>
          </p:nvSpPr>
          <p:spPr>
            <a:xfrm rot="4407262">
              <a:off x="6599503" y="2256362"/>
              <a:ext cx="1189813" cy="223830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GB" sz="1600" dirty="0"/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53B9202C-D63D-5B49-A998-8B0A6D91F1A3}"/>
              </a:ext>
            </a:extLst>
          </p:cNvPr>
          <p:cNvSpPr/>
          <p:nvPr/>
        </p:nvSpPr>
        <p:spPr>
          <a:xfrm>
            <a:off x="4438696" y="2709102"/>
            <a:ext cx="2561475" cy="2561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GB" sz="1600" dirty="0"/>
          </a:p>
        </p:txBody>
      </p:sp>
      <p:sp>
        <p:nvSpPr>
          <p:cNvPr id="12" name="Line 33">
            <a:extLst>
              <a:ext uri="{FF2B5EF4-FFF2-40B4-BE49-F238E27FC236}">
                <a16:creationId xmlns:a16="http://schemas.microsoft.com/office/drawing/2014/main" id="{F31E3434-9E91-BC40-8DF4-CDBA274601A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781355" y="2316830"/>
            <a:ext cx="3547216" cy="0"/>
          </a:xfrm>
          <a:prstGeom prst="line">
            <a:avLst/>
          </a:prstGeom>
          <a:noFill/>
          <a:ln w="19050" cap="rnd">
            <a:solidFill>
              <a:schemeClr val="accent1"/>
            </a:solidFill>
            <a:prstDash val="solid"/>
            <a:round/>
            <a:headEnd type="none" w="lg" len="lg"/>
            <a:tailEnd type="oval" w="lg" len="lg"/>
          </a:ln>
          <a:effectLst/>
        </p:spPr>
        <p:txBody>
          <a:bodyPr/>
          <a:lstStyle/>
          <a:p>
            <a:pPr>
              <a:defRPr/>
            </a:pPr>
            <a:endParaRPr lang="en-GB" kern="0" dirty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sp>
        <p:nvSpPr>
          <p:cNvPr id="13" name="Line 33">
            <a:extLst>
              <a:ext uri="{FF2B5EF4-FFF2-40B4-BE49-F238E27FC236}">
                <a16:creationId xmlns:a16="http://schemas.microsoft.com/office/drawing/2014/main" id="{8BEA3FEF-5895-594D-9B86-0DB0585970F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95886" y="3710243"/>
            <a:ext cx="2755565" cy="0"/>
          </a:xfrm>
          <a:prstGeom prst="line">
            <a:avLst/>
          </a:prstGeom>
          <a:noFill/>
          <a:ln w="19050" cap="rnd">
            <a:solidFill>
              <a:schemeClr val="accent5"/>
            </a:solidFill>
            <a:prstDash val="solid"/>
            <a:round/>
            <a:headEnd type="none" w="lg" len="lg"/>
            <a:tailEnd type="oval" w="lg" len="lg"/>
          </a:ln>
          <a:effectLst/>
        </p:spPr>
        <p:txBody>
          <a:bodyPr/>
          <a:lstStyle/>
          <a:p>
            <a:pPr>
              <a:defRPr/>
            </a:pPr>
            <a:endParaRPr lang="en-GB" kern="0" dirty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sp>
        <p:nvSpPr>
          <p:cNvPr id="14" name="Line 33">
            <a:extLst>
              <a:ext uri="{FF2B5EF4-FFF2-40B4-BE49-F238E27FC236}">
                <a16:creationId xmlns:a16="http://schemas.microsoft.com/office/drawing/2014/main" id="{1908A3D8-CE33-994B-90CE-63889811E1F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383076" y="3723203"/>
            <a:ext cx="2939459" cy="0"/>
          </a:xfrm>
          <a:prstGeom prst="line">
            <a:avLst/>
          </a:prstGeom>
          <a:noFill/>
          <a:ln w="19050" cap="rnd">
            <a:solidFill>
              <a:schemeClr val="accent2"/>
            </a:solidFill>
            <a:prstDash val="solid"/>
            <a:round/>
            <a:headEnd type="oval" w="lg" len="lg"/>
            <a:tailEnd w="lg" len="lg"/>
          </a:ln>
          <a:effectLst/>
        </p:spPr>
        <p:txBody>
          <a:bodyPr/>
          <a:lstStyle/>
          <a:p>
            <a:pPr>
              <a:defRPr/>
            </a:pPr>
            <a:endParaRPr lang="en-GB" kern="0" dirty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sp>
        <p:nvSpPr>
          <p:cNvPr id="15" name="Line 33">
            <a:extLst>
              <a:ext uri="{FF2B5EF4-FFF2-40B4-BE49-F238E27FC236}">
                <a16:creationId xmlns:a16="http://schemas.microsoft.com/office/drawing/2014/main" id="{2A44DB71-A13A-2B44-8413-D170312B8DA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781355" y="5261879"/>
            <a:ext cx="2805878" cy="0"/>
          </a:xfrm>
          <a:prstGeom prst="line">
            <a:avLst/>
          </a:prstGeom>
          <a:noFill/>
          <a:ln w="19050" cap="rnd">
            <a:solidFill>
              <a:schemeClr val="accent1"/>
            </a:solidFill>
            <a:prstDash val="solid"/>
            <a:round/>
            <a:headEnd type="none" w="lg" len="lg"/>
            <a:tailEnd type="oval" w="lg" len="lg"/>
          </a:ln>
          <a:effectLst/>
        </p:spPr>
        <p:txBody>
          <a:bodyPr/>
          <a:lstStyle/>
          <a:p>
            <a:pPr>
              <a:defRPr/>
            </a:pPr>
            <a:endParaRPr lang="en-GB" kern="0" dirty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sp>
        <p:nvSpPr>
          <p:cNvPr id="16" name="Line 33">
            <a:extLst>
              <a:ext uri="{FF2B5EF4-FFF2-40B4-BE49-F238E27FC236}">
                <a16:creationId xmlns:a16="http://schemas.microsoft.com/office/drawing/2014/main" id="{45E132AC-1162-2D40-8431-E7BFEA44B15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195803" y="5281383"/>
            <a:ext cx="3137603" cy="0"/>
          </a:xfrm>
          <a:prstGeom prst="line">
            <a:avLst/>
          </a:prstGeom>
          <a:noFill/>
          <a:ln w="19050" cap="rnd">
            <a:solidFill>
              <a:schemeClr val="accent3"/>
            </a:solidFill>
            <a:prstDash val="solid"/>
            <a:round/>
            <a:headEnd type="oval" w="lg" len="lg"/>
            <a:tailEnd w="lg" len="lg"/>
          </a:ln>
          <a:effectLst/>
        </p:spPr>
        <p:txBody>
          <a:bodyPr/>
          <a:lstStyle/>
          <a:p>
            <a:pPr>
              <a:defRPr/>
            </a:pPr>
            <a:endParaRPr lang="en-GB" kern="0" dirty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2BB89D3-D87C-0542-98CC-DAEE23EE02FE}"/>
              </a:ext>
            </a:extLst>
          </p:cNvPr>
          <p:cNvSpPr/>
          <p:nvPr/>
        </p:nvSpPr>
        <p:spPr>
          <a:xfrm>
            <a:off x="1850929" y="1750835"/>
            <a:ext cx="26585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defRPr/>
            </a:pPr>
            <a:r>
              <a:rPr lang="en-GB" sz="1400" b="1" dirty="0">
                <a:solidFill>
                  <a:schemeClr val="accent1"/>
                </a:solidFill>
              </a:rPr>
              <a:t>MARKET DYNAMICS UNDERSTANDING</a:t>
            </a:r>
            <a:endParaRPr lang="en-GB" sz="1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05A3C39-A92F-C54F-83F9-C073E77A93D4}"/>
              </a:ext>
            </a:extLst>
          </p:cNvPr>
          <p:cNvSpPr/>
          <p:nvPr/>
        </p:nvSpPr>
        <p:spPr>
          <a:xfrm>
            <a:off x="1131010" y="3793539"/>
            <a:ext cx="26585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defRPr/>
            </a:pPr>
            <a:r>
              <a:rPr lang="en-GB" sz="1400" b="1" dirty="0">
                <a:solidFill>
                  <a:schemeClr val="accent5"/>
                </a:solidFill>
              </a:rPr>
              <a:t>LAUNCH EXCELLENCE</a:t>
            </a:r>
            <a:endParaRPr lang="en-GB" sz="1400" dirty="0">
              <a:solidFill>
                <a:schemeClr val="accent5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6772AB9-2935-F246-ACA9-DAB988C5A5CB}"/>
              </a:ext>
            </a:extLst>
          </p:cNvPr>
          <p:cNvSpPr/>
          <p:nvPr/>
        </p:nvSpPr>
        <p:spPr>
          <a:xfrm>
            <a:off x="7596512" y="3161484"/>
            <a:ext cx="26585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00000"/>
              </a:lnSpc>
              <a:defRPr/>
            </a:pPr>
            <a:r>
              <a:rPr lang="en-GB" sz="1400" b="1" dirty="0">
                <a:solidFill>
                  <a:schemeClr val="accent2"/>
                </a:solidFill>
              </a:rPr>
              <a:t>CONSUMER/SHOPPER</a:t>
            </a:r>
            <a:br>
              <a:rPr lang="en-GB" sz="1400" b="1" dirty="0">
                <a:solidFill>
                  <a:schemeClr val="accent2"/>
                </a:solidFill>
              </a:rPr>
            </a:br>
            <a:r>
              <a:rPr lang="en-GB" sz="1400" b="1" dirty="0">
                <a:solidFill>
                  <a:schemeClr val="accent2"/>
                </a:solidFill>
              </a:rPr>
              <a:t>INSIGHTS</a:t>
            </a:r>
            <a:endParaRPr lang="en-GB" sz="1400" dirty="0">
              <a:solidFill>
                <a:schemeClr val="accent2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0DFF48E-5306-B643-BA73-EA8BC481F946}"/>
              </a:ext>
            </a:extLst>
          </p:cNvPr>
          <p:cNvSpPr/>
          <p:nvPr/>
        </p:nvSpPr>
        <p:spPr>
          <a:xfrm>
            <a:off x="1929375" y="5325298"/>
            <a:ext cx="157121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defRPr/>
            </a:pPr>
            <a:r>
              <a:rPr lang="en-GB" sz="1400" b="1" dirty="0">
                <a:solidFill>
                  <a:schemeClr val="accent1"/>
                </a:solidFill>
              </a:rPr>
              <a:t>GENERATION &amp; DEVELOPMENT CAPABILITIES</a:t>
            </a:r>
            <a:endParaRPr lang="en-GB" sz="1400" dirty="0">
              <a:solidFill>
                <a:schemeClr val="accent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5FF08C8-24A8-8940-879E-873E0BD0828E}"/>
              </a:ext>
            </a:extLst>
          </p:cNvPr>
          <p:cNvSpPr/>
          <p:nvPr/>
        </p:nvSpPr>
        <p:spPr>
          <a:xfrm>
            <a:off x="7898688" y="5363990"/>
            <a:ext cx="23468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defRPr/>
            </a:pPr>
            <a:r>
              <a:rPr lang="en-GB" sz="1400" b="1" dirty="0">
                <a:solidFill>
                  <a:schemeClr val="accent3"/>
                </a:solidFill>
              </a:rPr>
              <a:t>INNOVATION MINDSET</a:t>
            </a:r>
            <a:endParaRPr lang="en-GB" sz="1400" dirty="0">
              <a:solidFill>
                <a:schemeClr val="accent3"/>
              </a:solidFill>
            </a:endParaRP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25AEF061-9F31-6344-8FA4-4A60DD43F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58388" y="1792756"/>
            <a:ext cx="795429" cy="795429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64013982-6EFF-224D-968B-401353F12A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06959" y="3050264"/>
            <a:ext cx="748791" cy="748791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7B1ABCC2-8F0B-4747-86EF-9FDE420BD7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69314" y="3049930"/>
            <a:ext cx="701134" cy="701134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7F8D0BF3-D1FD-5C4B-8EA1-E5859316E2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311932" y="4940695"/>
            <a:ext cx="798195" cy="798195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459EF721-036E-7C41-A216-A8B49FAC528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285835" y="5005256"/>
            <a:ext cx="773389" cy="77338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8D757F8-DF3B-E34B-A58D-4CA94A08FA35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1552" y="2816412"/>
            <a:ext cx="2305973" cy="234722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53266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ounded Rectangle 1">
            <a:extLst>
              <a:ext uri="{FF2B5EF4-FFF2-40B4-BE49-F238E27FC236}">
                <a16:creationId xmlns:a16="http://schemas.microsoft.com/office/drawing/2014/main" id="{360746D4-5FD5-43ED-A4E7-4CD5B48D995B}"/>
              </a:ext>
            </a:extLst>
          </p:cNvPr>
          <p:cNvSpPr/>
          <p:nvPr/>
        </p:nvSpPr>
        <p:spPr>
          <a:xfrm>
            <a:off x="8383207" y="2101402"/>
            <a:ext cx="2174691" cy="2053526"/>
          </a:xfrm>
          <a:prstGeom prst="roundRect">
            <a:avLst>
              <a:gd name="adj" fmla="val 1458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5AE8E99-20B2-DB4E-B6DA-B2B12B8AAC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7677" y="1526363"/>
            <a:ext cx="1051560" cy="1047757"/>
          </a:xfrm>
          <a:prstGeom prst="ellips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</p:pic>
      <p:sp>
        <p:nvSpPr>
          <p:cNvPr id="11" name="Rounded Rectangle 1">
            <a:extLst>
              <a:ext uri="{FF2B5EF4-FFF2-40B4-BE49-F238E27FC236}">
                <a16:creationId xmlns:a16="http://schemas.microsoft.com/office/drawing/2014/main" id="{DF065CC5-C6DA-4AE3-8F37-344B82CB226C}"/>
              </a:ext>
            </a:extLst>
          </p:cNvPr>
          <p:cNvSpPr/>
          <p:nvPr/>
        </p:nvSpPr>
        <p:spPr>
          <a:xfrm>
            <a:off x="1327204" y="2101402"/>
            <a:ext cx="2174691" cy="2053526"/>
          </a:xfrm>
          <a:prstGeom prst="roundRect">
            <a:avLst>
              <a:gd name="adj" fmla="val 1458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5" name="Rounded Rectangle 1">
            <a:extLst>
              <a:ext uri="{FF2B5EF4-FFF2-40B4-BE49-F238E27FC236}">
                <a16:creationId xmlns:a16="http://schemas.microsoft.com/office/drawing/2014/main" id="{8A629163-087D-4BD0-8DA1-0F83760511C6}"/>
              </a:ext>
            </a:extLst>
          </p:cNvPr>
          <p:cNvSpPr/>
          <p:nvPr/>
        </p:nvSpPr>
        <p:spPr>
          <a:xfrm>
            <a:off x="3707845" y="2101402"/>
            <a:ext cx="2174691" cy="2053526"/>
          </a:xfrm>
          <a:prstGeom prst="roundRect">
            <a:avLst>
              <a:gd name="adj" fmla="val 1458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6" name="Rounded Rectangle 1">
            <a:extLst>
              <a:ext uri="{FF2B5EF4-FFF2-40B4-BE49-F238E27FC236}">
                <a16:creationId xmlns:a16="http://schemas.microsoft.com/office/drawing/2014/main" id="{27364C35-EAD8-4461-B43A-868387170D7D}"/>
              </a:ext>
            </a:extLst>
          </p:cNvPr>
          <p:cNvSpPr/>
          <p:nvPr/>
        </p:nvSpPr>
        <p:spPr>
          <a:xfrm>
            <a:off x="6043121" y="2101402"/>
            <a:ext cx="2174691" cy="2053526"/>
          </a:xfrm>
          <a:prstGeom prst="roundRect">
            <a:avLst>
              <a:gd name="adj" fmla="val 1458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AE412F-1DD7-0D4C-BFD6-00602809878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5868" y="1557814"/>
            <a:ext cx="1033454" cy="1033454"/>
          </a:xfrm>
          <a:prstGeom prst="ellips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D48154-EB76-49B6-967C-5AA83677D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Speakers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22A147-DAE1-4CEF-B72E-FD59E63174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IQVIA Confidential - Accelerating Consumer Health Innovation |  23 March 2021 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3" name="Text Box 2">
            <a:extLst>
              <a:ext uri="{FF2B5EF4-FFF2-40B4-BE49-F238E27FC236}">
                <a16:creationId xmlns:a16="http://schemas.microsoft.com/office/drawing/2014/main" id="{AD6DDF90-5327-49B5-A4E8-65AE4D562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7204" y="2641715"/>
            <a:ext cx="217469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5587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Lato"/>
              </a:rPr>
              <a:t>Marc Levy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1" u="none" strike="noStrike" kern="1200" cap="none" spc="0" normalizeH="0" baseline="0" noProof="0" dirty="0">
                <a:ln>
                  <a:noFill/>
                </a:ln>
                <a:solidFill>
                  <a:srgbClr val="00A3E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Associate Principal, Global Consulting Services,</a:t>
            </a:r>
            <a:endParaRPr kumimoji="0" lang="en-US" sz="1050" b="0" i="1" u="none" strike="noStrike" kern="1200" cap="none" spc="0" normalizeH="0" baseline="0" noProof="0" dirty="0">
              <a:ln>
                <a:noFill/>
              </a:ln>
              <a:solidFill>
                <a:srgbClr val="00A3E0"/>
              </a:solidFill>
              <a:effectLst/>
              <a:uLnTx/>
              <a:uFillTx/>
              <a:latin typeface="Lato"/>
              <a:ea typeface="Lato"/>
              <a:cs typeface="Lato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1" u="none" strike="noStrike" kern="1200" cap="none" spc="0" normalizeH="0" baseline="0" noProof="0" dirty="0">
                <a:ln>
                  <a:noFill/>
                </a:ln>
                <a:solidFill>
                  <a:srgbClr val="00A3E0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Lato"/>
              </a:rPr>
              <a:t>IQVIA Consumer Health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Lato"/>
              <a:ea typeface="Lato"/>
              <a:cs typeface="Lato"/>
            </a:endParaRPr>
          </a:p>
        </p:txBody>
      </p:sp>
      <p:sp>
        <p:nvSpPr>
          <p:cNvPr id="36" name="Text Box 2">
            <a:extLst>
              <a:ext uri="{FF2B5EF4-FFF2-40B4-BE49-F238E27FC236}">
                <a16:creationId xmlns:a16="http://schemas.microsoft.com/office/drawing/2014/main" id="{E67FE71B-4BC8-470F-8A16-D53CD95701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2428" y="2641715"/>
            <a:ext cx="217469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5587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Lato"/>
              </a:rPr>
              <a:t>Dr. Volker Spitzer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5587"/>
              </a:solidFill>
              <a:effectLst/>
              <a:uLnTx/>
              <a:uFillTx/>
              <a:latin typeface="Lato"/>
              <a:ea typeface="Lato"/>
              <a:cs typeface="Lato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1" u="none" strike="noStrike" kern="1200" cap="none" spc="0" normalizeH="0" baseline="0" noProof="0" dirty="0">
                <a:ln>
                  <a:noFill/>
                </a:ln>
                <a:solidFill>
                  <a:srgbClr val="00A3E0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Lato"/>
              </a:rPr>
              <a:t>Senior Director, Global Consumer Health R&amp;D Services,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1" u="none" strike="noStrike" kern="1200" cap="none" spc="0" normalizeH="0" baseline="0" noProof="0" dirty="0">
                <a:ln>
                  <a:noFill/>
                </a:ln>
                <a:solidFill>
                  <a:srgbClr val="00A3E0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Lato"/>
              </a:rPr>
              <a:t>IQVIA Consumer Health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Lato"/>
              </a:rPr>
              <a:t> 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Lato"/>
              <a:ea typeface="Lato"/>
              <a:cs typeface="Lato"/>
            </a:endParaRPr>
          </a:p>
        </p:txBody>
      </p:sp>
      <p:sp>
        <p:nvSpPr>
          <p:cNvPr id="37" name="Text Box 2">
            <a:extLst>
              <a:ext uri="{FF2B5EF4-FFF2-40B4-BE49-F238E27FC236}">
                <a16:creationId xmlns:a16="http://schemas.microsoft.com/office/drawing/2014/main" id="{DC0204B5-1710-43BE-A173-D7E4AD2D7F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3122" y="2641715"/>
            <a:ext cx="2174690" cy="90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5587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Lato"/>
              </a:rPr>
              <a:t>Amit Shukla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5587"/>
              </a:solidFill>
              <a:effectLst/>
              <a:uLnTx/>
              <a:uFillTx/>
              <a:latin typeface="Lato"/>
              <a:ea typeface="Lato"/>
              <a:cs typeface="Lato"/>
            </a:endParaRPr>
          </a:p>
          <a:p>
            <a:pPr lvl="0" algn="ctr">
              <a:defRPr/>
            </a:pPr>
            <a:r>
              <a:rPr lang="en-GB" sz="1050" i="1" dirty="0">
                <a:solidFill>
                  <a:srgbClr val="00A3E0"/>
                </a:solidFill>
                <a:latin typeface="Arial" panose="020B0604020202020204" pitchFamily="34" charset="0"/>
                <a:ea typeface="Lato"/>
                <a:cs typeface="Lato"/>
              </a:rPr>
              <a:t>Senior Principal &amp; Head – Global Consulting Services &amp; Thought Leadership</a:t>
            </a:r>
            <a:r>
              <a:rPr kumimoji="0" lang="en-GB" sz="1050" b="0" i="1" u="none" strike="noStrike" kern="1200" cap="none" spc="0" normalizeH="0" baseline="0" noProof="0" dirty="0">
                <a:ln>
                  <a:noFill/>
                </a:ln>
                <a:solidFill>
                  <a:srgbClr val="00A3E0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Lato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1" u="none" strike="noStrike" kern="1200" cap="none" spc="0" normalizeH="0" baseline="0" noProof="0" dirty="0">
                <a:ln>
                  <a:noFill/>
                </a:ln>
                <a:solidFill>
                  <a:srgbClr val="00A3E0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Lato"/>
              </a:rPr>
              <a:t>IQVIA Consumer Health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Lato"/>
              <a:ea typeface="Lato"/>
              <a:cs typeface="Lato"/>
            </a:endParaRPr>
          </a:p>
        </p:txBody>
      </p:sp>
      <p:sp>
        <p:nvSpPr>
          <p:cNvPr id="39" name="Text Box 2">
            <a:extLst>
              <a:ext uri="{FF2B5EF4-FFF2-40B4-BE49-F238E27FC236}">
                <a16:creationId xmlns:a16="http://schemas.microsoft.com/office/drawing/2014/main" id="{0A81338F-83DE-4427-AE96-96F414E29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3208" y="2641715"/>
            <a:ext cx="2174690" cy="730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5587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Lato"/>
              </a:rPr>
              <a:t>Matt Stewart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5587"/>
              </a:solidFill>
              <a:effectLst/>
              <a:uLnTx/>
              <a:uFillTx/>
              <a:latin typeface="Lato"/>
              <a:ea typeface="Lato"/>
              <a:cs typeface="Lato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srgbClr val="00A3E0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Lato"/>
              </a:rPr>
              <a:t>Marketing Manager, Global, IQVIA Consumer Health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A3E0"/>
              </a:solidFill>
              <a:effectLst/>
              <a:uLnTx/>
              <a:uFillTx/>
              <a:latin typeface="Lato"/>
              <a:ea typeface="Lato"/>
              <a:cs typeface="Lato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Lato"/>
              </a:rPr>
              <a:t> 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Lato"/>
              <a:ea typeface="Lato"/>
              <a:cs typeface="Lato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87D0136-061B-2B42-A3A1-A5CAAB97CE0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5142" y="3565667"/>
            <a:ext cx="1086470" cy="31521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B805780-F67B-CA4A-A299-B8A32908BB4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7582" y="3565667"/>
            <a:ext cx="1086470" cy="3152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398C5DA-8D33-4226-9B53-3E88B11B1B7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2799" y="3554892"/>
            <a:ext cx="1085182" cy="3109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F738A5-08BC-4E18-93C9-4983FB07B92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9401" y="3540264"/>
            <a:ext cx="1085182" cy="31092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4B65214-DC0A-CE4D-8E9B-664D32520D5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23993" y="1548761"/>
            <a:ext cx="1051560" cy="1051560"/>
          </a:xfrm>
          <a:prstGeom prst="ellips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77B19F5-B53A-4A47-A4A9-86036B9204E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886638" y="1563412"/>
            <a:ext cx="1067322" cy="1007067"/>
          </a:xfrm>
          <a:prstGeom prst="ellipse">
            <a:avLst/>
          </a:prstGeom>
          <a:ln w="38100">
            <a:solidFill>
              <a:schemeClr val="bg1">
                <a:lumMod val="75000"/>
              </a:schemeClr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24185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FC5FF852-B346-4829-B1F9-88B0D6BD172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407305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8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FC5FF852-B346-4829-B1F9-88B0D6BD17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E87009D-6FD5-4A79-BF62-09CA3ECAC8C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Insights into all aspects of the market environment gives a strong base to innovation projects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2CC755-9EFC-4DB1-B33E-D2374B094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Understanding market dynamics provides a framework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ABEF7F-C932-43C4-A689-6E7A6AC642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IQVIA Confidential - Accelerating Consumer Health Innovation |  23 March 2021 </a:t>
            </a:r>
            <a:endParaRPr lang="en-US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91415017-9AF5-4EE7-AF27-40265FE0F59F}"/>
              </a:ext>
            </a:extLst>
          </p:cNvPr>
          <p:cNvSpPr/>
          <p:nvPr/>
        </p:nvSpPr>
        <p:spPr>
          <a:xfrm>
            <a:off x="4495800" y="2259052"/>
            <a:ext cx="3200400" cy="3200400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 err="1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B9B59EF8-0445-4C3A-8B96-4B0E832044CF}"/>
              </a:ext>
            </a:extLst>
          </p:cNvPr>
          <p:cNvSpPr/>
          <p:nvPr/>
        </p:nvSpPr>
        <p:spPr>
          <a:xfrm>
            <a:off x="3790013" y="1540047"/>
            <a:ext cx="1977738" cy="1977738"/>
          </a:xfrm>
          <a:prstGeom prst="ellipse">
            <a:avLst/>
          </a:prstGeom>
          <a:solidFill>
            <a:schemeClr val="accent3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600" dirty="0"/>
          </a:p>
          <a:p>
            <a:pPr algn="ctr"/>
            <a:endParaRPr lang="en-US" sz="1600" dirty="0" err="1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5EB3A51-4817-4657-AB3E-258F17E7D8FF}"/>
              </a:ext>
            </a:extLst>
          </p:cNvPr>
          <p:cNvSpPr/>
          <p:nvPr/>
        </p:nvSpPr>
        <p:spPr>
          <a:xfrm>
            <a:off x="3790013" y="4196433"/>
            <a:ext cx="1977738" cy="1977738"/>
          </a:xfrm>
          <a:prstGeom prst="ellipse">
            <a:avLst/>
          </a:prstGeom>
          <a:solidFill>
            <a:schemeClr val="accent3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600" dirty="0"/>
          </a:p>
          <a:p>
            <a:pPr algn="ctr"/>
            <a:endParaRPr lang="en-US" sz="1600" dirty="0" err="1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215EBFCE-B3C1-4CFF-871A-A32F5300309A}"/>
              </a:ext>
            </a:extLst>
          </p:cNvPr>
          <p:cNvSpPr/>
          <p:nvPr/>
        </p:nvSpPr>
        <p:spPr>
          <a:xfrm>
            <a:off x="6424249" y="1540047"/>
            <a:ext cx="1977738" cy="1977738"/>
          </a:xfrm>
          <a:prstGeom prst="ellipse">
            <a:avLst/>
          </a:prstGeom>
          <a:solidFill>
            <a:schemeClr val="accent3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600" dirty="0"/>
          </a:p>
          <a:p>
            <a:pPr algn="ctr"/>
            <a:endParaRPr lang="en-US" sz="1600" dirty="0" err="1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56BFC20B-D3E0-4CF2-A218-25ACA8C5D2D2}"/>
              </a:ext>
            </a:extLst>
          </p:cNvPr>
          <p:cNvSpPr/>
          <p:nvPr/>
        </p:nvSpPr>
        <p:spPr>
          <a:xfrm>
            <a:off x="6424249" y="4196433"/>
            <a:ext cx="1977738" cy="1977738"/>
          </a:xfrm>
          <a:prstGeom prst="ellipse">
            <a:avLst/>
          </a:prstGeom>
          <a:solidFill>
            <a:schemeClr val="accent3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600" dirty="0"/>
          </a:p>
          <a:p>
            <a:pPr algn="ctr"/>
            <a:endParaRPr lang="en-US" sz="1600" dirty="0" err="1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A0C445D-3E90-4C71-8DDC-3F6C6DF90F0A}"/>
              </a:ext>
            </a:extLst>
          </p:cNvPr>
          <p:cNvSpPr txBox="1"/>
          <p:nvPr/>
        </p:nvSpPr>
        <p:spPr>
          <a:xfrm>
            <a:off x="422906" y="2287841"/>
            <a:ext cx="3272742" cy="2126736"/>
          </a:xfrm>
          <a:prstGeom prst="rect">
            <a:avLst/>
          </a:prstGeom>
        </p:spPr>
        <p:txBody>
          <a:bodyPr wrap="square" lIns="91440" tIns="91440" rIns="18288" bIns="18288" rtlCol="0" anchor="t" anchorCtr="0">
            <a:spAutoFit/>
          </a:bodyPr>
          <a:lstStyle/>
          <a:p>
            <a:pPr marL="137160" indent="-137160" fontAlgn="base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Innovation set-up (e.g., central/local)</a:t>
            </a:r>
          </a:p>
          <a:p>
            <a:pPr marL="137160" lvl="0" indent="-137160" fontAlgn="base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Importance / role of innovation in portfolio</a:t>
            </a:r>
          </a:p>
          <a:p>
            <a:pPr marL="137160" lvl="0" indent="-137160" fontAlgn="base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Approach to innovation (pioneer)</a:t>
            </a:r>
          </a:p>
          <a:p>
            <a:pPr marL="137160" lvl="0" indent="-137160" fontAlgn="base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Pace of innovation</a:t>
            </a:r>
          </a:p>
          <a:p>
            <a:pPr marL="137160" lvl="0" indent="-137160" fontAlgn="base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Types of innovation</a:t>
            </a:r>
          </a:p>
          <a:p>
            <a:pPr marL="137160" lvl="0" indent="-137160" fontAlgn="base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Executional quality</a:t>
            </a:r>
          </a:p>
          <a:p>
            <a:pPr marL="137160" lvl="0" indent="-137160" fontAlgn="base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lvl="0" indent="-137160" fontAlgn="base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9FDD6FA4-F4B7-436A-9829-8D1CA1EABA3B}"/>
              </a:ext>
            </a:extLst>
          </p:cNvPr>
          <p:cNvCxnSpPr>
            <a:cxnSpLocks/>
          </p:cNvCxnSpPr>
          <p:nvPr/>
        </p:nvCxnSpPr>
        <p:spPr>
          <a:xfrm>
            <a:off x="522018" y="2245738"/>
            <a:ext cx="3173630" cy="0"/>
          </a:xfrm>
          <a:prstGeom prst="line">
            <a:avLst/>
          </a:prstGeom>
          <a:noFill/>
          <a:ln w="38100" cap="rnd" cmpd="sng" algn="ctr">
            <a:solidFill>
              <a:schemeClr val="accent3"/>
            </a:solidFill>
            <a:prstDash val="solid"/>
          </a:ln>
          <a:effectLst/>
        </p:spPr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575D3BA0-E590-47A6-8D93-9C5F7F0A79D7}"/>
              </a:ext>
            </a:extLst>
          </p:cNvPr>
          <p:cNvSpPr txBox="1"/>
          <p:nvPr/>
        </p:nvSpPr>
        <p:spPr>
          <a:xfrm>
            <a:off x="422906" y="1648665"/>
            <a:ext cx="3272742" cy="554971"/>
          </a:xfrm>
          <a:prstGeom prst="rect">
            <a:avLst/>
          </a:prstGeom>
          <a:ln>
            <a:noFill/>
          </a:ln>
        </p:spPr>
        <p:txBody>
          <a:bodyPr vert="horz" wrap="square" lIns="91440" tIns="0" rIns="91440" bIns="0" numCol="1" rtlCol="0" anchor="b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Competitive framework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13AC2D9-0E66-4402-8763-9C91A0F27C78}"/>
              </a:ext>
            </a:extLst>
          </p:cNvPr>
          <p:cNvSpPr txBox="1"/>
          <p:nvPr/>
        </p:nvSpPr>
        <p:spPr>
          <a:xfrm>
            <a:off x="4014168" y="1950302"/>
            <a:ext cx="1452349" cy="1048309"/>
          </a:xfrm>
          <a:prstGeom prst="rect">
            <a:avLst/>
          </a:prstGeom>
          <a:ln>
            <a:noFill/>
          </a:ln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Competition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A912080C-5311-49A2-847A-09CC25E27AD0}"/>
              </a:ext>
            </a:extLst>
          </p:cNvPr>
          <p:cNvSpPr txBox="1"/>
          <p:nvPr/>
        </p:nvSpPr>
        <p:spPr>
          <a:xfrm>
            <a:off x="4014169" y="4685652"/>
            <a:ext cx="1360938" cy="1048309"/>
          </a:xfrm>
          <a:prstGeom prst="rect">
            <a:avLst/>
          </a:prstGeom>
          <a:ln>
            <a:noFill/>
          </a:ln>
        </p:spPr>
        <p:txBody>
          <a:bodyPr vert="horz" wrap="square" lIns="91440" tIns="0" rIns="91440" bIns="0" numCol="1" rtlCol="0" anchor="b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External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8BA80F2-7E90-4CEF-A3DC-FC7168BA28BE}"/>
              </a:ext>
            </a:extLst>
          </p:cNvPr>
          <p:cNvSpPr txBox="1"/>
          <p:nvPr/>
        </p:nvSpPr>
        <p:spPr>
          <a:xfrm>
            <a:off x="6850452" y="1950302"/>
            <a:ext cx="1360938" cy="1048309"/>
          </a:xfrm>
          <a:prstGeom prst="rect">
            <a:avLst/>
          </a:prstGeom>
          <a:ln>
            <a:noFill/>
          </a:ln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Trade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9C87C96-5145-4BC3-ABEA-E9E2D04E84CF}"/>
              </a:ext>
            </a:extLst>
          </p:cNvPr>
          <p:cNvSpPr txBox="1"/>
          <p:nvPr/>
        </p:nvSpPr>
        <p:spPr>
          <a:xfrm>
            <a:off x="6850452" y="4685652"/>
            <a:ext cx="1360938" cy="1048309"/>
          </a:xfrm>
          <a:prstGeom prst="rect">
            <a:avLst/>
          </a:prstGeom>
          <a:ln>
            <a:noFill/>
          </a:ln>
        </p:spPr>
        <p:txBody>
          <a:bodyPr vert="horz" wrap="square" lIns="91440" tIns="0" rIns="91440" bIns="0" numCol="1" rtlCol="0" anchor="b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Regulatory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17EF9FD-F1F9-4E02-BF31-2B94107321EC}"/>
              </a:ext>
            </a:extLst>
          </p:cNvPr>
          <p:cNvSpPr txBox="1"/>
          <p:nvPr/>
        </p:nvSpPr>
        <p:spPr>
          <a:xfrm>
            <a:off x="4793543" y="3522039"/>
            <a:ext cx="2577075" cy="676135"/>
          </a:xfrm>
          <a:prstGeom prst="rect">
            <a:avLst/>
          </a:prstGeom>
          <a:ln>
            <a:noFill/>
          </a:ln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Market Dynamics Understanding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B603949-71EA-4A5B-8581-7E05A0A902CE}"/>
              </a:ext>
            </a:extLst>
          </p:cNvPr>
          <p:cNvSpPr txBox="1"/>
          <p:nvPr/>
        </p:nvSpPr>
        <p:spPr>
          <a:xfrm>
            <a:off x="422906" y="4929819"/>
            <a:ext cx="3272742" cy="1341906"/>
          </a:xfrm>
          <a:prstGeom prst="rect">
            <a:avLst/>
          </a:prstGeom>
        </p:spPr>
        <p:txBody>
          <a:bodyPr wrap="square" lIns="91440" tIns="91440" rIns="18288" bIns="18288" rtlCol="0" anchor="t" anchorCtr="0">
            <a:spAutoFit/>
          </a:bodyPr>
          <a:lstStyle/>
          <a:p>
            <a:pPr marL="137160" lvl="0" indent="-137160" fontAlgn="base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Societal</a:t>
            </a:r>
          </a:p>
          <a:p>
            <a:pPr marL="137160" lvl="0" indent="-137160" fontAlgn="base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Environmental</a:t>
            </a:r>
          </a:p>
          <a:p>
            <a:pPr marL="137160" lvl="0" indent="-137160" fontAlgn="base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Medical</a:t>
            </a:r>
          </a:p>
          <a:p>
            <a:pPr marL="137160" lvl="0" indent="-137160" fontAlgn="base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Other options/entrants</a:t>
            </a:r>
          </a:p>
          <a:p>
            <a:pPr marL="137160" lvl="0" indent="-137160" fontAlgn="base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Future casting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A06874B5-ECF5-4DF0-9772-49F02D90FA09}"/>
              </a:ext>
            </a:extLst>
          </p:cNvPr>
          <p:cNvCxnSpPr>
            <a:cxnSpLocks/>
          </p:cNvCxnSpPr>
          <p:nvPr/>
        </p:nvCxnSpPr>
        <p:spPr>
          <a:xfrm>
            <a:off x="522018" y="4887716"/>
            <a:ext cx="3173630" cy="0"/>
          </a:xfrm>
          <a:prstGeom prst="line">
            <a:avLst/>
          </a:prstGeom>
          <a:noFill/>
          <a:ln w="38100" cap="rnd" cmpd="sng" algn="ctr">
            <a:solidFill>
              <a:schemeClr val="accent3"/>
            </a:solidFill>
            <a:prstDash val="solid"/>
          </a:ln>
          <a:effectLst/>
        </p:spPr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A1130A25-3F95-45C1-BE1D-5B17C8CBE0B0}"/>
              </a:ext>
            </a:extLst>
          </p:cNvPr>
          <p:cNvSpPr txBox="1"/>
          <p:nvPr/>
        </p:nvSpPr>
        <p:spPr>
          <a:xfrm>
            <a:off x="422906" y="4290643"/>
            <a:ext cx="3272742" cy="554971"/>
          </a:xfrm>
          <a:prstGeom prst="rect">
            <a:avLst/>
          </a:prstGeom>
          <a:ln>
            <a:noFill/>
          </a:ln>
        </p:spPr>
        <p:txBody>
          <a:bodyPr vert="horz" wrap="square" lIns="91440" tIns="0" rIns="91440" bIns="0" numCol="1" rtlCol="0" anchor="b" anchorCtr="0" compatLnSpc="1">
            <a:prstTxWarp prst="textNoShape">
              <a:avLst/>
            </a:prstTxWarp>
            <a:noAutofit/>
          </a:bodyPr>
          <a:lstStyle/>
          <a:p>
            <a:pPr lvl="0" fontAlgn="base">
              <a:spcAft>
                <a:spcPct val="0"/>
              </a:spcAft>
              <a:defRPr/>
            </a:pPr>
            <a:r>
              <a:rPr lang="en-US" sz="16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 factors affecting market</a:t>
            </a:r>
            <a:endParaRPr lang="en-US" sz="14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1BAAD2C-3EC1-4329-8F6A-7DFB53CE926C}"/>
              </a:ext>
            </a:extLst>
          </p:cNvPr>
          <p:cNvSpPr txBox="1"/>
          <p:nvPr/>
        </p:nvSpPr>
        <p:spPr>
          <a:xfrm>
            <a:off x="8496352" y="2287841"/>
            <a:ext cx="3272742" cy="818686"/>
          </a:xfrm>
          <a:prstGeom prst="rect">
            <a:avLst/>
          </a:prstGeom>
        </p:spPr>
        <p:txBody>
          <a:bodyPr wrap="square" lIns="91440" tIns="91440" rIns="18288" bIns="18288" rtlCol="0" anchor="t" anchorCtr="0">
            <a:spAutoFit/>
          </a:bodyPr>
          <a:lstStyle/>
          <a:p>
            <a:pPr marL="137160" lvl="0" indent="-137160" fontAlgn="base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Different channels- dynamics</a:t>
            </a:r>
          </a:p>
          <a:p>
            <a:pPr marL="137160" lvl="0" indent="-137160" fontAlgn="base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Balance of power with suppliers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indent="-137160" fontAlgn="base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Attitudes to innovation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0EA6D9CD-0FE7-47C2-89F0-FC07587F5828}"/>
              </a:ext>
            </a:extLst>
          </p:cNvPr>
          <p:cNvCxnSpPr>
            <a:cxnSpLocks/>
          </p:cNvCxnSpPr>
          <p:nvPr/>
        </p:nvCxnSpPr>
        <p:spPr>
          <a:xfrm>
            <a:off x="8511906" y="2245738"/>
            <a:ext cx="3173630" cy="0"/>
          </a:xfrm>
          <a:prstGeom prst="line">
            <a:avLst/>
          </a:prstGeom>
          <a:noFill/>
          <a:ln w="38100" cap="rnd" cmpd="sng" algn="ctr">
            <a:solidFill>
              <a:schemeClr val="accent3"/>
            </a:solidFill>
            <a:prstDash val="solid"/>
          </a:ln>
          <a:effectLst/>
        </p:spPr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B960A0AC-4EE5-469C-96E1-05B4C14888FA}"/>
              </a:ext>
            </a:extLst>
          </p:cNvPr>
          <p:cNvSpPr txBox="1"/>
          <p:nvPr/>
        </p:nvSpPr>
        <p:spPr>
          <a:xfrm>
            <a:off x="8496352" y="1648665"/>
            <a:ext cx="3272742" cy="554971"/>
          </a:xfrm>
          <a:prstGeom prst="rect">
            <a:avLst/>
          </a:prstGeom>
          <a:ln>
            <a:noFill/>
          </a:ln>
        </p:spPr>
        <p:txBody>
          <a:bodyPr vert="horz" wrap="square" lIns="91440" tIns="0" rIns="91440" bIns="0" numCol="1" rtlCol="0" anchor="b" anchorCtr="0" compatLnSpc="1">
            <a:prstTxWarp prst="textNoShape">
              <a:avLst/>
            </a:prstTxWarp>
            <a:noAutofit/>
          </a:bodyPr>
          <a:lstStyle/>
          <a:p>
            <a:pPr lvl="0" fontAlgn="base">
              <a:spcAft>
                <a:spcPct val="0"/>
              </a:spcAft>
              <a:defRPr/>
            </a:pPr>
            <a:r>
              <a:rPr lang="en-US" sz="16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Commercial framework</a:t>
            </a:r>
            <a:endParaRPr lang="en-US" sz="14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953A43A-9E4F-4EEB-B079-5579D76A6014}"/>
              </a:ext>
            </a:extLst>
          </p:cNvPr>
          <p:cNvSpPr txBox="1"/>
          <p:nvPr/>
        </p:nvSpPr>
        <p:spPr>
          <a:xfrm>
            <a:off x="8496352" y="4929819"/>
            <a:ext cx="3272742" cy="741742"/>
          </a:xfrm>
          <a:prstGeom prst="rect">
            <a:avLst/>
          </a:prstGeom>
        </p:spPr>
        <p:txBody>
          <a:bodyPr wrap="square" lIns="91440" tIns="91440" rIns="18288" bIns="18288" rtlCol="0" anchor="t" anchorCtr="0">
            <a:spAutoFit/>
          </a:bodyPr>
          <a:lstStyle/>
          <a:p>
            <a:pPr marL="137160" lvl="0" indent="-137160" fontAlgn="base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Impact of local / regional registration regulations / requirements on innovation</a:t>
            </a:r>
          </a:p>
          <a:p>
            <a:pPr marL="137160" lvl="0" indent="-137160" fontAlgn="base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FE737A5-DB5A-4272-AF24-C7230042ECED}"/>
              </a:ext>
            </a:extLst>
          </p:cNvPr>
          <p:cNvCxnSpPr>
            <a:cxnSpLocks/>
          </p:cNvCxnSpPr>
          <p:nvPr/>
        </p:nvCxnSpPr>
        <p:spPr>
          <a:xfrm>
            <a:off x="8511906" y="4887716"/>
            <a:ext cx="3173630" cy="0"/>
          </a:xfrm>
          <a:prstGeom prst="line">
            <a:avLst/>
          </a:prstGeom>
          <a:noFill/>
          <a:ln w="38100" cap="rnd" cmpd="sng" algn="ctr">
            <a:solidFill>
              <a:schemeClr val="accent3"/>
            </a:solidFill>
            <a:prstDash val="solid"/>
          </a:ln>
          <a:effectLst/>
        </p:spPr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C912A189-BB53-4B77-B2A3-BE26154509C0}"/>
              </a:ext>
            </a:extLst>
          </p:cNvPr>
          <p:cNvSpPr txBox="1"/>
          <p:nvPr/>
        </p:nvSpPr>
        <p:spPr>
          <a:xfrm>
            <a:off x="8496352" y="4290643"/>
            <a:ext cx="3272742" cy="554971"/>
          </a:xfrm>
          <a:prstGeom prst="rect">
            <a:avLst/>
          </a:prstGeom>
          <a:ln>
            <a:noFill/>
          </a:ln>
        </p:spPr>
        <p:txBody>
          <a:bodyPr vert="horz" wrap="square" lIns="91440" tIns="0" rIns="91440" bIns="0" numCol="1" rtlCol="0" anchor="b" anchorCtr="0" compatLnSpc="1">
            <a:prstTxWarp prst="textNoShape">
              <a:avLst/>
            </a:prstTxWarp>
            <a:noAutofit/>
          </a:bodyPr>
          <a:lstStyle/>
          <a:p>
            <a:pPr lvl="0" fontAlgn="base">
              <a:spcAft>
                <a:spcPct val="0"/>
              </a:spcAft>
              <a:defRPr/>
            </a:pPr>
            <a:r>
              <a:rPr lang="en-US" sz="16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Regulatory framework</a:t>
            </a:r>
            <a:endParaRPr lang="en-US" sz="14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Graphic 56">
            <a:extLst>
              <a:ext uri="{FF2B5EF4-FFF2-40B4-BE49-F238E27FC236}">
                <a16:creationId xmlns:a16="http://schemas.microsoft.com/office/drawing/2014/main" id="{A7701DDA-6C12-4F80-8D64-58B2921998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685520" y="4437075"/>
            <a:ext cx="562412" cy="562412"/>
          </a:xfrm>
          <a:prstGeom prst="rect">
            <a:avLst/>
          </a:prstGeom>
        </p:spPr>
      </p:pic>
      <p:pic>
        <p:nvPicPr>
          <p:cNvPr id="58" name="Graphic 57">
            <a:extLst>
              <a:ext uri="{FF2B5EF4-FFF2-40B4-BE49-F238E27FC236}">
                <a16:creationId xmlns:a16="http://schemas.microsoft.com/office/drawing/2014/main" id="{08786061-D0DA-4D32-9917-2200AAEB1F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759209" y="2773808"/>
            <a:ext cx="503622" cy="503622"/>
          </a:xfrm>
          <a:prstGeom prst="rect">
            <a:avLst/>
          </a:prstGeom>
        </p:spPr>
      </p:pic>
      <p:pic>
        <p:nvPicPr>
          <p:cNvPr id="59" name="Graphic 58">
            <a:extLst>
              <a:ext uri="{FF2B5EF4-FFF2-40B4-BE49-F238E27FC236}">
                <a16:creationId xmlns:a16="http://schemas.microsoft.com/office/drawing/2014/main" id="{B29E6C67-C01E-4A42-831F-7E73F1DF57D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936087" y="2721816"/>
            <a:ext cx="557845" cy="557845"/>
          </a:xfrm>
          <a:prstGeom prst="rect">
            <a:avLst/>
          </a:prstGeom>
        </p:spPr>
      </p:pic>
      <p:pic>
        <p:nvPicPr>
          <p:cNvPr id="60" name="Graphic 59">
            <a:extLst>
              <a:ext uri="{FF2B5EF4-FFF2-40B4-BE49-F238E27FC236}">
                <a16:creationId xmlns:a16="http://schemas.microsoft.com/office/drawing/2014/main" id="{31437810-4316-4A8D-AE5D-62EDC740D62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992842" y="4487532"/>
            <a:ext cx="502793" cy="50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7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DAF04-8669-45AC-AECC-ED4514155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your biggest innovation challenge?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FE8B50-EF5A-45C6-B89E-1F6CC1D4E8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IQVIA Confidential - Accelerating Consumer Health Innovation |  23 March 2021 </a:t>
            </a: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A8202A7-2BF9-8547-AC67-0224F9D2F447}"/>
              </a:ext>
            </a:extLst>
          </p:cNvPr>
          <p:cNvSpPr/>
          <p:nvPr/>
        </p:nvSpPr>
        <p:spPr>
          <a:xfrm>
            <a:off x="1748721" y="1532061"/>
            <a:ext cx="2267360" cy="2267360"/>
          </a:xfrm>
          <a:prstGeom prst="ellipse">
            <a:avLst/>
          </a:prstGeom>
          <a:gradFill flip="none" rotWithShape="1">
            <a:gsLst>
              <a:gs pos="80000">
                <a:schemeClr val="accent3"/>
              </a:gs>
              <a:gs pos="20000">
                <a:schemeClr val="accent4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 err="1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1AADC2E-9E6E-6C42-BBF0-4284B9B38B9A}"/>
              </a:ext>
            </a:extLst>
          </p:cNvPr>
          <p:cNvSpPr/>
          <p:nvPr/>
        </p:nvSpPr>
        <p:spPr>
          <a:xfrm>
            <a:off x="4311534" y="1532061"/>
            <a:ext cx="2267360" cy="2267360"/>
          </a:xfrm>
          <a:prstGeom prst="ellipse">
            <a:avLst/>
          </a:prstGeom>
          <a:gradFill>
            <a:gsLst>
              <a:gs pos="80000">
                <a:schemeClr val="accent3"/>
              </a:gs>
              <a:gs pos="20000">
                <a:schemeClr val="accent4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 err="1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6A13061-58CD-BA43-A290-F7A4F9D8FB73}"/>
              </a:ext>
            </a:extLst>
          </p:cNvPr>
          <p:cNvSpPr/>
          <p:nvPr/>
        </p:nvSpPr>
        <p:spPr>
          <a:xfrm>
            <a:off x="6874347" y="1532061"/>
            <a:ext cx="2267360" cy="2267360"/>
          </a:xfrm>
          <a:prstGeom prst="ellipse">
            <a:avLst/>
          </a:prstGeom>
          <a:gradFill>
            <a:gsLst>
              <a:gs pos="80000">
                <a:schemeClr val="accent3"/>
              </a:gs>
              <a:gs pos="20000">
                <a:schemeClr val="accent4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 err="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A84030-D1D9-B340-ABF1-B3ADF892712F}"/>
              </a:ext>
            </a:extLst>
          </p:cNvPr>
          <p:cNvSpPr/>
          <p:nvPr/>
        </p:nvSpPr>
        <p:spPr>
          <a:xfrm>
            <a:off x="1853022" y="2527319"/>
            <a:ext cx="2057056" cy="106518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GB" b="1" dirty="0">
                <a:solidFill>
                  <a:schemeClr val="bg1"/>
                </a:solidFill>
              </a:rPr>
              <a:t>Understanding consumer needs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69F8B01-4F09-084A-82E7-4104545D4FC4}"/>
              </a:ext>
            </a:extLst>
          </p:cNvPr>
          <p:cNvSpPr/>
          <p:nvPr/>
        </p:nvSpPr>
        <p:spPr>
          <a:xfrm>
            <a:off x="9440338" y="1532061"/>
            <a:ext cx="2267360" cy="2267360"/>
          </a:xfrm>
          <a:prstGeom prst="ellipse">
            <a:avLst/>
          </a:prstGeom>
          <a:gradFill>
            <a:gsLst>
              <a:gs pos="80000">
                <a:schemeClr val="accent3"/>
              </a:gs>
              <a:gs pos="20000">
                <a:schemeClr val="accent4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 err="1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FDDA327-CFFC-AE48-9A1D-3A3AA0AD77DA}"/>
              </a:ext>
            </a:extLst>
          </p:cNvPr>
          <p:cNvSpPr/>
          <p:nvPr/>
        </p:nvSpPr>
        <p:spPr>
          <a:xfrm>
            <a:off x="484302" y="3651167"/>
            <a:ext cx="2267360" cy="2267360"/>
          </a:xfrm>
          <a:prstGeom prst="ellipse">
            <a:avLst/>
          </a:prstGeom>
          <a:gradFill flip="none" rotWithShape="1">
            <a:gsLst>
              <a:gs pos="80000">
                <a:schemeClr val="accent3"/>
              </a:gs>
              <a:gs pos="20000">
                <a:schemeClr val="accent4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 err="1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C47FCAD-C72E-1D43-A152-E856A129A4F6}"/>
              </a:ext>
            </a:extLst>
          </p:cNvPr>
          <p:cNvSpPr/>
          <p:nvPr/>
        </p:nvSpPr>
        <p:spPr>
          <a:xfrm>
            <a:off x="3047115" y="3651167"/>
            <a:ext cx="2267360" cy="2267360"/>
          </a:xfrm>
          <a:prstGeom prst="ellipse">
            <a:avLst/>
          </a:prstGeom>
          <a:gradFill>
            <a:gsLst>
              <a:gs pos="80000">
                <a:schemeClr val="accent3"/>
              </a:gs>
              <a:gs pos="20000">
                <a:schemeClr val="accent4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 err="1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F536956-9E15-B846-A690-87F1A30DE96C}"/>
              </a:ext>
            </a:extLst>
          </p:cNvPr>
          <p:cNvSpPr/>
          <p:nvPr/>
        </p:nvSpPr>
        <p:spPr>
          <a:xfrm>
            <a:off x="5609928" y="3651167"/>
            <a:ext cx="2267360" cy="2267360"/>
          </a:xfrm>
          <a:prstGeom prst="ellipse">
            <a:avLst/>
          </a:prstGeom>
          <a:gradFill>
            <a:gsLst>
              <a:gs pos="80000">
                <a:schemeClr val="accent3"/>
              </a:gs>
              <a:gs pos="20000">
                <a:schemeClr val="accent4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 err="1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5293FF7-46F9-5245-8D81-A4E5A6D28FAD}"/>
              </a:ext>
            </a:extLst>
          </p:cNvPr>
          <p:cNvSpPr/>
          <p:nvPr/>
        </p:nvSpPr>
        <p:spPr>
          <a:xfrm>
            <a:off x="8175919" y="3651167"/>
            <a:ext cx="2267360" cy="2267360"/>
          </a:xfrm>
          <a:prstGeom prst="ellipse">
            <a:avLst/>
          </a:prstGeom>
          <a:gradFill>
            <a:gsLst>
              <a:gs pos="80000">
                <a:schemeClr val="accent3"/>
              </a:gs>
              <a:gs pos="20000">
                <a:schemeClr val="accent4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 err="1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E9E82EB-8422-DB4F-A1AD-CC1CB45F1635}"/>
              </a:ext>
            </a:extLst>
          </p:cNvPr>
          <p:cNvSpPr txBox="1"/>
          <p:nvPr/>
        </p:nvSpPr>
        <p:spPr>
          <a:xfrm>
            <a:off x="2197461" y="1740309"/>
            <a:ext cx="15043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2"/>
                </a:solidFill>
              </a:rPr>
              <a:t>32</a:t>
            </a:r>
            <a:r>
              <a:rPr lang="en-US" sz="2400" dirty="0">
                <a:solidFill>
                  <a:schemeClr val="bg2"/>
                </a:solidFill>
              </a:rPr>
              <a:t>%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794B99D-D1C0-FE4A-B00B-28497B39D422}"/>
              </a:ext>
            </a:extLst>
          </p:cNvPr>
          <p:cNvSpPr/>
          <p:nvPr/>
        </p:nvSpPr>
        <p:spPr>
          <a:xfrm>
            <a:off x="4389745" y="2527319"/>
            <a:ext cx="2057056" cy="106518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GB" b="1" dirty="0">
                <a:solidFill>
                  <a:schemeClr val="bg1"/>
                </a:solidFill>
              </a:rPr>
              <a:t>Other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40A3196-F5BF-CC47-9FA2-313A703D432E}"/>
              </a:ext>
            </a:extLst>
          </p:cNvPr>
          <p:cNvSpPr txBox="1"/>
          <p:nvPr/>
        </p:nvSpPr>
        <p:spPr>
          <a:xfrm>
            <a:off x="4734184" y="1740309"/>
            <a:ext cx="15043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2"/>
                </a:solidFill>
              </a:rPr>
              <a:t>16</a:t>
            </a:r>
            <a:r>
              <a:rPr lang="en-US" sz="2400" dirty="0">
                <a:solidFill>
                  <a:schemeClr val="bg2"/>
                </a:solidFill>
              </a:rPr>
              <a:t>%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7117911-198E-2B4C-A268-0DC420303D33}"/>
              </a:ext>
            </a:extLst>
          </p:cNvPr>
          <p:cNvSpPr/>
          <p:nvPr/>
        </p:nvSpPr>
        <p:spPr>
          <a:xfrm>
            <a:off x="6965795" y="2527319"/>
            <a:ext cx="2057056" cy="106518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GB" b="1" dirty="0">
                <a:solidFill>
                  <a:schemeClr val="bg1"/>
                </a:solidFill>
              </a:rPr>
              <a:t>Budget/</a:t>
            </a:r>
          </a:p>
          <a:p>
            <a:pPr algn="ctr">
              <a:lnSpc>
                <a:spcPct val="110000"/>
              </a:lnSpc>
            </a:pPr>
            <a:r>
              <a:rPr lang="en-GB" b="1" dirty="0">
                <a:solidFill>
                  <a:schemeClr val="bg1"/>
                </a:solidFill>
              </a:rPr>
              <a:t>resources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1528674-C957-194C-BBC1-93E3F9105AB1}"/>
              </a:ext>
            </a:extLst>
          </p:cNvPr>
          <p:cNvSpPr txBox="1"/>
          <p:nvPr/>
        </p:nvSpPr>
        <p:spPr>
          <a:xfrm>
            <a:off x="7310234" y="1740309"/>
            <a:ext cx="15043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2"/>
                </a:solidFill>
              </a:rPr>
              <a:t>13</a:t>
            </a:r>
            <a:r>
              <a:rPr lang="en-US" sz="2400" dirty="0">
                <a:solidFill>
                  <a:schemeClr val="bg2"/>
                </a:solidFill>
              </a:rPr>
              <a:t>%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E2F6274-A4A6-264C-973C-7B94F39AE3E2}"/>
              </a:ext>
            </a:extLst>
          </p:cNvPr>
          <p:cNvSpPr/>
          <p:nvPr/>
        </p:nvSpPr>
        <p:spPr>
          <a:xfrm>
            <a:off x="9551681" y="2527319"/>
            <a:ext cx="2057056" cy="106518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GB" b="1" dirty="0">
                <a:solidFill>
                  <a:schemeClr val="bg1"/>
                </a:solidFill>
              </a:rPr>
              <a:t>Speed/Time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F30518E-0B56-C946-B0AF-B906368DF15C}"/>
              </a:ext>
            </a:extLst>
          </p:cNvPr>
          <p:cNvSpPr txBox="1"/>
          <p:nvPr/>
        </p:nvSpPr>
        <p:spPr>
          <a:xfrm>
            <a:off x="9896120" y="1740309"/>
            <a:ext cx="15043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2"/>
                </a:solidFill>
              </a:rPr>
              <a:t>12</a:t>
            </a:r>
            <a:r>
              <a:rPr lang="en-US" sz="2400" dirty="0">
                <a:solidFill>
                  <a:schemeClr val="bg2"/>
                </a:solidFill>
              </a:rPr>
              <a:t>%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B548E80-9D9A-C24C-85A4-A501BB4683D5}"/>
              </a:ext>
            </a:extLst>
          </p:cNvPr>
          <p:cNvSpPr/>
          <p:nvPr/>
        </p:nvSpPr>
        <p:spPr>
          <a:xfrm>
            <a:off x="555166" y="4611760"/>
            <a:ext cx="2057056" cy="106518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GB" b="1" dirty="0">
                <a:solidFill>
                  <a:schemeClr val="bg1"/>
                </a:solidFill>
              </a:rPr>
              <a:t>Regulations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3970A44-C4B1-AB4E-8687-20016A5EAF45}"/>
              </a:ext>
            </a:extLst>
          </p:cNvPr>
          <p:cNvSpPr txBox="1"/>
          <p:nvPr/>
        </p:nvSpPr>
        <p:spPr>
          <a:xfrm>
            <a:off x="899605" y="3824750"/>
            <a:ext cx="15043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2"/>
                </a:solidFill>
              </a:rPr>
              <a:t>9</a:t>
            </a:r>
            <a:r>
              <a:rPr lang="en-US" sz="2400" dirty="0">
                <a:solidFill>
                  <a:schemeClr val="bg2"/>
                </a:solidFill>
              </a:rPr>
              <a:t>%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1779801-E5F3-F544-938C-0D200837C7F8}"/>
              </a:ext>
            </a:extLst>
          </p:cNvPr>
          <p:cNvSpPr/>
          <p:nvPr/>
        </p:nvSpPr>
        <p:spPr>
          <a:xfrm>
            <a:off x="3082056" y="4611760"/>
            <a:ext cx="2215475" cy="106518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GB" b="1" dirty="0">
                <a:solidFill>
                  <a:schemeClr val="bg1"/>
                </a:solidFill>
              </a:rPr>
              <a:t>Lacking </a:t>
            </a:r>
            <a:br>
              <a:rPr lang="en-GB" b="1" dirty="0">
                <a:solidFill>
                  <a:schemeClr val="bg1"/>
                </a:solidFill>
              </a:rPr>
            </a:br>
            <a:r>
              <a:rPr lang="en-GB" b="1" dirty="0">
                <a:solidFill>
                  <a:schemeClr val="bg1"/>
                </a:solidFill>
              </a:rPr>
              <a:t>experience and knowledge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18AFF93-DAC7-5F48-AB58-CD1241220EA6}"/>
              </a:ext>
            </a:extLst>
          </p:cNvPr>
          <p:cNvSpPr txBox="1"/>
          <p:nvPr/>
        </p:nvSpPr>
        <p:spPr>
          <a:xfrm>
            <a:off x="3436328" y="3824750"/>
            <a:ext cx="15043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2"/>
                </a:solidFill>
              </a:rPr>
              <a:t>8</a:t>
            </a:r>
            <a:r>
              <a:rPr lang="en-US" sz="2400" dirty="0">
                <a:solidFill>
                  <a:schemeClr val="bg2"/>
                </a:solidFill>
              </a:rPr>
              <a:t>%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D4C40D3-17B2-4A46-8150-089A8E0C877E}"/>
              </a:ext>
            </a:extLst>
          </p:cNvPr>
          <p:cNvSpPr/>
          <p:nvPr/>
        </p:nvSpPr>
        <p:spPr>
          <a:xfrm>
            <a:off x="5726931" y="4611760"/>
            <a:ext cx="2057056" cy="106518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GB" b="1" dirty="0">
                <a:solidFill>
                  <a:schemeClr val="bg1"/>
                </a:solidFill>
              </a:rPr>
              <a:t>Not matching profitability expectations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90E1C38-1B75-6745-835A-8FEBAABC1888}"/>
              </a:ext>
            </a:extLst>
          </p:cNvPr>
          <p:cNvSpPr txBox="1"/>
          <p:nvPr/>
        </p:nvSpPr>
        <p:spPr>
          <a:xfrm>
            <a:off x="6012378" y="3824750"/>
            <a:ext cx="15043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2"/>
                </a:solidFill>
              </a:rPr>
              <a:t>7</a:t>
            </a:r>
            <a:r>
              <a:rPr lang="en-US" sz="2400" dirty="0">
                <a:solidFill>
                  <a:schemeClr val="bg2"/>
                </a:solidFill>
              </a:rPr>
              <a:t>%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939316C-D119-8842-9DC5-1985BD028A40}"/>
              </a:ext>
            </a:extLst>
          </p:cNvPr>
          <p:cNvSpPr/>
          <p:nvPr/>
        </p:nvSpPr>
        <p:spPr>
          <a:xfrm>
            <a:off x="8293153" y="4611760"/>
            <a:ext cx="2057056" cy="106518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GB" b="1" dirty="0">
                <a:solidFill>
                  <a:schemeClr val="bg1"/>
                </a:solidFill>
              </a:rPr>
              <a:t>Cannot apply across geographies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402505F-3F06-5846-87C3-EF6BD765505E}"/>
              </a:ext>
            </a:extLst>
          </p:cNvPr>
          <p:cNvSpPr txBox="1"/>
          <p:nvPr/>
        </p:nvSpPr>
        <p:spPr>
          <a:xfrm>
            <a:off x="8598264" y="3824750"/>
            <a:ext cx="15043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2"/>
                </a:solidFill>
              </a:rPr>
              <a:t>3</a:t>
            </a:r>
            <a:r>
              <a:rPr lang="en-US" sz="2400" dirty="0">
                <a:solidFill>
                  <a:schemeClr val="bg2"/>
                </a:solidFill>
              </a:rPr>
              <a:t>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599C699-B3F7-40BB-BC20-1077ECF3027F}"/>
              </a:ext>
            </a:extLst>
          </p:cNvPr>
          <p:cNvSpPr txBox="1"/>
          <p:nvPr/>
        </p:nvSpPr>
        <p:spPr>
          <a:xfrm>
            <a:off x="384693" y="6141637"/>
            <a:ext cx="89567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</a:rPr>
              <a:t>Source: IQVIA Consumer Health - Accelerating Consumer Health Innovation webinar registrant survey – 1,619 responses – 22 March 2021</a:t>
            </a:r>
            <a:endParaRPr lang="en-GB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73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C518A2-F900-CB46-918E-9359EC4DC0E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Consumer/shopper insights add valuable information to product development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88FFACC-0C35-854C-AEDE-67F6DC144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Putting in place a process that regularly feeds new insights into the innovation funnel is vital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5F0CA1-4E5F-B042-BBCC-AD8B8D75BA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IQVIA Confidential - Accelerating Consumer Health Innovation |  23 March 2021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B3F5D8B-BEBE-1446-ACF1-4BD93BEB8AA9}"/>
              </a:ext>
            </a:extLst>
          </p:cNvPr>
          <p:cNvGrpSpPr/>
          <p:nvPr/>
        </p:nvGrpSpPr>
        <p:grpSpPr>
          <a:xfrm rot="16200000">
            <a:off x="1365180" y="3740220"/>
            <a:ext cx="4629151" cy="272907"/>
            <a:chOff x="635392" y="2767857"/>
            <a:chExt cx="10921216" cy="338013"/>
          </a:xfrm>
        </p:grpSpPr>
        <p:sp>
          <p:nvSpPr>
            <p:cNvPr id="10" name="Isosceles Triangle 7">
              <a:extLst>
                <a:ext uri="{FF2B5EF4-FFF2-40B4-BE49-F238E27FC236}">
                  <a16:creationId xmlns:a16="http://schemas.microsoft.com/office/drawing/2014/main" id="{127D8DF6-A25C-9941-A4EF-354FF174B90D}"/>
                </a:ext>
              </a:extLst>
            </p:cNvPr>
            <p:cNvSpPr/>
            <p:nvPr/>
          </p:nvSpPr>
          <p:spPr>
            <a:xfrm rot="10800000">
              <a:off x="5673831" y="2767857"/>
              <a:ext cx="1050259" cy="338013"/>
            </a:xfrm>
            <a:custGeom>
              <a:avLst/>
              <a:gdLst>
                <a:gd name="connsiteX0" fmla="*/ 0 w 1079064"/>
                <a:gd name="connsiteY0" fmla="*/ 581889 h 581889"/>
                <a:gd name="connsiteX1" fmla="*/ 539532 w 1079064"/>
                <a:gd name="connsiteY1" fmla="*/ 0 h 581889"/>
                <a:gd name="connsiteX2" fmla="*/ 1079064 w 1079064"/>
                <a:gd name="connsiteY2" fmla="*/ 581889 h 581889"/>
                <a:gd name="connsiteX3" fmla="*/ 0 w 1079064"/>
                <a:gd name="connsiteY3" fmla="*/ 581889 h 581889"/>
                <a:gd name="connsiteX0" fmla="*/ 0 w 1079064"/>
                <a:gd name="connsiteY0" fmla="*/ 581889 h 591462"/>
                <a:gd name="connsiteX1" fmla="*/ 539532 w 1079064"/>
                <a:gd name="connsiteY1" fmla="*/ 0 h 591462"/>
                <a:gd name="connsiteX2" fmla="*/ 1079064 w 1079064"/>
                <a:gd name="connsiteY2" fmla="*/ 581889 h 591462"/>
                <a:gd name="connsiteX3" fmla="*/ 547347 w 1079064"/>
                <a:gd name="connsiteY3" fmla="*/ 591462 h 591462"/>
                <a:gd name="connsiteX4" fmla="*/ 0 w 1079064"/>
                <a:gd name="connsiteY4" fmla="*/ 581889 h 591462"/>
                <a:gd name="connsiteX0" fmla="*/ 547347 w 1079064"/>
                <a:gd name="connsiteY0" fmla="*/ 591462 h 682902"/>
                <a:gd name="connsiteX1" fmla="*/ 0 w 1079064"/>
                <a:gd name="connsiteY1" fmla="*/ 581889 h 682902"/>
                <a:gd name="connsiteX2" fmla="*/ 539532 w 1079064"/>
                <a:gd name="connsiteY2" fmla="*/ 0 h 682902"/>
                <a:gd name="connsiteX3" fmla="*/ 1079064 w 1079064"/>
                <a:gd name="connsiteY3" fmla="*/ 581889 h 682902"/>
                <a:gd name="connsiteX4" fmla="*/ 638787 w 1079064"/>
                <a:gd name="connsiteY4" fmla="*/ 682902 h 682902"/>
                <a:gd name="connsiteX0" fmla="*/ 547347 w 1079064"/>
                <a:gd name="connsiteY0" fmla="*/ 591462 h 591462"/>
                <a:gd name="connsiteX1" fmla="*/ 0 w 1079064"/>
                <a:gd name="connsiteY1" fmla="*/ 581889 h 591462"/>
                <a:gd name="connsiteX2" fmla="*/ 539532 w 1079064"/>
                <a:gd name="connsiteY2" fmla="*/ 0 h 591462"/>
                <a:gd name="connsiteX3" fmla="*/ 1079064 w 1079064"/>
                <a:gd name="connsiteY3" fmla="*/ 581889 h 591462"/>
                <a:gd name="connsiteX0" fmla="*/ 0 w 1079064"/>
                <a:gd name="connsiteY0" fmla="*/ 581889 h 581889"/>
                <a:gd name="connsiteX1" fmla="*/ 539532 w 1079064"/>
                <a:gd name="connsiteY1" fmla="*/ 0 h 581889"/>
                <a:gd name="connsiteX2" fmla="*/ 1079064 w 1079064"/>
                <a:gd name="connsiteY2" fmla="*/ 581889 h 581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9064" h="581889">
                  <a:moveTo>
                    <a:pt x="0" y="581889"/>
                  </a:moveTo>
                  <a:lnTo>
                    <a:pt x="539532" y="0"/>
                  </a:lnTo>
                  <a:lnTo>
                    <a:pt x="1079064" y="581889"/>
                  </a:lnTo>
                </a:path>
              </a:pathLst>
            </a:custGeom>
            <a:noFill/>
            <a:ln w="38100" cap="rnd">
              <a:solidFill>
                <a:srgbClr val="CACED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CA3D605-66A7-EE47-B41E-657287AA401F}"/>
                </a:ext>
              </a:extLst>
            </p:cNvPr>
            <p:cNvCxnSpPr>
              <a:cxnSpLocks/>
              <a:endCxn id="10" idx="2"/>
            </p:cNvCxnSpPr>
            <p:nvPr/>
          </p:nvCxnSpPr>
          <p:spPr>
            <a:xfrm rot="5400000" flipH="1" flipV="1">
              <a:off x="3154611" y="248640"/>
              <a:ext cx="2" cy="5038439"/>
            </a:xfrm>
            <a:prstGeom prst="line">
              <a:avLst/>
            </a:prstGeom>
            <a:ln w="38100" cap="rnd">
              <a:solidFill>
                <a:srgbClr val="CACE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95895FA-22B7-0147-A727-732EA4DED74D}"/>
                </a:ext>
              </a:extLst>
            </p:cNvPr>
            <p:cNvCxnSpPr>
              <a:cxnSpLocks/>
              <a:stCxn id="10" idx="0"/>
            </p:cNvCxnSpPr>
            <p:nvPr/>
          </p:nvCxnSpPr>
          <p:spPr>
            <a:xfrm rot="5400000" flipV="1">
              <a:off x="9140346" y="351600"/>
              <a:ext cx="4" cy="4832520"/>
            </a:xfrm>
            <a:prstGeom prst="line">
              <a:avLst/>
            </a:prstGeom>
            <a:ln w="38100" cap="rnd">
              <a:solidFill>
                <a:srgbClr val="CACE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18D2D420-0656-3046-B06C-C7C6769864A4}"/>
              </a:ext>
            </a:extLst>
          </p:cNvPr>
          <p:cNvSpPr/>
          <p:nvPr/>
        </p:nvSpPr>
        <p:spPr>
          <a:xfrm>
            <a:off x="3873840" y="3444285"/>
            <a:ext cx="3109049" cy="756000"/>
          </a:xfrm>
          <a:prstGeom prst="rect">
            <a:avLst/>
          </a:prstGeom>
          <a:noFill/>
          <a:ln w="28575">
            <a:noFill/>
          </a:ln>
        </p:spPr>
        <p:txBody>
          <a:bodyPr wrap="square" anchor="ctr">
            <a:noAutofit/>
          </a:bodyPr>
          <a:lstStyle/>
          <a:p>
            <a:pPr lvl="0">
              <a:lnSpc>
                <a:spcPct val="100000"/>
              </a:lnSpc>
              <a:spcAft>
                <a:spcPts val="600"/>
              </a:spcAft>
              <a:defRPr/>
            </a:pPr>
            <a:r>
              <a:rPr lang="en-US" sz="2200" b="1" dirty="0">
                <a:solidFill>
                  <a:schemeClr val="tx2"/>
                </a:solidFill>
              </a:rPr>
              <a:t>Convert ideas into innovation insights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43ED4CE-3270-5F47-83B5-B1D8147171DE}"/>
              </a:ext>
            </a:extLst>
          </p:cNvPr>
          <p:cNvSpPr/>
          <p:nvPr/>
        </p:nvSpPr>
        <p:spPr>
          <a:xfrm>
            <a:off x="7157935" y="3426019"/>
            <a:ext cx="3901361" cy="756000"/>
          </a:xfrm>
          <a:prstGeom prst="rect">
            <a:avLst/>
          </a:prstGeom>
          <a:noFill/>
          <a:ln w="28575">
            <a:noFill/>
          </a:ln>
        </p:spPr>
        <p:txBody>
          <a:bodyPr wrap="square" anchor="ctr">
            <a:noAutofit/>
          </a:bodyPr>
          <a:lstStyle/>
          <a:p>
            <a:pPr>
              <a:spcAft>
                <a:spcPts val="600"/>
              </a:spcAft>
            </a:pPr>
            <a:r>
              <a:rPr lang="en-US" sz="2200" b="1" dirty="0">
                <a:solidFill>
                  <a:schemeClr val="tx2"/>
                </a:solidFill>
              </a:rPr>
              <a:t>Rank and select those fed into the innovation funnel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31D42D-E0B4-2D46-80C6-C9F65B248BA4}"/>
              </a:ext>
            </a:extLst>
          </p:cNvPr>
          <p:cNvGrpSpPr/>
          <p:nvPr/>
        </p:nvGrpSpPr>
        <p:grpSpPr>
          <a:xfrm rot="16200000">
            <a:off x="6163417" y="3735603"/>
            <a:ext cx="1432647" cy="206300"/>
            <a:chOff x="635386" y="2767849"/>
            <a:chExt cx="10921208" cy="338018"/>
          </a:xfrm>
        </p:grpSpPr>
        <p:sp>
          <p:nvSpPr>
            <p:cNvPr id="16" name="Isosceles Triangle 7">
              <a:extLst>
                <a:ext uri="{FF2B5EF4-FFF2-40B4-BE49-F238E27FC236}">
                  <a16:creationId xmlns:a16="http://schemas.microsoft.com/office/drawing/2014/main" id="{CAFD7A90-D745-5842-9ACB-DD2E02000A96}"/>
                </a:ext>
              </a:extLst>
            </p:cNvPr>
            <p:cNvSpPr/>
            <p:nvPr/>
          </p:nvSpPr>
          <p:spPr>
            <a:xfrm rot="10800000">
              <a:off x="5357232" y="2767854"/>
              <a:ext cx="1879917" cy="338013"/>
            </a:xfrm>
            <a:custGeom>
              <a:avLst/>
              <a:gdLst>
                <a:gd name="connsiteX0" fmla="*/ 0 w 1079064"/>
                <a:gd name="connsiteY0" fmla="*/ 581889 h 581889"/>
                <a:gd name="connsiteX1" fmla="*/ 539532 w 1079064"/>
                <a:gd name="connsiteY1" fmla="*/ 0 h 581889"/>
                <a:gd name="connsiteX2" fmla="*/ 1079064 w 1079064"/>
                <a:gd name="connsiteY2" fmla="*/ 581889 h 581889"/>
                <a:gd name="connsiteX3" fmla="*/ 0 w 1079064"/>
                <a:gd name="connsiteY3" fmla="*/ 581889 h 581889"/>
                <a:gd name="connsiteX0" fmla="*/ 0 w 1079064"/>
                <a:gd name="connsiteY0" fmla="*/ 581889 h 591462"/>
                <a:gd name="connsiteX1" fmla="*/ 539532 w 1079064"/>
                <a:gd name="connsiteY1" fmla="*/ 0 h 591462"/>
                <a:gd name="connsiteX2" fmla="*/ 1079064 w 1079064"/>
                <a:gd name="connsiteY2" fmla="*/ 581889 h 591462"/>
                <a:gd name="connsiteX3" fmla="*/ 547347 w 1079064"/>
                <a:gd name="connsiteY3" fmla="*/ 591462 h 591462"/>
                <a:gd name="connsiteX4" fmla="*/ 0 w 1079064"/>
                <a:gd name="connsiteY4" fmla="*/ 581889 h 591462"/>
                <a:gd name="connsiteX0" fmla="*/ 547347 w 1079064"/>
                <a:gd name="connsiteY0" fmla="*/ 591462 h 682902"/>
                <a:gd name="connsiteX1" fmla="*/ 0 w 1079064"/>
                <a:gd name="connsiteY1" fmla="*/ 581889 h 682902"/>
                <a:gd name="connsiteX2" fmla="*/ 539532 w 1079064"/>
                <a:gd name="connsiteY2" fmla="*/ 0 h 682902"/>
                <a:gd name="connsiteX3" fmla="*/ 1079064 w 1079064"/>
                <a:gd name="connsiteY3" fmla="*/ 581889 h 682902"/>
                <a:gd name="connsiteX4" fmla="*/ 638787 w 1079064"/>
                <a:gd name="connsiteY4" fmla="*/ 682902 h 682902"/>
                <a:gd name="connsiteX0" fmla="*/ 547347 w 1079064"/>
                <a:gd name="connsiteY0" fmla="*/ 591462 h 591462"/>
                <a:gd name="connsiteX1" fmla="*/ 0 w 1079064"/>
                <a:gd name="connsiteY1" fmla="*/ 581889 h 591462"/>
                <a:gd name="connsiteX2" fmla="*/ 539532 w 1079064"/>
                <a:gd name="connsiteY2" fmla="*/ 0 h 591462"/>
                <a:gd name="connsiteX3" fmla="*/ 1079064 w 1079064"/>
                <a:gd name="connsiteY3" fmla="*/ 581889 h 591462"/>
                <a:gd name="connsiteX0" fmla="*/ 0 w 1079064"/>
                <a:gd name="connsiteY0" fmla="*/ 581889 h 581889"/>
                <a:gd name="connsiteX1" fmla="*/ 539532 w 1079064"/>
                <a:gd name="connsiteY1" fmla="*/ 0 h 581889"/>
                <a:gd name="connsiteX2" fmla="*/ 1079064 w 1079064"/>
                <a:gd name="connsiteY2" fmla="*/ 581889 h 581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9064" h="581889">
                  <a:moveTo>
                    <a:pt x="0" y="581889"/>
                  </a:moveTo>
                  <a:lnTo>
                    <a:pt x="539532" y="0"/>
                  </a:lnTo>
                  <a:lnTo>
                    <a:pt x="1079064" y="581889"/>
                  </a:lnTo>
                </a:path>
              </a:pathLst>
            </a:custGeom>
            <a:noFill/>
            <a:ln w="38100" cap="rnd">
              <a:solidFill>
                <a:srgbClr val="CACED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27DB20D-138C-9248-A23D-1CA7B994D2F5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2996306" y="406929"/>
              <a:ext cx="13" cy="4721853"/>
            </a:xfrm>
            <a:prstGeom prst="line">
              <a:avLst/>
            </a:prstGeom>
            <a:ln w="38100" cap="rnd">
              <a:solidFill>
                <a:srgbClr val="CACE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D079B90-CCD4-814B-BA60-D2BE528B2609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9396869" y="608136"/>
              <a:ext cx="5" cy="4319444"/>
            </a:xfrm>
            <a:prstGeom prst="line">
              <a:avLst/>
            </a:prstGeom>
            <a:ln w="38100" cap="rnd">
              <a:solidFill>
                <a:srgbClr val="CACE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90490909-F3DC-1D41-A299-DD8892040FE6}"/>
              </a:ext>
            </a:extLst>
          </p:cNvPr>
          <p:cNvSpPr txBox="1"/>
          <p:nvPr/>
        </p:nvSpPr>
        <p:spPr>
          <a:xfrm>
            <a:off x="541268" y="2237675"/>
            <a:ext cx="2734612" cy="14805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09728" indent="-109728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Key benefits</a:t>
            </a:r>
          </a:p>
          <a:p>
            <a:pPr marL="109728" indent="-109728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Usage habits</a:t>
            </a:r>
          </a:p>
          <a:p>
            <a:pPr marL="109728" indent="-109728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Practices &amp; routines </a:t>
            </a:r>
          </a:p>
          <a:p>
            <a:pPr marL="109728" indent="-109728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Likes/dislikes</a:t>
            </a:r>
          </a:p>
          <a:p>
            <a:pPr marL="109728" indent="-109728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Unmet needs</a:t>
            </a:r>
          </a:p>
          <a:p>
            <a:pPr marL="109728" indent="-109728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Product/service complaints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2901B40-B444-4B40-B2EA-4717CBA2A2FD}"/>
              </a:ext>
            </a:extLst>
          </p:cNvPr>
          <p:cNvGrpSpPr/>
          <p:nvPr/>
        </p:nvGrpSpPr>
        <p:grpSpPr>
          <a:xfrm>
            <a:off x="385546" y="1564979"/>
            <a:ext cx="2824073" cy="665464"/>
            <a:chOff x="2691860" y="2139342"/>
            <a:chExt cx="2824073" cy="665464"/>
          </a:xfrm>
        </p:grpSpPr>
        <p:sp>
          <p:nvSpPr>
            <p:cNvPr id="21" name="Rectangle: Rounded Corners 33">
              <a:extLst>
                <a:ext uri="{FF2B5EF4-FFF2-40B4-BE49-F238E27FC236}">
                  <a16:creationId xmlns:a16="http://schemas.microsoft.com/office/drawing/2014/main" id="{C8C81D1A-98F7-E247-8C6E-339687B8A54A}"/>
                </a:ext>
              </a:extLst>
            </p:cNvPr>
            <p:cNvSpPr/>
            <p:nvPr/>
          </p:nvSpPr>
          <p:spPr>
            <a:xfrm>
              <a:off x="2691860" y="2139342"/>
              <a:ext cx="2824073" cy="665464"/>
            </a:xfrm>
            <a:prstGeom prst="roundRect">
              <a:avLst>
                <a:gd name="adj" fmla="val 50000"/>
              </a:avLst>
            </a:prstGeom>
            <a:solidFill>
              <a:srgbClr val="0055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0" tIns="0" rIns="0" bIns="0" rtlCol="0" anchor="ctr" anchorCtr="0"/>
            <a:lstStyle/>
            <a:p>
              <a:r>
                <a:rPr lang="en-US" sz="1600" b="1" dirty="0"/>
                <a:t>Usage &amp; Attitudes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7502E63-262A-914E-A1FD-9C1FB426650D}"/>
                </a:ext>
              </a:extLst>
            </p:cNvPr>
            <p:cNvSpPr/>
            <p:nvPr/>
          </p:nvSpPr>
          <p:spPr>
            <a:xfrm>
              <a:off x="2751191" y="2191123"/>
              <a:ext cx="569241" cy="5692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n-US" sz="3200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730FD858-6B79-D34A-A23A-CBDC49AC40DA}"/>
              </a:ext>
            </a:extLst>
          </p:cNvPr>
          <p:cNvSpPr txBox="1"/>
          <p:nvPr/>
        </p:nvSpPr>
        <p:spPr>
          <a:xfrm>
            <a:off x="541268" y="4361750"/>
            <a:ext cx="2734612" cy="14805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09728" indent="-109728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Main touchpoints</a:t>
            </a:r>
          </a:p>
          <a:p>
            <a:pPr marL="109728" indent="-109728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Key influencers</a:t>
            </a:r>
          </a:p>
          <a:p>
            <a:pPr marL="109728" indent="-109728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Preferred channel</a:t>
            </a:r>
          </a:p>
          <a:p>
            <a:pPr marL="109728" indent="-109728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Shopping basket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196421F-6536-7C48-9206-B8E3B2D12C43}"/>
              </a:ext>
            </a:extLst>
          </p:cNvPr>
          <p:cNvGrpSpPr/>
          <p:nvPr/>
        </p:nvGrpSpPr>
        <p:grpSpPr>
          <a:xfrm>
            <a:off x="385546" y="3689054"/>
            <a:ext cx="2824073" cy="665464"/>
            <a:chOff x="2691860" y="2139342"/>
            <a:chExt cx="2824073" cy="665464"/>
          </a:xfrm>
        </p:grpSpPr>
        <p:sp>
          <p:nvSpPr>
            <p:cNvPr id="26" name="Rectangle: Rounded Corners 33">
              <a:extLst>
                <a:ext uri="{FF2B5EF4-FFF2-40B4-BE49-F238E27FC236}">
                  <a16:creationId xmlns:a16="http://schemas.microsoft.com/office/drawing/2014/main" id="{F0256DB8-0DB7-9041-A9AF-5EEEDAF1B061}"/>
                </a:ext>
              </a:extLst>
            </p:cNvPr>
            <p:cNvSpPr/>
            <p:nvPr/>
          </p:nvSpPr>
          <p:spPr>
            <a:xfrm>
              <a:off x="2691860" y="2139342"/>
              <a:ext cx="2824073" cy="665464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0" tIns="0" rIns="0" bIns="0" rtlCol="0" anchor="ctr" anchorCtr="0"/>
            <a:lstStyle/>
            <a:p>
              <a:r>
                <a:rPr lang="en-US" sz="1600" b="1" dirty="0"/>
                <a:t>Consumer Journey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167FABB-1764-9D45-A0E6-4A8976001E05}"/>
                </a:ext>
              </a:extLst>
            </p:cNvPr>
            <p:cNvSpPr/>
            <p:nvPr/>
          </p:nvSpPr>
          <p:spPr>
            <a:xfrm>
              <a:off x="2751191" y="2191123"/>
              <a:ext cx="569241" cy="5692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n-US" sz="3200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018BDE88-A56B-B14E-8722-312A0703021C}"/>
              </a:ext>
            </a:extLst>
          </p:cNvPr>
          <p:cNvSpPr txBox="1"/>
          <p:nvPr/>
        </p:nvSpPr>
        <p:spPr>
          <a:xfrm>
            <a:off x="541268" y="6038150"/>
            <a:ext cx="3135382" cy="6103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09728" indent="-109728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Test many new ideas with consumers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C113816-0B14-F841-B445-D1C4D6500583}"/>
              </a:ext>
            </a:extLst>
          </p:cNvPr>
          <p:cNvGrpSpPr/>
          <p:nvPr/>
        </p:nvGrpSpPr>
        <p:grpSpPr>
          <a:xfrm>
            <a:off x="385546" y="5365454"/>
            <a:ext cx="2824073" cy="665464"/>
            <a:chOff x="2691860" y="2139342"/>
            <a:chExt cx="2824073" cy="665464"/>
          </a:xfrm>
        </p:grpSpPr>
        <p:sp>
          <p:nvSpPr>
            <p:cNvPr id="31" name="Rectangle: Rounded Corners 33">
              <a:extLst>
                <a:ext uri="{FF2B5EF4-FFF2-40B4-BE49-F238E27FC236}">
                  <a16:creationId xmlns:a16="http://schemas.microsoft.com/office/drawing/2014/main" id="{2D723962-6F1D-3A4B-9739-710C5B73E861}"/>
                </a:ext>
              </a:extLst>
            </p:cNvPr>
            <p:cNvSpPr/>
            <p:nvPr/>
          </p:nvSpPr>
          <p:spPr>
            <a:xfrm>
              <a:off x="2691860" y="2139342"/>
              <a:ext cx="2824073" cy="665464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0" tIns="0" rIns="0" bIns="0" rtlCol="0" anchor="ctr" anchorCtr="0"/>
            <a:lstStyle/>
            <a:p>
              <a:r>
                <a:rPr lang="en-US" sz="1600" b="1" dirty="0"/>
                <a:t>New Idea Screening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9D1291A-5958-A94A-BAB0-988A9C36A792}"/>
                </a:ext>
              </a:extLst>
            </p:cNvPr>
            <p:cNvSpPr/>
            <p:nvPr/>
          </p:nvSpPr>
          <p:spPr>
            <a:xfrm>
              <a:off x="2751191" y="2191123"/>
              <a:ext cx="569241" cy="5692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n-US" sz="3200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B8CD22D6-EF3A-1249-91C1-EDFAE8FA80C0}"/>
              </a:ext>
            </a:extLst>
          </p:cNvPr>
          <p:cNvSpPr/>
          <p:nvPr/>
        </p:nvSpPr>
        <p:spPr>
          <a:xfrm>
            <a:off x="4485502" y="4880919"/>
            <a:ext cx="5634681" cy="1149692"/>
          </a:xfrm>
          <a:prstGeom prst="roundRect">
            <a:avLst>
              <a:gd name="adj" fmla="val 50000"/>
            </a:avLst>
          </a:prstGeom>
          <a:solidFill>
            <a:srgbClr val="CAC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D9EB055-349D-2549-9DC6-521ACB040253}"/>
              </a:ext>
            </a:extLst>
          </p:cNvPr>
          <p:cNvSpPr txBox="1"/>
          <p:nvPr/>
        </p:nvSpPr>
        <p:spPr>
          <a:xfrm>
            <a:off x="4647700" y="4880919"/>
            <a:ext cx="2619629" cy="114969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/>
              <a:t>New idea screening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01F223D-4C76-FF44-9D8F-3E3645932097}"/>
              </a:ext>
            </a:extLst>
          </p:cNvPr>
          <p:cNvSpPr txBox="1"/>
          <p:nvPr/>
        </p:nvSpPr>
        <p:spPr>
          <a:xfrm>
            <a:off x="7347233" y="4880919"/>
            <a:ext cx="2619632" cy="114969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/>
              <a:t>Test many new ideas with consumers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31B0253-2132-3A4C-AF30-83A051D96A0B}"/>
              </a:ext>
            </a:extLst>
          </p:cNvPr>
          <p:cNvCxnSpPr/>
          <p:nvPr/>
        </p:nvCxnSpPr>
        <p:spPr>
          <a:xfrm>
            <a:off x="7302843" y="5115697"/>
            <a:ext cx="0" cy="761815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Graphic 41">
            <a:extLst>
              <a:ext uri="{FF2B5EF4-FFF2-40B4-BE49-F238E27FC236}">
                <a16:creationId xmlns:a16="http://schemas.microsoft.com/office/drawing/2014/main" id="{C90156AC-A773-6340-B9D7-E0540EDFAA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4868" y="3799918"/>
            <a:ext cx="419056" cy="419056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8A263197-20CA-3D48-8053-4B79D0C6AE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6908" y="5460809"/>
            <a:ext cx="465395" cy="465395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E6646208-557B-E941-8DF4-F978185B93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1613" y="1657349"/>
            <a:ext cx="459551" cy="45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72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Object 39" hidden="1">
            <a:extLst>
              <a:ext uri="{FF2B5EF4-FFF2-40B4-BE49-F238E27FC236}">
                <a16:creationId xmlns:a16="http://schemas.microsoft.com/office/drawing/2014/main" id="{FDB5CD70-E701-4472-9BCF-73220FECB7E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4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40" name="Object 39" hidden="1">
                        <a:extLst>
                          <a:ext uri="{FF2B5EF4-FFF2-40B4-BE49-F238E27FC236}">
                            <a16:creationId xmlns:a16="http://schemas.microsoft.com/office/drawing/2014/main" id="{FDB5CD70-E701-4472-9BCF-73220FECB7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DFD9D917-DCAB-4B78-B16F-7E871F36E58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Innovation mindset &amp; generation &amp; development capabilities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F0AC5D-481E-405E-A3B8-93E392008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Consistent innovators systematized success factors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5B0CDF-3A78-4060-8345-3D0DD277C2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IQVIA Confidential - Accelerating Consumer Health Innovation |  23 March 2021 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AB3210C-2B2B-4F85-AE1F-83C5D104DD68}"/>
              </a:ext>
            </a:extLst>
          </p:cNvPr>
          <p:cNvSpPr/>
          <p:nvPr/>
        </p:nvSpPr>
        <p:spPr>
          <a:xfrm>
            <a:off x="5585775" y="2350531"/>
            <a:ext cx="2541078" cy="2596416"/>
          </a:xfrm>
          <a:prstGeom prst="ellipse">
            <a:avLst/>
          </a:prstGeom>
          <a:solidFill>
            <a:schemeClr val="accent3">
              <a:alpha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FEF5E0A-A9CE-490E-BF7F-E560726BD164}"/>
              </a:ext>
            </a:extLst>
          </p:cNvPr>
          <p:cNvSpPr/>
          <p:nvPr/>
        </p:nvSpPr>
        <p:spPr>
          <a:xfrm>
            <a:off x="4047204" y="2350531"/>
            <a:ext cx="2541078" cy="2596415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5DC13F-B80A-43C7-A823-78547DBF99CB}"/>
              </a:ext>
            </a:extLst>
          </p:cNvPr>
          <p:cNvSpPr/>
          <p:nvPr/>
        </p:nvSpPr>
        <p:spPr>
          <a:xfrm>
            <a:off x="4379058" y="3056439"/>
            <a:ext cx="1188720" cy="1144366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558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Generation &amp; development capabilities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93CBC4-94CB-4E2B-9E6F-E1646CA24B9E}"/>
              </a:ext>
            </a:extLst>
          </p:cNvPr>
          <p:cNvSpPr txBox="1"/>
          <p:nvPr/>
        </p:nvSpPr>
        <p:spPr>
          <a:xfrm>
            <a:off x="470271" y="1644198"/>
            <a:ext cx="2456614" cy="706333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558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Organization and systems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558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6B66F53-B7B8-4E8A-931C-D89C111CB5FD}"/>
              </a:ext>
            </a:extLst>
          </p:cNvPr>
          <p:cNvGrpSpPr/>
          <p:nvPr/>
        </p:nvGrpSpPr>
        <p:grpSpPr>
          <a:xfrm>
            <a:off x="3062965" y="1654338"/>
            <a:ext cx="706333" cy="3996282"/>
            <a:chOff x="3076613" y="1443564"/>
            <a:chExt cx="706333" cy="3996282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67DBF0F-E934-431C-A6D4-5BAE6DBA5668}"/>
                </a:ext>
              </a:extLst>
            </p:cNvPr>
            <p:cNvSpPr/>
            <p:nvPr/>
          </p:nvSpPr>
          <p:spPr>
            <a:xfrm>
              <a:off x="3076613" y="1443564"/>
              <a:ext cx="706333" cy="70633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3911E91-A151-46F7-954E-2B2FC2165391}"/>
                </a:ext>
              </a:extLst>
            </p:cNvPr>
            <p:cNvSpPr/>
            <p:nvPr/>
          </p:nvSpPr>
          <p:spPr>
            <a:xfrm>
              <a:off x="3076613" y="4733513"/>
              <a:ext cx="706333" cy="70633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FBE95A9-D54B-4858-BF96-16766DCE64E1}"/>
                </a:ext>
              </a:extLst>
            </p:cNvPr>
            <p:cNvSpPr/>
            <p:nvPr/>
          </p:nvSpPr>
          <p:spPr>
            <a:xfrm>
              <a:off x="3076613" y="3636864"/>
              <a:ext cx="706333" cy="70633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E47A12A-76CD-4C2B-BFBB-B63742CB9DF8}"/>
                </a:ext>
              </a:extLst>
            </p:cNvPr>
            <p:cNvSpPr/>
            <p:nvPr/>
          </p:nvSpPr>
          <p:spPr>
            <a:xfrm>
              <a:off x="3076613" y="2540214"/>
              <a:ext cx="706333" cy="70633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1F19937-746B-41EC-9D83-34D2E388C657}"/>
              </a:ext>
            </a:extLst>
          </p:cNvPr>
          <p:cNvGrpSpPr/>
          <p:nvPr/>
        </p:nvGrpSpPr>
        <p:grpSpPr>
          <a:xfrm>
            <a:off x="3545906" y="2040669"/>
            <a:ext cx="1100068" cy="3256784"/>
            <a:chOff x="3559554" y="1829895"/>
            <a:chExt cx="1100068" cy="3256784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F5D2478-1A67-4401-8E42-9AB5F60F14E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559554" y="1829895"/>
              <a:ext cx="1100068" cy="710319"/>
            </a:xfrm>
            <a:prstGeom prst="straightConnector1">
              <a:avLst/>
            </a:prstGeom>
            <a:ln w="19050" cap="rnd">
              <a:solidFill>
                <a:schemeClr val="accent2"/>
              </a:solidFill>
              <a:round/>
              <a:headEnd type="oval" w="med" len="med"/>
              <a:tailEnd type="none" w="sm" len="sm"/>
            </a:ln>
            <a:effectLst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B4636F0F-E4CA-4D4D-B0CF-9F80A50B793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59554" y="4333450"/>
              <a:ext cx="1097716" cy="753229"/>
            </a:xfrm>
            <a:prstGeom prst="straightConnector1">
              <a:avLst/>
            </a:prstGeom>
            <a:ln w="19050" cap="rnd">
              <a:solidFill>
                <a:schemeClr val="accent2"/>
              </a:solidFill>
              <a:round/>
              <a:headEnd type="oval" w="med" len="med"/>
              <a:tailEnd type="none" w="sm" len="sm"/>
            </a:ln>
            <a:effectLst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EC15DD55-CE32-4E7A-A0C7-EDF2CCA7CA1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82946" y="3911294"/>
              <a:ext cx="501298" cy="110470"/>
            </a:xfrm>
            <a:prstGeom prst="straightConnector1">
              <a:avLst/>
            </a:prstGeom>
            <a:ln w="19050" cap="rnd">
              <a:solidFill>
                <a:schemeClr val="accent2"/>
              </a:solidFill>
              <a:round/>
              <a:headEnd type="oval" w="med" len="med"/>
              <a:tailEnd type="none" w="sm" len="sm"/>
            </a:ln>
            <a:effectLst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2FC51059-3619-4F0A-9203-70D168611D1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782946" y="2924444"/>
              <a:ext cx="501298" cy="114668"/>
            </a:xfrm>
            <a:prstGeom prst="straightConnector1">
              <a:avLst/>
            </a:prstGeom>
            <a:ln w="19050" cap="rnd">
              <a:solidFill>
                <a:schemeClr val="accent2"/>
              </a:solidFill>
              <a:round/>
              <a:headEnd type="oval" w="med" len="med"/>
              <a:tailEnd type="none" w="sm" len="sm"/>
            </a:ln>
            <a:effectLst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265DC46A-FCEB-4BA1-8C28-2578F9AF0ACA}"/>
              </a:ext>
            </a:extLst>
          </p:cNvPr>
          <p:cNvSpPr/>
          <p:nvPr/>
        </p:nvSpPr>
        <p:spPr>
          <a:xfrm>
            <a:off x="6588282" y="3056439"/>
            <a:ext cx="1188720" cy="1144366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2712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Innovation mindset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BFD452A-D4D6-421F-979A-C4C6F23717A4}"/>
              </a:ext>
            </a:extLst>
          </p:cNvPr>
          <p:cNvCxnSpPr>
            <a:cxnSpLocks/>
          </p:cNvCxnSpPr>
          <p:nvPr/>
        </p:nvCxnSpPr>
        <p:spPr>
          <a:xfrm>
            <a:off x="6082352" y="3644256"/>
            <a:ext cx="0" cy="1653197"/>
          </a:xfrm>
          <a:prstGeom prst="straightConnector1">
            <a:avLst/>
          </a:prstGeom>
          <a:ln w="38100" cap="rnd">
            <a:solidFill>
              <a:schemeClr val="tx1"/>
            </a:solidFill>
            <a:round/>
            <a:headEnd type="oval" w="lg" len="lg"/>
            <a:tailEnd type="none" w="sm" len="sm"/>
          </a:ln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FEA2F35-4BCD-4BE9-A156-BA602812A7C0}"/>
              </a:ext>
            </a:extLst>
          </p:cNvPr>
          <p:cNvSpPr txBox="1"/>
          <p:nvPr/>
        </p:nvSpPr>
        <p:spPr>
          <a:xfrm>
            <a:off x="470271" y="2748574"/>
            <a:ext cx="2456614" cy="706333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558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Innovation process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558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0E36A93-A89C-4E52-85D5-CD2226CD9C38}"/>
              </a:ext>
            </a:extLst>
          </p:cNvPr>
          <p:cNvSpPr txBox="1"/>
          <p:nvPr/>
        </p:nvSpPr>
        <p:spPr>
          <a:xfrm>
            <a:off x="470271" y="3849208"/>
            <a:ext cx="2456614" cy="706333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558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Performance management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558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76C0A74-46E7-41CB-BBC6-397490CAC4E0}"/>
              </a:ext>
            </a:extLst>
          </p:cNvPr>
          <p:cNvSpPr txBox="1"/>
          <p:nvPr/>
        </p:nvSpPr>
        <p:spPr>
          <a:xfrm>
            <a:off x="296562" y="4944287"/>
            <a:ext cx="2630323" cy="706333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558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Portfolio management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558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3EF9E19-E8B3-4625-BF22-1C982C1AFD52}"/>
              </a:ext>
            </a:extLst>
          </p:cNvPr>
          <p:cNvSpPr txBox="1"/>
          <p:nvPr/>
        </p:nvSpPr>
        <p:spPr>
          <a:xfrm>
            <a:off x="4392437" y="5431776"/>
            <a:ext cx="3379829" cy="451796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Systematized, consistent innovation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FD4471-735B-4CBF-90BC-C8217763A9A7}"/>
              </a:ext>
            </a:extLst>
          </p:cNvPr>
          <p:cNvSpPr txBox="1"/>
          <p:nvPr/>
        </p:nvSpPr>
        <p:spPr>
          <a:xfrm>
            <a:off x="9214500" y="1644198"/>
            <a:ext cx="2456614" cy="706333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2712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Ambition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2712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834447A-2A72-4D34-9C59-308A18C2F059}"/>
              </a:ext>
            </a:extLst>
          </p:cNvPr>
          <p:cNvSpPr txBox="1"/>
          <p:nvPr/>
        </p:nvSpPr>
        <p:spPr>
          <a:xfrm>
            <a:off x="9214500" y="2748574"/>
            <a:ext cx="2456614" cy="706333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2712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Alignment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2712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DCCDD42-D116-4BF9-927A-166F63DFBAB6}"/>
              </a:ext>
            </a:extLst>
          </p:cNvPr>
          <p:cNvSpPr txBox="1"/>
          <p:nvPr/>
        </p:nvSpPr>
        <p:spPr>
          <a:xfrm>
            <a:off x="9214500" y="3849208"/>
            <a:ext cx="2456614" cy="706333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2712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Agility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2712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6971717-2BD9-4727-B75C-DD93DCDC2EB6}"/>
              </a:ext>
            </a:extLst>
          </p:cNvPr>
          <p:cNvSpPr txBox="1"/>
          <p:nvPr/>
        </p:nvSpPr>
        <p:spPr>
          <a:xfrm>
            <a:off x="9214500" y="4944287"/>
            <a:ext cx="2456614" cy="706333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2712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Talent &amp; culture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2712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630078C-5F7E-4A8C-9066-3209A65A20D9}"/>
              </a:ext>
            </a:extLst>
          </p:cNvPr>
          <p:cNvGrpSpPr/>
          <p:nvPr/>
        </p:nvGrpSpPr>
        <p:grpSpPr>
          <a:xfrm rot="10800000">
            <a:off x="7491787" y="2040669"/>
            <a:ext cx="1100068" cy="3256784"/>
            <a:chOff x="3559554" y="1829895"/>
            <a:chExt cx="1100068" cy="3256784"/>
          </a:xfrm>
        </p:grpSpPr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86B67CCD-12D2-4E91-8719-7A94C082735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559554" y="1829895"/>
              <a:ext cx="1100068" cy="710319"/>
            </a:xfrm>
            <a:prstGeom prst="straightConnector1">
              <a:avLst/>
            </a:prstGeom>
            <a:ln w="19050" cap="rnd">
              <a:solidFill>
                <a:schemeClr val="accent4"/>
              </a:solidFill>
              <a:round/>
              <a:headEnd type="oval" w="med" len="med"/>
              <a:tailEnd type="none" w="sm" len="sm"/>
            </a:ln>
            <a:effectLst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E8C2233B-6DAF-4EBB-9F68-3B6603EED40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59554" y="4333450"/>
              <a:ext cx="1097716" cy="753229"/>
            </a:xfrm>
            <a:prstGeom prst="straightConnector1">
              <a:avLst/>
            </a:prstGeom>
            <a:ln w="19050" cap="rnd">
              <a:solidFill>
                <a:schemeClr val="accent4"/>
              </a:solidFill>
              <a:round/>
              <a:headEnd type="oval" w="med" len="med"/>
              <a:tailEnd type="none" w="sm" len="sm"/>
            </a:ln>
            <a:effectLst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B38293B2-84C9-4BEF-839E-E91B374040A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82946" y="3879561"/>
              <a:ext cx="501298" cy="110470"/>
            </a:xfrm>
            <a:prstGeom prst="straightConnector1">
              <a:avLst/>
            </a:prstGeom>
            <a:ln w="19050" cap="rnd">
              <a:solidFill>
                <a:schemeClr val="accent4"/>
              </a:solidFill>
              <a:round/>
              <a:headEnd type="oval" w="med" len="med"/>
              <a:tailEnd type="none" w="sm" len="sm"/>
            </a:ln>
            <a:effectLst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30C89111-1502-49B5-B43F-F71C9C69BE1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782946" y="2893381"/>
              <a:ext cx="501298" cy="114668"/>
            </a:xfrm>
            <a:prstGeom prst="straightConnector1">
              <a:avLst/>
            </a:prstGeom>
            <a:ln w="19050" cap="rnd">
              <a:solidFill>
                <a:schemeClr val="accent4"/>
              </a:solidFill>
              <a:round/>
              <a:headEnd type="oval" w="med" len="med"/>
              <a:tailEnd type="none" w="sm" len="sm"/>
            </a:ln>
            <a:effectLst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B085840-C4ED-4A15-85D8-191D4BA204A1}"/>
              </a:ext>
            </a:extLst>
          </p:cNvPr>
          <p:cNvGrpSpPr/>
          <p:nvPr/>
        </p:nvGrpSpPr>
        <p:grpSpPr>
          <a:xfrm>
            <a:off x="8362944" y="1654338"/>
            <a:ext cx="706333" cy="3996282"/>
            <a:chOff x="8376592" y="1443564"/>
            <a:chExt cx="706333" cy="3996282"/>
          </a:xfrm>
          <a:solidFill>
            <a:schemeClr val="accent4"/>
          </a:solidFill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A753EAF-1A3C-4FB8-89BC-F1ACB03F3F8F}"/>
                </a:ext>
              </a:extLst>
            </p:cNvPr>
            <p:cNvSpPr/>
            <p:nvPr/>
          </p:nvSpPr>
          <p:spPr>
            <a:xfrm>
              <a:off x="8376592" y="1443564"/>
              <a:ext cx="706333" cy="70633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6250B28-AAE2-4D02-9DF2-BC591CC9F42E}"/>
                </a:ext>
              </a:extLst>
            </p:cNvPr>
            <p:cNvSpPr/>
            <p:nvPr/>
          </p:nvSpPr>
          <p:spPr>
            <a:xfrm>
              <a:off x="8376592" y="4733513"/>
              <a:ext cx="706333" cy="70633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3BD95A21-0964-43BE-AE43-680390F2FFE9}"/>
                </a:ext>
              </a:extLst>
            </p:cNvPr>
            <p:cNvSpPr/>
            <p:nvPr/>
          </p:nvSpPr>
          <p:spPr>
            <a:xfrm>
              <a:off x="8376592" y="3636864"/>
              <a:ext cx="706333" cy="70633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2F80A57-7CE7-49C0-948E-B4DE9E95B4D6}"/>
                </a:ext>
              </a:extLst>
            </p:cNvPr>
            <p:cNvSpPr/>
            <p:nvPr/>
          </p:nvSpPr>
          <p:spPr>
            <a:xfrm>
              <a:off x="8376592" y="2540214"/>
              <a:ext cx="706333" cy="70633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pic>
        <p:nvPicPr>
          <p:cNvPr id="50" name="Graphic 49">
            <a:extLst>
              <a:ext uri="{FF2B5EF4-FFF2-40B4-BE49-F238E27FC236}">
                <a16:creationId xmlns:a16="http://schemas.microsoft.com/office/drawing/2014/main" id="{EA6ECDF3-A4C8-43DA-A581-8EF5A8D48F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457955" y="1735218"/>
            <a:ext cx="521830" cy="521830"/>
          </a:xfrm>
          <a:prstGeom prst="rect">
            <a:avLst/>
          </a:pr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58EF2A3F-79A0-4C74-A828-1D5B8CACBF5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996990" y="3746029"/>
            <a:ext cx="798195" cy="798195"/>
          </a:xfrm>
          <a:prstGeom prst="rect">
            <a:avLst/>
          </a:prstGeom>
        </p:spPr>
      </p:pic>
      <p:pic>
        <p:nvPicPr>
          <p:cNvPr id="55" name="Graphic 54">
            <a:extLst>
              <a:ext uri="{FF2B5EF4-FFF2-40B4-BE49-F238E27FC236}">
                <a16:creationId xmlns:a16="http://schemas.microsoft.com/office/drawing/2014/main" id="{FA4D816A-D34A-4469-863B-9DB22448BB3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638921" y="3864747"/>
            <a:ext cx="773389" cy="773389"/>
          </a:xfrm>
          <a:prstGeom prst="rect">
            <a:avLst/>
          </a:prstGeom>
        </p:spPr>
      </p:pic>
      <p:pic>
        <p:nvPicPr>
          <p:cNvPr id="56" name="Graphic 55">
            <a:extLst>
              <a:ext uri="{FF2B5EF4-FFF2-40B4-BE49-F238E27FC236}">
                <a16:creationId xmlns:a16="http://schemas.microsoft.com/office/drawing/2014/main" id="{529C8FFA-54EB-4D9B-B11C-8741E9064A8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425672" y="2786503"/>
            <a:ext cx="622811" cy="622811"/>
          </a:xfrm>
          <a:prstGeom prst="rect">
            <a:avLst/>
          </a:prstGeom>
        </p:spPr>
      </p:pic>
      <p:pic>
        <p:nvPicPr>
          <p:cNvPr id="57" name="Graphic 56">
            <a:extLst>
              <a:ext uri="{FF2B5EF4-FFF2-40B4-BE49-F238E27FC236}">
                <a16:creationId xmlns:a16="http://schemas.microsoft.com/office/drawing/2014/main" id="{F5CF01C5-407F-4658-A4DB-F00B93B381B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417037" y="4977413"/>
            <a:ext cx="640080" cy="640080"/>
          </a:xfrm>
          <a:prstGeom prst="rect">
            <a:avLst/>
          </a:prstGeom>
        </p:spPr>
      </p:pic>
      <p:pic>
        <p:nvPicPr>
          <p:cNvPr id="58" name="Graphic 57">
            <a:extLst>
              <a:ext uri="{FF2B5EF4-FFF2-40B4-BE49-F238E27FC236}">
                <a16:creationId xmlns:a16="http://schemas.microsoft.com/office/drawing/2014/main" id="{06EA2021-7365-4040-B498-99909457D09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108143" y="3887360"/>
            <a:ext cx="607393" cy="607393"/>
          </a:xfrm>
          <a:prstGeom prst="rect">
            <a:avLst/>
          </a:prstGeom>
        </p:spPr>
      </p:pic>
      <p:pic>
        <p:nvPicPr>
          <p:cNvPr id="59" name="Graphic 58">
            <a:extLst>
              <a:ext uri="{FF2B5EF4-FFF2-40B4-BE49-F238E27FC236}">
                <a16:creationId xmlns:a16="http://schemas.microsoft.com/office/drawing/2014/main" id="{AFF514DC-3089-484B-9B4B-0AFBE87FBCE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8470487" y="3937675"/>
            <a:ext cx="533179" cy="533179"/>
          </a:xfrm>
          <a:prstGeom prst="rect">
            <a:avLst/>
          </a:prstGeom>
        </p:spPr>
      </p:pic>
      <p:pic>
        <p:nvPicPr>
          <p:cNvPr id="60" name="Graphic 59">
            <a:extLst>
              <a:ext uri="{FF2B5EF4-FFF2-40B4-BE49-F238E27FC236}">
                <a16:creationId xmlns:a16="http://schemas.microsoft.com/office/drawing/2014/main" id="{6B66BCE8-221A-4F85-948C-7C2E432F6F7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113602" y="4969059"/>
            <a:ext cx="640080" cy="640080"/>
          </a:xfrm>
          <a:prstGeom prst="rect">
            <a:avLst/>
          </a:prstGeom>
        </p:spPr>
      </p:pic>
      <p:pic>
        <p:nvPicPr>
          <p:cNvPr id="61" name="Graphic 60">
            <a:extLst>
              <a:ext uri="{FF2B5EF4-FFF2-40B4-BE49-F238E27FC236}">
                <a16:creationId xmlns:a16="http://schemas.microsoft.com/office/drawing/2014/main" id="{34887CDB-1936-4BF0-8676-EFCCD0EDBC4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3108143" y="2831888"/>
            <a:ext cx="579102" cy="579102"/>
          </a:xfrm>
          <a:prstGeom prst="rect">
            <a:avLst/>
          </a:prstGeom>
        </p:spPr>
      </p:pic>
      <p:pic>
        <p:nvPicPr>
          <p:cNvPr id="62" name="Graphic 61">
            <a:extLst>
              <a:ext uri="{FF2B5EF4-FFF2-40B4-BE49-F238E27FC236}">
                <a16:creationId xmlns:a16="http://schemas.microsoft.com/office/drawing/2014/main" id="{81891ED4-7BDC-44D4-B25C-68846BEBDC80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3112754" y="1702154"/>
            <a:ext cx="602447" cy="60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96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ct 28" hidden="1">
            <a:extLst>
              <a:ext uri="{FF2B5EF4-FFF2-40B4-BE49-F238E27FC236}">
                <a16:creationId xmlns:a16="http://schemas.microsoft.com/office/drawing/2014/main" id="{BCDBF311-E699-4E06-90DD-FA2450F0C60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7"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29" name="Object 28" hidden="1">
                        <a:extLst>
                          <a:ext uri="{FF2B5EF4-FFF2-40B4-BE49-F238E27FC236}">
                            <a16:creationId xmlns:a16="http://schemas.microsoft.com/office/drawing/2014/main" id="{BCDBF311-E699-4E06-90DD-FA2450F0C6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Box 44">
            <a:extLst>
              <a:ext uri="{FF2B5EF4-FFF2-40B4-BE49-F238E27FC236}">
                <a16:creationId xmlns:a16="http://schemas.microsoft.com/office/drawing/2014/main" id="{E0144B37-E1D4-4BBE-A16E-30DFDE722E1B}"/>
              </a:ext>
            </a:extLst>
          </p:cNvPr>
          <p:cNvSpPr txBox="1"/>
          <p:nvPr/>
        </p:nvSpPr>
        <p:spPr>
          <a:xfrm>
            <a:off x="1170184" y="1739467"/>
            <a:ext cx="3148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tx2"/>
                </a:solidFill>
              </a:rPr>
              <a:t>Data analytics to track &amp; diagnose launch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12D3164C-8DA8-4BCB-BD87-85584318AC5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Launch excellence is a virtuous circle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23304E-86C2-4377-81B1-2083B08B9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dirty="0">
                <a:solidFill>
                  <a:srgbClr val="2B3A42"/>
                </a:solidFill>
              </a:rPr>
              <a:t>Launch excellence is key to ensuring innovation success 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7DE5B5-3178-41D5-9A06-3A1F51C2B9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IQVIA Confidential - Accelerating Consumer Health Innovation |  23 March 2021 </a:t>
            </a:r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6CCC9D0-DCEC-4508-9CC9-7474A4BE473D}"/>
              </a:ext>
            </a:extLst>
          </p:cNvPr>
          <p:cNvSpPr/>
          <p:nvPr/>
        </p:nvSpPr>
        <p:spPr>
          <a:xfrm>
            <a:off x="3862564" y="2089383"/>
            <a:ext cx="2315800" cy="1701762"/>
          </a:xfrm>
          <a:custGeom>
            <a:avLst/>
            <a:gdLst>
              <a:gd name="connsiteX0" fmla="*/ 604601 w 2248095"/>
              <a:gd name="connsiteY0" fmla="*/ 1336935 h 1652009"/>
              <a:gd name="connsiteX1" fmla="*/ 1226234 w 2248095"/>
              <a:gd name="connsiteY1" fmla="*/ 1667337 h 1652009"/>
              <a:gd name="connsiteX2" fmla="*/ 1737164 w 2248095"/>
              <a:gd name="connsiteY2" fmla="*/ 1209203 h 1652009"/>
              <a:gd name="connsiteX3" fmla="*/ 1743977 w 2248095"/>
              <a:gd name="connsiteY3" fmla="*/ 1207500 h 1652009"/>
              <a:gd name="connsiteX4" fmla="*/ 2249798 w 2248095"/>
              <a:gd name="connsiteY4" fmla="*/ 493900 h 1652009"/>
              <a:gd name="connsiteX5" fmla="*/ 1648603 w 2248095"/>
              <a:gd name="connsiteY5" fmla="*/ 0 h 1652009"/>
              <a:gd name="connsiteX6" fmla="*/ 0 w 2248095"/>
              <a:gd name="connsiteY6" fmla="*/ 1643494 h 1652009"/>
              <a:gd name="connsiteX7" fmla="*/ 604601 w 2248095"/>
              <a:gd name="connsiteY7" fmla="*/ 1336935 h 1652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48095" h="1652009">
                <a:moveTo>
                  <a:pt x="604601" y="1336935"/>
                </a:moveTo>
                <a:cubicBezTo>
                  <a:pt x="863473" y="1336935"/>
                  <a:pt x="1089985" y="1468074"/>
                  <a:pt x="1226234" y="1667337"/>
                </a:cubicBezTo>
                <a:cubicBezTo>
                  <a:pt x="1297764" y="1434012"/>
                  <a:pt x="1493621" y="1255186"/>
                  <a:pt x="1737164" y="1209203"/>
                </a:cubicBezTo>
                <a:cubicBezTo>
                  <a:pt x="1738867" y="1209203"/>
                  <a:pt x="1742274" y="1207500"/>
                  <a:pt x="1743977" y="1207500"/>
                </a:cubicBezTo>
                <a:cubicBezTo>
                  <a:pt x="2084597" y="1142782"/>
                  <a:pt x="2312813" y="822598"/>
                  <a:pt x="2249798" y="493900"/>
                </a:cubicBezTo>
                <a:cubicBezTo>
                  <a:pt x="2195299" y="204372"/>
                  <a:pt x="1939834" y="3406"/>
                  <a:pt x="1648603" y="0"/>
                </a:cubicBezTo>
                <a:cubicBezTo>
                  <a:pt x="786833" y="97077"/>
                  <a:pt x="98780" y="781724"/>
                  <a:pt x="0" y="1643494"/>
                </a:cubicBezTo>
                <a:cubicBezTo>
                  <a:pt x="136248" y="1457856"/>
                  <a:pt x="355948" y="1336935"/>
                  <a:pt x="604601" y="1336935"/>
                </a:cubicBezTo>
                <a:close/>
              </a:path>
            </a:pathLst>
          </a:custGeom>
          <a:solidFill>
            <a:schemeClr val="accent5"/>
          </a:solidFill>
          <a:ln w="1701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490AAE1-17D1-4D10-972D-38E7602D4F53}"/>
              </a:ext>
            </a:extLst>
          </p:cNvPr>
          <p:cNvSpPr/>
          <p:nvPr/>
        </p:nvSpPr>
        <p:spPr>
          <a:xfrm>
            <a:off x="5371089" y="4229744"/>
            <a:ext cx="2315800" cy="1701762"/>
          </a:xfrm>
          <a:custGeom>
            <a:avLst/>
            <a:gdLst>
              <a:gd name="connsiteX0" fmla="*/ 1655662 w 2248095"/>
              <a:gd name="connsiteY0" fmla="*/ 330402 h 1652009"/>
              <a:gd name="connsiteX1" fmla="*/ 1034029 w 2248095"/>
              <a:gd name="connsiteY1" fmla="*/ 0 h 1652009"/>
              <a:gd name="connsiteX2" fmla="*/ 523099 w 2248095"/>
              <a:gd name="connsiteY2" fmla="*/ 458134 h 1652009"/>
              <a:gd name="connsiteX3" fmla="*/ 516286 w 2248095"/>
              <a:gd name="connsiteY3" fmla="*/ 459838 h 1652009"/>
              <a:gd name="connsiteX4" fmla="*/ 10465 w 2248095"/>
              <a:gd name="connsiteY4" fmla="*/ 1173437 h 1652009"/>
              <a:gd name="connsiteX5" fmla="*/ 611660 w 2248095"/>
              <a:gd name="connsiteY5" fmla="*/ 1665634 h 1652009"/>
              <a:gd name="connsiteX6" fmla="*/ 2260263 w 2248095"/>
              <a:gd name="connsiteY6" fmla="*/ 22140 h 1652009"/>
              <a:gd name="connsiteX7" fmla="*/ 1655662 w 2248095"/>
              <a:gd name="connsiteY7" fmla="*/ 330402 h 1652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48095" h="1652009">
                <a:moveTo>
                  <a:pt x="1655662" y="330402"/>
                </a:moveTo>
                <a:cubicBezTo>
                  <a:pt x="1396790" y="330402"/>
                  <a:pt x="1170277" y="199263"/>
                  <a:pt x="1034029" y="0"/>
                </a:cubicBezTo>
                <a:cubicBezTo>
                  <a:pt x="962499" y="233325"/>
                  <a:pt x="766642" y="412151"/>
                  <a:pt x="523099" y="458134"/>
                </a:cubicBezTo>
                <a:cubicBezTo>
                  <a:pt x="521395" y="458134"/>
                  <a:pt x="517989" y="459838"/>
                  <a:pt x="516286" y="459838"/>
                </a:cubicBezTo>
                <a:cubicBezTo>
                  <a:pt x="175666" y="524556"/>
                  <a:pt x="-52550" y="844739"/>
                  <a:pt x="10465" y="1173437"/>
                </a:cubicBezTo>
                <a:cubicBezTo>
                  <a:pt x="64964" y="1461262"/>
                  <a:pt x="320429" y="1662228"/>
                  <a:pt x="611660" y="1665634"/>
                </a:cubicBezTo>
                <a:cubicBezTo>
                  <a:pt x="1475133" y="1568557"/>
                  <a:pt x="2161483" y="883910"/>
                  <a:pt x="2260263" y="22140"/>
                </a:cubicBezTo>
                <a:cubicBezTo>
                  <a:pt x="2124015" y="209482"/>
                  <a:pt x="1904314" y="330402"/>
                  <a:pt x="1655662" y="330402"/>
                </a:cubicBezTo>
                <a:close/>
              </a:path>
            </a:pathLst>
          </a:custGeom>
          <a:solidFill>
            <a:schemeClr val="accent1"/>
          </a:solidFill>
          <a:ln w="1701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0EA8D76-AD2D-4A31-9D06-B2260B001135}"/>
              </a:ext>
            </a:extLst>
          </p:cNvPr>
          <p:cNvSpPr/>
          <p:nvPr/>
        </p:nvSpPr>
        <p:spPr>
          <a:xfrm>
            <a:off x="5992398" y="2099910"/>
            <a:ext cx="1701762" cy="2315800"/>
          </a:xfrm>
          <a:custGeom>
            <a:avLst/>
            <a:gdLst>
              <a:gd name="connsiteX0" fmla="*/ 330402 w 1652009"/>
              <a:gd name="connsiteY0" fmla="*/ 604601 h 2248095"/>
              <a:gd name="connsiteX1" fmla="*/ 0 w 1652009"/>
              <a:gd name="connsiteY1" fmla="*/ 1226234 h 2248095"/>
              <a:gd name="connsiteX2" fmla="*/ 458134 w 1652009"/>
              <a:gd name="connsiteY2" fmla="*/ 1737164 h 2248095"/>
              <a:gd name="connsiteX3" fmla="*/ 459838 w 1652009"/>
              <a:gd name="connsiteY3" fmla="*/ 1743977 h 2248095"/>
              <a:gd name="connsiteX4" fmla="*/ 1173437 w 1652009"/>
              <a:gd name="connsiteY4" fmla="*/ 2249798 h 2248095"/>
              <a:gd name="connsiteX5" fmla="*/ 1665634 w 1652009"/>
              <a:gd name="connsiteY5" fmla="*/ 1648603 h 2248095"/>
              <a:gd name="connsiteX6" fmla="*/ 22140 w 1652009"/>
              <a:gd name="connsiteY6" fmla="*/ 0 h 2248095"/>
              <a:gd name="connsiteX7" fmla="*/ 330402 w 1652009"/>
              <a:gd name="connsiteY7" fmla="*/ 604601 h 224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52009" h="2248095">
                <a:moveTo>
                  <a:pt x="330402" y="604601"/>
                </a:moveTo>
                <a:cubicBezTo>
                  <a:pt x="330402" y="863473"/>
                  <a:pt x="199263" y="1089985"/>
                  <a:pt x="0" y="1226234"/>
                </a:cubicBezTo>
                <a:cubicBezTo>
                  <a:pt x="233325" y="1297764"/>
                  <a:pt x="412151" y="1493621"/>
                  <a:pt x="458134" y="1737164"/>
                </a:cubicBezTo>
                <a:cubicBezTo>
                  <a:pt x="458134" y="1738867"/>
                  <a:pt x="459838" y="1742274"/>
                  <a:pt x="459838" y="1743977"/>
                </a:cubicBezTo>
                <a:cubicBezTo>
                  <a:pt x="524556" y="2084597"/>
                  <a:pt x="844739" y="2312813"/>
                  <a:pt x="1173437" y="2249798"/>
                </a:cubicBezTo>
                <a:cubicBezTo>
                  <a:pt x="1461262" y="2195299"/>
                  <a:pt x="1662228" y="1939834"/>
                  <a:pt x="1665634" y="1648603"/>
                </a:cubicBezTo>
                <a:cubicBezTo>
                  <a:pt x="1568557" y="785130"/>
                  <a:pt x="883910" y="98780"/>
                  <a:pt x="22140" y="0"/>
                </a:cubicBezTo>
                <a:cubicBezTo>
                  <a:pt x="209482" y="136248"/>
                  <a:pt x="330402" y="355948"/>
                  <a:pt x="330402" y="604601"/>
                </a:cubicBezTo>
                <a:close/>
              </a:path>
            </a:pathLst>
          </a:custGeom>
          <a:solidFill>
            <a:schemeClr val="accent2"/>
          </a:solidFill>
          <a:ln w="1701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9C61E49-3B10-40CC-BD4E-588EB35DB050}"/>
              </a:ext>
            </a:extLst>
          </p:cNvPr>
          <p:cNvSpPr/>
          <p:nvPr/>
        </p:nvSpPr>
        <p:spPr>
          <a:xfrm>
            <a:off x="3852037" y="3608435"/>
            <a:ext cx="1701762" cy="2315800"/>
          </a:xfrm>
          <a:custGeom>
            <a:avLst/>
            <a:gdLst>
              <a:gd name="connsiteX0" fmla="*/ 1336935 w 1652009"/>
              <a:gd name="connsiteY0" fmla="*/ 1655662 h 2248095"/>
              <a:gd name="connsiteX1" fmla="*/ 1667337 w 1652009"/>
              <a:gd name="connsiteY1" fmla="*/ 1034029 h 2248095"/>
              <a:gd name="connsiteX2" fmla="*/ 1209203 w 1652009"/>
              <a:gd name="connsiteY2" fmla="*/ 523099 h 2248095"/>
              <a:gd name="connsiteX3" fmla="*/ 1207500 w 1652009"/>
              <a:gd name="connsiteY3" fmla="*/ 516286 h 2248095"/>
              <a:gd name="connsiteX4" fmla="*/ 493900 w 1652009"/>
              <a:gd name="connsiteY4" fmla="*/ 10465 h 2248095"/>
              <a:gd name="connsiteX5" fmla="*/ 0 w 1652009"/>
              <a:gd name="connsiteY5" fmla="*/ 611660 h 2248095"/>
              <a:gd name="connsiteX6" fmla="*/ 1643494 w 1652009"/>
              <a:gd name="connsiteY6" fmla="*/ 2260263 h 2248095"/>
              <a:gd name="connsiteX7" fmla="*/ 1336935 w 1652009"/>
              <a:gd name="connsiteY7" fmla="*/ 1655662 h 224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52009" h="2248095">
                <a:moveTo>
                  <a:pt x="1336935" y="1655662"/>
                </a:moveTo>
                <a:cubicBezTo>
                  <a:pt x="1336935" y="1396790"/>
                  <a:pt x="1468074" y="1170277"/>
                  <a:pt x="1667337" y="1034029"/>
                </a:cubicBezTo>
                <a:cubicBezTo>
                  <a:pt x="1434012" y="962499"/>
                  <a:pt x="1255186" y="766642"/>
                  <a:pt x="1209203" y="523099"/>
                </a:cubicBezTo>
                <a:cubicBezTo>
                  <a:pt x="1209203" y="521395"/>
                  <a:pt x="1207500" y="517989"/>
                  <a:pt x="1207500" y="516286"/>
                </a:cubicBezTo>
                <a:cubicBezTo>
                  <a:pt x="1142782" y="175666"/>
                  <a:pt x="822598" y="-52550"/>
                  <a:pt x="493900" y="10465"/>
                </a:cubicBezTo>
                <a:cubicBezTo>
                  <a:pt x="204372" y="64964"/>
                  <a:pt x="3406" y="320429"/>
                  <a:pt x="0" y="611660"/>
                </a:cubicBezTo>
                <a:cubicBezTo>
                  <a:pt x="97077" y="1475133"/>
                  <a:pt x="781724" y="2161483"/>
                  <a:pt x="1643494" y="2260263"/>
                </a:cubicBezTo>
                <a:cubicBezTo>
                  <a:pt x="1457856" y="2124015"/>
                  <a:pt x="1336935" y="1904314"/>
                  <a:pt x="1336935" y="1655662"/>
                </a:cubicBezTo>
                <a:close/>
              </a:path>
            </a:pathLst>
          </a:custGeom>
          <a:solidFill>
            <a:schemeClr val="accent3"/>
          </a:solidFill>
          <a:ln w="1701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441113CF-854B-4EDB-8C79-01FE9049ED77}"/>
              </a:ext>
            </a:extLst>
          </p:cNvPr>
          <p:cNvSpPr>
            <a:spLocks/>
          </p:cNvSpPr>
          <p:nvPr/>
        </p:nvSpPr>
        <p:spPr bwMode="auto">
          <a:xfrm>
            <a:off x="6736524" y="2043681"/>
            <a:ext cx="1211263" cy="1573213"/>
          </a:xfrm>
          <a:custGeom>
            <a:avLst/>
            <a:gdLst>
              <a:gd name="T0" fmla="*/ 252 w 252"/>
              <a:gd name="T1" fmla="*/ 328 h 328"/>
              <a:gd name="T2" fmla="*/ 0 w 252"/>
              <a:gd name="T3" fmla="*/ 0 h 32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52" h="328">
                <a:moveTo>
                  <a:pt x="252" y="328"/>
                </a:moveTo>
                <a:cubicBezTo>
                  <a:pt x="231" y="198"/>
                  <a:pt x="112" y="55"/>
                  <a:pt x="0" y="0"/>
                </a:cubicBezTo>
              </a:path>
            </a:pathLst>
          </a:custGeom>
          <a:noFill/>
          <a:ln w="38100" cap="rnd">
            <a:solidFill>
              <a:srgbClr val="CACED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79618DBF-B4E6-4C1B-9FE7-57C2A64F2956}"/>
              </a:ext>
            </a:extLst>
          </p:cNvPr>
          <p:cNvSpPr>
            <a:spLocks/>
          </p:cNvSpPr>
          <p:nvPr/>
        </p:nvSpPr>
        <p:spPr bwMode="auto">
          <a:xfrm>
            <a:off x="3652011" y="1980181"/>
            <a:ext cx="1354138" cy="1593850"/>
          </a:xfrm>
          <a:custGeom>
            <a:avLst/>
            <a:gdLst>
              <a:gd name="T0" fmla="*/ 282 w 282"/>
              <a:gd name="T1" fmla="*/ 0 h 332"/>
              <a:gd name="T2" fmla="*/ 0 w 282"/>
              <a:gd name="T3" fmla="*/ 332 h 33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82" h="332">
                <a:moveTo>
                  <a:pt x="282" y="0"/>
                </a:moveTo>
                <a:cubicBezTo>
                  <a:pt x="137" y="60"/>
                  <a:pt x="24" y="201"/>
                  <a:pt x="0" y="332"/>
                </a:cubicBezTo>
              </a:path>
            </a:pathLst>
          </a:custGeom>
          <a:noFill/>
          <a:ln w="38100" cap="rnd">
            <a:solidFill>
              <a:srgbClr val="CACED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E4F69CFB-B6F2-4708-B4C4-F4C5CFC1DDDD}"/>
              </a:ext>
            </a:extLst>
          </p:cNvPr>
          <p:cNvSpPr>
            <a:spLocks/>
          </p:cNvSpPr>
          <p:nvPr/>
        </p:nvSpPr>
        <p:spPr bwMode="auto">
          <a:xfrm>
            <a:off x="6717474" y="4380481"/>
            <a:ext cx="1254125" cy="1670050"/>
          </a:xfrm>
          <a:custGeom>
            <a:avLst/>
            <a:gdLst>
              <a:gd name="T0" fmla="*/ 0 w 261"/>
              <a:gd name="T1" fmla="*/ 348 h 348"/>
              <a:gd name="T2" fmla="*/ 261 w 261"/>
              <a:gd name="T3" fmla="*/ 0 h 34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61" h="348">
                <a:moveTo>
                  <a:pt x="0" y="348"/>
                </a:moveTo>
                <a:cubicBezTo>
                  <a:pt x="179" y="251"/>
                  <a:pt x="228" y="123"/>
                  <a:pt x="261" y="0"/>
                </a:cubicBezTo>
              </a:path>
            </a:pathLst>
          </a:custGeom>
          <a:noFill/>
          <a:ln w="38100" cap="rnd">
            <a:solidFill>
              <a:srgbClr val="CACED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30EF1112-7523-44CE-AC6B-B210AE5A1022}"/>
              </a:ext>
            </a:extLst>
          </p:cNvPr>
          <p:cNvSpPr>
            <a:spLocks/>
          </p:cNvSpPr>
          <p:nvPr/>
        </p:nvSpPr>
        <p:spPr bwMode="auto">
          <a:xfrm flipH="1">
            <a:off x="3609147" y="4380481"/>
            <a:ext cx="1321161" cy="1670050"/>
          </a:xfrm>
          <a:custGeom>
            <a:avLst/>
            <a:gdLst>
              <a:gd name="T0" fmla="*/ 0 w 261"/>
              <a:gd name="T1" fmla="*/ 348 h 348"/>
              <a:gd name="T2" fmla="*/ 261 w 261"/>
              <a:gd name="T3" fmla="*/ 0 h 34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61" h="348">
                <a:moveTo>
                  <a:pt x="0" y="348"/>
                </a:moveTo>
                <a:cubicBezTo>
                  <a:pt x="179" y="251"/>
                  <a:pt x="228" y="123"/>
                  <a:pt x="261" y="0"/>
                </a:cubicBezTo>
              </a:path>
            </a:pathLst>
          </a:custGeom>
          <a:noFill/>
          <a:ln w="38100" cap="rnd">
            <a:solidFill>
              <a:srgbClr val="CACED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AutoShape 3">
            <a:extLst>
              <a:ext uri="{FF2B5EF4-FFF2-40B4-BE49-F238E27FC236}">
                <a16:creationId xmlns:a16="http://schemas.microsoft.com/office/drawing/2014/main" id="{5D7DB227-5428-4286-9082-BE7C8B0A218C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536124" y="1894456"/>
            <a:ext cx="4556125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Oval 14">
            <a:extLst>
              <a:ext uri="{FF2B5EF4-FFF2-40B4-BE49-F238E27FC236}">
                <a16:creationId xmlns:a16="http://schemas.microsoft.com/office/drawing/2014/main" id="{E06DF696-6A0E-4810-8C71-3E3677615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1116" y="2562375"/>
            <a:ext cx="254000" cy="254000"/>
          </a:xfrm>
          <a:prstGeom prst="ellipse">
            <a:avLst/>
          </a:prstGeom>
          <a:solidFill>
            <a:srgbClr val="0055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Oval 15">
            <a:extLst>
              <a:ext uri="{FF2B5EF4-FFF2-40B4-BE49-F238E27FC236}">
                <a16:creationId xmlns:a16="http://schemas.microsoft.com/office/drawing/2014/main" id="{02F3E920-C7AF-4288-9445-BBF443D46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5126" y="5592362"/>
            <a:ext cx="255588" cy="25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Oval 17">
            <a:extLst>
              <a:ext uri="{FF2B5EF4-FFF2-40B4-BE49-F238E27FC236}">
                <a16:creationId xmlns:a16="http://schemas.microsoft.com/office/drawing/2014/main" id="{FDBBDDC3-3196-4DE8-BFF0-0AE7CDF6F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1361" y="3467669"/>
            <a:ext cx="254000" cy="255588"/>
          </a:xfrm>
          <a:prstGeom prst="ellipse">
            <a:avLst/>
          </a:prstGeom>
          <a:solidFill>
            <a:srgbClr val="35BC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Oval 19">
            <a:extLst>
              <a:ext uri="{FF2B5EF4-FFF2-40B4-BE49-F238E27FC236}">
                <a16:creationId xmlns:a16="http://schemas.microsoft.com/office/drawing/2014/main" id="{DA3CF720-84D5-434D-809B-AC9DC27E4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3185" y="4821032"/>
            <a:ext cx="254000" cy="25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Oval 20">
            <a:extLst>
              <a:ext uri="{FF2B5EF4-FFF2-40B4-BE49-F238E27FC236}">
                <a16:creationId xmlns:a16="http://schemas.microsoft.com/office/drawing/2014/main" id="{E4A968FA-24F0-4F11-A17F-C7354E905F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6214" y="2761016"/>
            <a:ext cx="255588" cy="258763"/>
          </a:xfrm>
          <a:prstGeom prst="ellipse">
            <a:avLst/>
          </a:prstGeom>
          <a:solidFill>
            <a:srgbClr val="35BC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" name="Oval 21">
            <a:extLst>
              <a:ext uri="{FF2B5EF4-FFF2-40B4-BE49-F238E27FC236}">
                <a16:creationId xmlns:a16="http://schemas.microsoft.com/office/drawing/2014/main" id="{62D629F3-B5E4-44F6-9338-8E63DFB9D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1517" y="3464802"/>
            <a:ext cx="254000" cy="258763"/>
          </a:xfrm>
          <a:prstGeom prst="ellipse">
            <a:avLst/>
          </a:prstGeom>
          <a:solidFill>
            <a:srgbClr val="0055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" name="Oval 22">
            <a:extLst>
              <a:ext uri="{FF2B5EF4-FFF2-40B4-BE49-F238E27FC236}">
                <a16:creationId xmlns:a16="http://schemas.microsoft.com/office/drawing/2014/main" id="{195E34D9-3BE6-441C-A66F-860F5E434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9028" y="5590144"/>
            <a:ext cx="255588" cy="254000"/>
          </a:xfrm>
          <a:prstGeom prst="ellipse">
            <a:avLst/>
          </a:prstGeom>
          <a:solidFill>
            <a:srgbClr val="12A2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Oval 23">
            <a:extLst>
              <a:ext uri="{FF2B5EF4-FFF2-40B4-BE49-F238E27FC236}">
                <a16:creationId xmlns:a16="http://schemas.microsoft.com/office/drawing/2014/main" id="{F7EC3CA7-B794-4ACB-9DC4-DEB80951BE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8446" y="4838361"/>
            <a:ext cx="254000" cy="258763"/>
          </a:xfrm>
          <a:prstGeom prst="ellipse">
            <a:avLst/>
          </a:prstGeom>
          <a:solidFill>
            <a:srgbClr val="12A2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5" name="Oval 25">
            <a:extLst>
              <a:ext uri="{FF2B5EF4-FFF2-40B4-BE49-F238E27FC236}">
                <a16:creationId xmlns:a16="http://schemas.microsoft.com/office/drawing/2014/main" id="{F7A07014-CC94-466E-8A44-2995FF8B92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5486" y="1894456"/>
            <a:ext cx="255588" cy="254000"/>
          </a:xfrm>
          <a:prstGeom prst="ellipse">
            <a:avLst/>
          </a:prstGeom>
          <a:solidFill>
            <a:srgbClr val="35BC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6" name="Oval 26">
            <a:extLst>
              <a:ext uri="{FF2B5EF4-FFF2-40B4-BE49-F238E27FC236}">
                <a16:creationId xmlns:a16="http://schemas.microsoft.com/office/drawing/2014/main" id="{48026BB1-4A1E-4782-9340-347F614E27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7936" y="1894456"/>
            <a:ext cx="254000" cy="254000"/>
          </a:xfrm>
          <a:prstGeom prst="ellipse">
            <a:avLst/>
          </a:prstGeom>
          <a:solidFill>
            <a:srgbClr val="0055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B518AEE-0FFC-4221-A1FC-23CA43A4893D}"/>
              </a:ext>
            </a:extLst>
          </p:cNvPr>
          <p:cNvSpPr txBox="1"/>
          <p:nvPr/>
        </p:nvSpPr>
        <p:spPr>
          <a:xfrm>
            <a:off x="4362594" y="2743432"/>
            <a:ext cx="12172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Track &amp; Adjust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30616C9-6AFB-48E3-9641-E258EA114B4F}"/>
              </a:ext>
            </a:extLst>
          </p:cNvPr>
          <p:cNvSpPr txBox="1"/>
          <p:nvPr/>
        </p:nvSpPr>
        <p:spPr>
          <a:xfrm>
            <a:off x="4245287" y="4695977"/>
            <a:ext cx="12172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Execute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9C69AD4-3253-4B73-AF72-03EB6EF4C24E}"/>
              </a:ext>
            </a:extLst>
          </p:cNvPr>
          <p:cNvSpPr txBox="1"/>
          <p:nvPr/>
        </p:nvSpPr>
        <p:spPr>
          <a:xfrm>
            <a:off x="6368546" y="4739873"/>
            <a:ext cx="12172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Align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77A5082-320A-44BD-BB69-B8E4BEE8BF3F}"/>
              </a:ext>
            </a:extLst>
          </p:cNvPr>
          <p:cNvSpPr txBox="1"/>
          <p:nvPr/>
        </p:nvSpPr>
        <p:spPr>
          <a:xfrm>
            <a:off x="6481249" y="2904309"/>
            <a:ext cx="12172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Plan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E447A25-08A6-4DD1-9D97-0FC9DEA17B5A}"/>
              </a:ext>
            </a:extLst>
          </p:cNvPr>
          <p:cNvSpPr txBox="1"/>
          <p:nvPr/>
        </p:nvSpPr>
        <p:spPr>
          <a:xfrm>
            <a:off x="7078289" y="1813609"/>
            <a:ext cx="51137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Marketing &amp; sales investments in line with ambition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965DB4D-55FD-4C01-929D-B0787EDFEF32}"/>
              </a:ext>
            </a:extLst>
          </p:cNvPr>
          <p:cNvSpPr txBox="1"/>
          <p:nvPr/>
        </p:nvSpPr>
        <p:spPr>
          <a:xfrm>
            <a:off x="7767873" y="2498107"/>
            <a:ext cx="2858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Marketing activities- relevant to target consumers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70BA811-DC14-4E4E-A248-CECD6213C1E1}"/>
              </a:ext>
            </a:extLst>
          </p:cNvPr>
          <p:cNvSpPr txBox="1"/>
          <p:nvPr/>
        </p:nvSpPr>
        <p:spPr>
          <a:xfrm>
            <a:off x="8146523" y="3378631"/>
            <a:ext cx="3332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Sales &amp; trade marketing activities in synergy with marketing plan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A531639-CAA3-4B1D-90F6-F8EDCBB6BAC8}"/>
              </a:ext>
            </a:extLst>
          </p:cNvPr>
          <p:cNvSpPr txBox="1"/>
          <p:nvPr/>
        </p:nvSpPr>
        <p:spPr>
          <a:xfrm>
            <a:off x="7969143" y="4795246"/>
            <a:ext cx="30072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Internal alignment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AB77D8E-8739-4DB4-9E09-9934077D3BAF}"/>
              </a:ext>
            </a:extLst>
          </p:cNvPr>
          <p:cNvSpPr txBox="1"/>
          <p:nvPr/>
        </p:nvSpPr>
        <p:spPr>
          <a:xfrm>
            <a:off x="7479856" y="5537518"/>
            <a:ext cx="33016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External alignment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6859836-F9A7-47E4-BAB0-D7F9E0CCDD0C}"/>
              </a:ext>
            </a:extLst>
          </p:cNvPr>
          <p:cNvSpPr txBox="1"/>
          <p:nvPr/>
        </p:nvSpPr>
        <p:spPr>
          <a:xfrm>
            <a:off x="491134" y="4776834"/>
            <a:ext cx="31480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tx2"/>
                </a:solidFill>
              </a:rPr>
              <a:t>Build-up distribution &amp; visibility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24311F8-392C-45D6-A404-D75F081A6F9F}"/>
              </a:ext>
            </a:extLst>
          </p:cNvPr>
          <p:cNvSpPr txBox="1"/>
          <p:nvPr/>
        </p:nvSpPr>
        <p:spPr>
          <a:xfrm>
            <a:off x="747963" y="5554189"/>
            <a:ext cx="33854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tx2"/>
                </a:solidFill>
              </a:rPr>
              <a:t>Drive awareness/recommendation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4CBA529-0045-43FE-9003-B1609598332B}"/>
              </a:ext>
            </a:extLst>
          </p:cNvPr>
          <p:cNvSpPr txBox="1"/>
          <p:nvPr/>
        </p:nvSpPr>
        <p:spPr>
          <a:xfrm>
            <a:off x="456367" y="2699625"/>
            <a:ext cx="31480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tx2"/>
                </a:solidFill>
              </a:rPr>
              <a:t>Adjust plans as needed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B2D73C0-EC79-4CD5-AAC6-2DF696249EC4}"/>
              </a:ext>
            </a:extLst>
          </p:cNvPr>
          <p:cNvSpPr txBox="1"/>
          <p:nvPr/>
        </p:nvSpPr>
        <p:spPr>
          <a:xfrm>
            <a:off x="311905" y="3418714"/>
            <a:ext cx="31480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tx2"/>
                </a:solidFill>
              </a:rPr>
              <a:t>Compare results with plans</a:t>
            </a:r>
          </a:p>
        </p:txBody>
      </p:sp>
      <p:pic>
        <p:nvPicPr>
          <p:cNvPr id="68" name="Graphic 67">
            <a:extLst>
              <a:ext uri="{FF2B5EF4-FFF2-40B4-BE49-F238E27FC236}">
                <a16:creationId xmlns:a16="http://schemas.microsoft.com/office/drawing/2014/main" id="{B30FFF2E-8204-414F-BF57-83A2ACC9E0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95295" y="2292014"/>
            <a:ext cx="794722" cy="794722"/>
          </a:xfrm>
          <a:prstGeom prst="rect">
            <a:avLst/>
          </a:prstGeom>
        </p:spPr>
      </p:pic>
      <p:pic>
        <p:nvPicPr>
          <p:cNvPr id="69" name="Graphic 68">
            <a:extLst>
              <a:ext uri="{FF2B5EF4-FFF2-40B4-BE49-F238E27FC236}">
                <a16:creationId xmlns:a16="http://schemas.microsoft.com/office/drawing/2014/main" id="{FBC814DF-F953-4641-8A46-318EEA21A1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795766" y="3467456"/>
            <a:ext cx="640080" cy="640080"/>
          </a:xfrm>
          <a:prstGeom prst="rect">
            <a:avLst/>
          </a:prstGeom>
        </p:spPr>
      </p:pic>
      <p:pic>
        <p:nvPicPr>
          <p:cNvPr id="70" name="Graphic 69">
            <a:extLst>
              <a:ext uri="{FF2B5EF4-FFF2-40B4-BE49-F238E27FC236}">
                <a16:creationId xmlns:a16="http://schemas.microsoft.com/office/drawing/2014/main" id="{7B5D4494-6CC5-43A5-AD55-296F13E8674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60378" y="4901957"/>
            <a:ext cx="772386" cy="772386"/>
          </a:xfrm>
          <a:prstGeom prst="rect">
            <a:avLst/>
          </a:prstGeom>
        </p:spPr>
      </p:pic>
      <p:pic>
        <p:nvPicPr>
          <p:cNvPr id="71" name="Graphic 70">
            <a:extLst>
              <a:ext uri="{FF2B5EF4-FFF2-40B4-BE49-F238E27FC236}">
                <a16:creationId xmlns:a16="http://schemas.microsoft.com/office/drawing/2014/main" id="{C8DA0549-9418-4B0F-B3C5-4C3991A200C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055467" y="3843338"/>
            <a:ext cx="798449" cy="79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34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0E79815-E818-EB4F-82C4-A8B96EEB26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B9A4BDD8-89B8-461A-92B1-D4078B5571E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800367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9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B9A4BDD8-89B8-461A-92B1-D4078B5571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4AA0CC8B-D7DC-4055-A771-0C996D3FD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112" y="0"/>
            <a:ext cx="4114799" cy="2407534"/>
          </a:xfrm>
        </p:spPr>
        <p:txBody>
          <a:bodyPr vert="horz"/>
          <a:lstStyle/>
          <a:p>
            <a:r>
              <a:rPr lang="en-GB" dirty="0"/>
              <a:t>Setting up </a:t>
            </a:r>
            <a:br>
              <a:rPr lang="en-GB" dirty="0"/>
            </a:br>
            <a:r>
              <a:rPr lang="en-GB" dirty="0"/>
              <a:t>to win</a:t>
            </a:r>
          </a:p>
        </p:txBody>
      </p:sp>
    </p:spTree>
    <p:extLst>
      <p:ext uri="{BB962C8B-B14F-4D97-AF65-F5344CB8AC3E}">
        <p14:creationId xmlns:p14="http://schemas.microsoft.com/office/powerpoint/2010/main" val="81431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73639C4-14BD-4C6E-93D0-291D06B0BB4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166598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4" name="think-cell Slide" r:id="rId5" imgW="278" imgH="278" progId="TCLayout.ActiveDocument.1">
                  <p:embed/>
                </p:oleObj>
              </mc:Choice>
              <mc:Fallback>
                <p:oleObj name="think-cell Slide" r:id="rId5" imgW="278" imgH="27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73639C4-14BD-4C6E-93D0-291D06B0BB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3DE2D041-6557-654E-9107-43541A2D3E1C}"/>
              </a:ext>
            </a:extLst>
          </p:cNvPr>
          <p:cNvGrpSpPr/>
          <p:nvPr/>
        </p:nvGrpSpPr>
        <p:grpSpPr>
          <a:xfrm>
            <a:off x="3540552" y="1515274"/>
            <a:ext cx="4492873" cy="4380728"/>
            <a:chOff x="3820688" y="1434234"/>
            <a:chExt cx="4492873" cy="4380728"/>
          </a:xfrm>
        </p:grpSpPr>
        <p:sp>
          <p:nvSpPr>
            <p:cNvPr id="43" name="Rectangle: Rounded Corners 72">
              <a:extLst>
                <a:ext uri="{FF2B5EF4-FFF2-40B4-BE49-F238E27FC236}">
                  <a16:creationId xmlns:a16="http://schemas.microsoft.com/office/drawing/2014/main" id="{66327B9F-565A-9849-AA9F-BF04DB75F4B4}"/>
                </a:ext>
              </a:extLst>
            </p:cNvPr>
            <p:cNvSpPr/>
            <p:nvPr/>
          </p:nvSpPr>
          <p:spPr>
            <a:xfrm>
              <a:off x="5459721" y="1434234"/>
              <a:ext cx="1189813" cy="2238302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GB" sz="1600" dirty="0"/>
            </a:p>
          </p:txBody>
        </p:sp>
        <p:sp>
          <p:nvSpPr>
            <p:cNvPr id="54" name="Rectangle: Rounded Corners 72">
              <a:extLst>
                <a:ext uri="{FF2B5EF4-FFF2-40B4-BE49-F238E27FC236}">
                  <a16:creationId xmlns:a16="http://schemas.microsoft.com/office/drawing/2014/main" id="{3C3D7FAB-BF7F-0545-BE52-65817572BF5A}"/>
                </a:ext>
              </a:extLst>
            </p:cNvPr>
            <p:cNvSpPr/>
            <p:nvPr/>
          </p:nvSpPr>
          <p:spPr>
            <a:xfrm rot="17348252">
              <a:off x="4344932" y="2245734"/>
              <a:ext cx="1189813" cy="2238302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GB" sz="1600" dirty="0"/>
            </a:p>
          </p:txBody>
        </p:sp>
        <p:sp>
          <p:nvSpPr>
            <p:cNvPr id="57" name="Rectangle: Rounded Corners 72">
              <a:extLst>
                <a:ext uri="{FF2B5EF4-FFF2-40B4-BE49-F238E27FC236}">
                  <a16:creationId xmlns:a16="http://schemas.microsoft.com/office/drawing/2014/main" id="{3AFE84B8-57F8-AB46-BDD3-B0EF5AA449F7}"/>
                </a:ext>
              </a:extLst>
            </p:cNvPr>
            <p:cNvSpPr/>
            <p:nvPr/>
          </p:nvSpPr>
          <p:spPr>
            <a:xfrm rot="13089929">
              <a:off x="4748421" y="3561634"/>
              <a:ext cx="1189813" cy="2238302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GB" sz="1600" dirty="0"/>
            </a:p>
          </p:txBody>
        </p:sp>
        <p:sp>
          <p:nvSpPr>
            <p:cNvPr id="60" name="Rectangle: Rounded Corners 72">
              <a:extLst>
                <a:ext uri="{FF2B5EF4-FFF2-40B4-BE49-F238E27FC236}">
                  <a16:creationId xmlns:a16="http://schemas.microsoft.com/office/drawing/2014/main" id="{EED3C3FD-B895-F348-91BD-2100140094C0}"/>
                </a:ext>
              </a:extLst>
            </p:cNvPr>
            <p:cNvSpPr/>
            <p:nvPr/>
          </p:nvSpPr>
          <p:spPr>
            <a:xfrm rot="8713699">
              <a:off x="6155777" y="3576660"/>
              <a:ext cx="1189813" cy="223830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GB" sz="1600" dirty="0"/>
            </a:p>
          </p:txBody>
        </p:sp>
        <p:sp>
          <p:nvSpPr>
            <p:cNvPr id="63" name="Rectangle: Rounded Corners 72">
              <a:extLst>
                <a:ext uri="{FF2B5EF4-FFF2-40B4-BE49-F238E27FC236}">
                  <a16:creationId xmlns:a16="http://schemas.microsoft.com/office/drawing/2014/main" id="{248DA34D-C838-2D4D-9FBE-1BAD831B2C8C}"/>
                </a:ext>
              </a:extLst>
            </p:cNvPr>
            <p:cNvSpPr/>
            <p:nvPr/>
          </p:nvSpPr>
          <p:spPr>
            <a:xfrm rot="4407262">
              <a:off x="6599503" y="2256362"/>
              <a:ext cx="1189813" cy="223830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GB" sz="1600" dirty="0"/>
            </a:p>
          </p:txBody>
        </p:sp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id="{C5CAE166-2A85-834F-A154-4F1EC24EDCE5}"/>
              </a:ext>
            </a:extLst>
          </p:cNvPr>
          <p:cNvSpPr/>
          <p:nvPr/>
        </p:nvSpPr>
        <p:spPr>
          <a:xfrm>
            <a:off x="4496618" y="2537652"/>
            <a:ext cx="2561475" cy="2561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GB" sz="1600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FB41C005-699C-421B-BCB1-90DC254A0F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4694" y="6387858"/>
            <a:ext cx="9285484" cy="338087"/>
          </a:xfrm>
        </p:spPr>
        <p:txBody>
          <a:bodyPr/>
          <a:lstStyle/>
          <a:p>
            <a:r>
              <a:rPr lang="en-GB"/>
              <a:t>IQVIA Confidential - Accelerating Consumer Health Innovation |  23 March 2021 </a:t>
            </a:r>
            <a:endParaRPr lang="en-GB" dirty="0"/>
          </a:p>
        </p:txBody>
      </p:sp>
      <p:sp>
        <p:nvSpPr>
          <p:cNvPr id="9" name="Line 33">
            <a:extLst>
              <a:ext uri="{FF2B5EF4-FFF2-40B4-BE49-F238E27FC236}">
                <a16:creationId xmlns:a16="http://schemas.microsoft.com/office/drawing/2014/main" id="{884D6D84-7963-4149-915E-7F689A7991E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270336" y="2339307"/>
            <a:ext cx="4073275" cy="0"/>
          </a:xfrm>
          <a:prstGeom prst="line">
            <a:avLst/>
          </a:prstGeom>
          <a:noFill/>
          <a:ln w="19050" cap="rnd">
            <a:solidFill>
              <a:schemeClr val="accent3"/>
            </a:solidFill>
            <a:prstDash val="solid"/>
            <a:round/>
            <a:headEnd type="none" w="lg" len="lg"/>
            <a:tailEnd type="oval" w="lg" len="lg"/>
          </a:ln>
          <a:effectLst/>
        </p:spPr>
        <p:txBody>
          <a:bodyPr/>
          <a:lstStyle/>
          <a:p>
            <a:pPr>
              <a:defRPr/>
            </a:pPr>
            <a:endParaRPr lang="en-GB" kern="0" dirty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sp>
        <p:nvSpPr>
          <p:cNvPr id="10" name="Line 33">
            <a:extLst>
              <a:ext uri="{FF2B5EF4-FFF2-40B4-BE49-F238E27FC236}">
                <a16:creationId xmlns:a16="http://schemas.microsoft.com/office/drawing/2014/main" id="{596B4FAA-6AEE-3843-A462-3CBAACC59FE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84867" y="3279296"/>
            <a:ext cx="3078465" cy="0"/>
          </a:xfrm>
          <a:prstGeom prst="line">
            <a:avLst/>
          </a:prstGeom>
          <a:noFill/>
          <a:ln w="19050" cap="rnd">
            <a:solidFill>
              <a:schemeClr val="accent5"/>
            </a:solidFill>
            <a:prstDash val="solid"/>
            <a:round/>
            <a:headEnd type="none" w="lg" len="lg"/>
            <a:tailEnd type="oval" w="lg" len="lg"/>
          </a:ln>
          <a:effectLst/>
        </p:spPr>
        <p:txBody>
          <a:bodyPr/>
          <a:lstStyle/>
          <a:p>
            <a:pPr>
              <a:defRPr/>
            </a:pPr>
            <a:endParaRPr lang="en-GB" kern="0" dirty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sp>
        <p:nvSpPr>
          <p:cNvPr id="12" name="Line 33">
            <a:extLst>
              <a:ext uri="{FF2B5EF4-FFF2-40B4-BE49-F238E27FC236}">
                <a16:creationId xmlns:a16="http://schemas.microsoft.com/office/drawing/2014/main" id="{9F9E3945-0F14-0E43-8EF7-581041DDC12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525264" y="2896201"/>
            <a:ext cx="4004371" cy="0"/>
          </a:xfrm>
          <a:prstGeom prst="line">
            <a:avLst/>
          </a:prstGeom>
          <a:noFill/>
          <a:ln w="19050" cap="rnd">
            <a:solidFill>
              <a:schemeClr val="accent2"/>
            </a:solidFill>
            <a:prstDash val="solid"/>
            <a:round/>
            <a:headEnd type="oval" w="lg" len="lg"/>
            <a:tailEnd w="lg" len="lg"/>
          </a:ln>
          <a:effectLst/>
        </p:spPr>
        <p:txBody>
          <a:bodyPr/>
          <a:lstStyle/>
          <a:p>
            <a:pPr>
              <a:defRPr/>
            </a:pPr>
            <a:endParaRPr lang="en-GB" kern="0" dirty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sp>
        <p:nvSpPr>
          <p:cNvPr id="14" name="Line 33">
            <a:extLst>
              <a:ext uri="{FF2B5EF4-FFF2-40B4-BE49-F238E27FC236}">
                <a16:creationId xmlns:a16="http://schemas.microsoft.com/office/drawing/2014/main" id="{D567E713-5CFF-6442-B9C3-0D64381F9E9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270336" y="4833806"/>
            <a:ext cx="3140605" cy="0"/>
          </a:xfrm>
          <a:prstGeom prst="line">
            <a:avLst/>
          </a:prstGeom>
          <a:noFill/>
          <a:ln w="19050" cap="rnd">
            <a:solidFill>
              <a:schemeClr val="accent3"/>
            </a:solidFill>
            <a:prstDash val="solid"/>
            <a:round/>
            <a:headEnd type="none" w="lg" len="lg"/>
            <a:tailEnd type="oval" w="lg" len="lg"/>
          </a:ln>
          <a:effectLst/>
        </p:spPr>
        <p:txBody>
          <a:bodyPr/>
          <a:lstStyle/>
          <a:p>
            <a:pPr>
              <a:defRPr/>
            </a:pPr>
            <a:endParaRPr lang="en-GB" kern="0" dirty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sp>
        <p:nvSpPr>
          <p:cNvPr id="16" name="Line 33">
            <a:extLst>
              <a:ext uri="{FF2B5EF4-FFF2-40B4-BE49-F238E27FC236}">
                <a16:creationId xmlns:a16="http://schemas.microsoft.com/office/drawing/2014/main" id="{B5530249-5C03-B04F-9081-89FBC592E2B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117491" y="4827793"/>
            <a:ext cx="4423015" cy="0"/>
          </a:xfrm>
          <a:prstGeom prst="line">
            <a:avLst/>
          </a:prstGeom>
          <a:noFill/>
          <a:ln w="19050" cap="rnd">
            <a:solidFill>
              <a:schemeClr val="accent1"/>
            </a:solidFill>
            <a:prstDash val="solid"/>
            <a:round/>
            <a:headEnd type="oval" w="lg" len="lg"/>
            <a:tailEnd w="lg" len="lg"/>
          </a:ln>
          <a:effectLst/>
        </p:spPr>
        <p:txBody>
          <a:bodyPr/>
          <a:lstStyle/>
          <a:p>
            <a:pPr>
              <a:defRPr/>
            </a:pPr>
            <a:endParaRPr lang="en-GB" kern="0" dirty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438258D-0CA0-544C-8214-0FBAB4D6FEF0}"/>
              </a:ext>
            </a:extLst>
          </p:cNvPr>
          <p:cNvSpPr/>
          <p:nvPr/>
        </p:nvSpPr>
        <p:spPr>
          <a:xfrm>
            <a:off x="1373917" y="1506017"/>
            <a:ext cx="35940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defRPr/>
            </a:pPr>
            <a:r>
              <a:rPr lang="en-GB" sz="1400" b="1" dirty="0">
                <a:solidFill>
                  <a:schemeClr val="accent3"/>
                </a:solidFill>
              </a:rPr>
              <a:t>MARKET DYNAMICS UNDERSTANDING</a:t>
            </a:r>
            <a:endParaRPr lang="en-GB" sz="1400" dirty="0">
              <a:solidFill>
                <a:schemeClr val="accent3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B56DDED-E4B6-2A4A-A074-5E5C8A52002D}"/>
              </a:ext>
            </a:extLst>
          </p:cNvPr>
          <p:cNvSpPr/>
          <p:nvPr/>
        </p:nvSpPr>
        <p:spPr>
          <a:xfrm>
            <a:off x="619992" y="3313164"/>
            <a:ext cx="30972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defRPr/>
            </a:pPr>
            <a:r>
              <a:rPr lang="en-GB" sz="1400" b="1" dirty="0">
                <a:solidFill>
                  <a:schemeClr val="accent5"/>
                </a:solidFill>
              </a:rPr>
              <a:t>Launch Excellence</a:t>
            </a:r>
            <a:endParaRPr lang="en-GB" sz="1400" dirty="0">
              <a:solidFill>
                <a:schemeClr val="accent5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26076CA-2D8A-034E-AE83-D71D06C7443E}"/>
              </a:ext>
            </a:extLst>
          </p:cNvPr>
          <p:cNvSpPr/>
          <p:nvPr/>
        </p:nvSpPr>
        <p:spPr>
          <a:xfrm>
            <a:off x="8279027" y="2930336"/>
            <a:ext cx="31831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00000"/>
              </a:lnSpc>
              <a:defRPr/>
            </a:pPr>
            <a:r>
              <a:rPr lang="en-GB" sz="1400" b="1" dirty="0">
                <a:solidFill>
                  <a:schemeClr val="accent2"/>
                </a:solidFill>
              </a:rPr>
              <a:t>CONSUMER/SHOPPER INSIGHTS</a:t>
            </a:r>
            <a:endParaRPr lang="en-GB" sz="1400" dirty="0">
              <a:solidFill>
                <a:schemeClr val="accent2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CD35462-6325-FD43-B2E8-D744468B9302}"/>
              </a:ext>
            </a:extLst>
          </p:cNvPr>
          <p:cNvSpPr/>
          <p:nvPr/>
        </p:nvSpPr>
        <p:spPr>
          <a:xfrm>
            <a:off x="1271083" y="4895342"/>
            <a:ext cx="29352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defRPr/>
            </a:pPr>
            <a:r>
              <a:rPr lang="en-GB" sz="1400" b="1" dirty="0">
                <a:solidFill>
                  <a:schemeClr val="accent3"/>
                </a:solidFill>
              </a:rPr>
              <a:t>GENERATION &amp; DEVELOPMENT CAPABILITIES</a:t>
            </a:r>
            <a:endParaRPr lang="en-GB" sz="1400" dirty="0">
              <a:solidFill>
                <a:schemeClr val="accent3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BB05DD0-1BFE-8E4B-A7BE-D5C8AA00E160}"/>
              </a:ext>
            </a:extLst>
          </p:cNvPr>
          <p:cNvSpPr/>
          <p:nvPr/>
        </p:nvSpPr>
        <p:spPr>
          <a:xfrm>
            <a:off x="9105789" y="4882709"/>
            <a:ext cx="23468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00000"/>
              </a:lnSpc>
              <a:defRPr/>
            </a:pPr>
            <a:r>
              <a:rPr lang="en-GB" sz="1400" b="1" dirty="0">
                <a:solidFill>
                  <a:schemeClr val="accent1"/>
                </a:solidFill>
              </a:rPr>
              <a:t>INNOVATION MINDSET</a:t>
            </a:r>
            <a:endParaRPr lang="en-GB" sz="1400" dirty="0">
              <a:solidFill>
                <a:schemeClr val="accent1"/>
              </a:solidFill>
            </a:endParaRP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4EB1008E-01E6-4ED8-844D-565D1AC2D218}"/>
              </a:ext>
            </a:extLst>
          </p:cNvPr>
          <p:cNvSpPr txBox="1">
            <a:spLocks/>
          </p:cNvSpPr>
          <p:nvPr/>
        </p:nvSpPr>
        <p:spPr>
          <a:xfrm>
            <a:off x="437111" y="838691"/>
            <a:ext cx="11338560" cy="4023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GB" sz="2000" i="1" dirty="0">
                <a:solidFill>
                  <a:schemeClr val="accent1"/>
                </a:solidFill>
              </a:rPr>
              <a:t>Five levers moving in tandem to develop value-adding innovation</a:t>
            </a:r>
          </a:p>
        </p:txBody>
      </p:sp>
      <p:sp>
        <p:nvSpPr>
          <p:cNvPr id="32" name="Title 3">
            <a:extLst>
              <a:ext uri="{FF2B5EF4-FFF2-40B4-BE49-F238E27FC236}">
                <a16:creationId xmlns:a16="http://schemas.microsoft.com/office/drawing/2014/main" id="{663728FF-CE33-434E-AADD-383FF34E7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711" y="249923"/>
            <a:ext cx="11338560" cy="568890"/>
          </a:xfrm>
        </p:spPr>
        <p:txBody>
          <a:bodyPr vert="horz"/>
          <a:lstStyle/>
          <a:p>
            <a:r>
              <a:rPr lang="en-GB" dirty="0"/>
              <a:t> The recipe to get the winning sauce has these 5 ingredients</a:t>
            </a: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6C1AF834-C7C6-439A-9009-8F4663F06E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16310" y="1621306"/>
            <a:ext cx="795429" cy="795429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724F8BB8-EB5D-4D3C-8EDF-8336EF8B50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064881" y="2878814"/>
            <a:ext cx="748791" cy="748791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CADF99B4-564A-4FEC-A265-ED97CA8D65A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827236" y="2878480"/>
            <a:ext cx="701134" cy="701134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2C8BB1C3-6693-4457-BF3E-9200157D131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369854" y="4769245"/>
            <a:ext cx="798195" cy="798195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9DE8EEED-6673-410A-9158-C0E050A059A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343757" y="4833806"/>
            <a:ext cx="773389" cy="773389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5B937936-7606-43E8-805C-BC14ACCA48C6}"/>
              </a:ext>
            </a:extLst>
          </p:cNvPr>
          <p:cNvSpPr/>
          <p:nvPr/>
        </p:nvSpPr>
        <p:spPr>
          <a:xfrm>
            <a:off x="9207560" y="3141483"/>
            <a:ext cx="22765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00000"/>
              </a:lnSpc>
              <a:defRPr/>
            </a:pPr>
            <a:r>
              <a:rPr lang="en-GB" sz="1400" i="1" dirty="0"/>
              <a:t>To feed the innovation model constantly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043FC51-F998-44B9-A92A-A42814697570}"/>
              </a:ext>
            </a:extLst>
          </p:cNvPr>
          <p:cNvSpPr/>
          <p:nvPr/>
        </p:nvSpPr>
        <p:spPr>
          <a:xfrm>
            <a:off x="8490805" y="5121001"/>
            <a:ext cx="2961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00000"/>
              </a:lnSpc>
              <a:defRPr/>
            </a:pPr>
            <a:r>
              <a:rPr lang="en-GB" sz="1400" i="1" dirty="0"/>
              <a:t>To have the right people and the culture to drive innovation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ADC4B9A-200B-484D-BCC1-FA301D7C208C}"/>
              </a:ext>
            </a:extLst>
          </p:cNvPr>
          <p:cNvSpPr/>
          <p:nvPr/>
        </p:nvSpPr>
        <p:spPr>
          <a:xfrm>
            <a:off x="1271083" y="5345835"/>
            <a:ext cx="30139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defRPr/>
            </a:pPr>
            <a:r>
              <a:rPr lang="en-GB" sz="1400" i="1" dirty="0"/>
              <a:t>To have the tools and the guidance to go from concept to launch 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88F9779-9DAC-415D-818A-09EB91DB35CC}"/>
              </a:ext>
            </a:extLst>
          </p:cNvPr>
          <p:cNvSpPr/>
          <p:nvPr/>
        </p:nvSpPr>
        <p:spPr>
          <a:xfrm>
            <a:off x="602537" y="3582369"/>
            <a:ext cx="23575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defRPr/>
            </a:pPr>
            <a:r>
              <a:rPr lang="en-GB" sz="1400" i="1" dirty="0"/>
              <a:t>To realize the full potential of each launch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C440D27-DFCD-484C-9195-22859BFBFCA6}"/>
              </a:ext>
            </a:extLst>
          </p:cNvPr>
          <p:cNvSpPr/>
          <p:nvPr/>
        </p:nvSpPr>
        <p:spPr>
          <a:xfrm>
            <a:off x="1345224" y="1749967"/>
            <a:ext cx="29398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defRPr/>
            </a:pPr>
            <a:r>
              <a:rPr lang="en-GB" sz="1400" i="1" dirty="0"/>
              <a:t>To steer the innovation strategy in line with external factors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50E4234-54DB-4CB1-A4BD-A7A72F430695}"/>
              </a:ext>
            </a:extLst>
          </p:cNvPr>
          <p:cNvSpPr txBox="1"/>
          <p:nvPr/>
        </p:nvSpPr>
        <p:spPr>
          <a:xfrm>
            <a:off x="4337872" y="3269165"/>
            <a:ext cx="2895010" cy="451796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Systematized, </a:t>
            </a:r>
            <a:b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Serial </a:t>
            </a:r>
          </a:p>
          <a:p>
            <a:pPr algn="ctr" fontAlgn="base">
              <a:spcAft>
                <a:spcPct val="0"/>
              </a:spcAft>
              <a:defRPr/>
            </a:pP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</a:t>
            </a:r>
          </a:p>
        </p:txBody>
      </p:sp>
    </p:spTree>
    <p:extLst>
      <p:ext uri="{BB962C8B-B14F-4D97-AF65-F5344CB8AC3E}">
        <p14:creationId xmlns:p14="http://schemas.microsoft.com/office/powerpoint/2010/main" val="424150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1B6BE35-C47E-B24A-AE45-CF445DD470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5225" y="1679150"/>
            <a:ext cx="1700784" cy="1700784"/>
          </a:xfrm>
          <a:prstGeom prst="ellips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87E61F9-1980-5C47-83AB-0033F61B1B2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4782" y="1679150"/>
            <a:ext cx="1700784" cy="1700784"/>
          </a:xfrm>
          <a:prstGeom prst="ellips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C0E49F-43D2-4276-85AC-941324E3B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key contacts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42ACFF-A459-4A35-82C9-3451BDBE29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IQVIA Confidential - Accelerating Consumer Health Innovation |  23 March 2021 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BF1EA33-50C9-43E3-AC1B-9963416FB0C5}"/>
              </a:ext>
            </a:extLst>
          </p:cNvPr>
          <p:cNvCxnSpPr>
            <a:cxnSpLocks/>
          </p:cNvCxnSpPr>
          <p:nvPr/>
        </p:nvCxnSpPr>
        <p:spPr>
          <a:xfrm>
            <a:off x="7465975" y="1286982"/>
            <a:ext cx="0" cy="3950843"/>
          </a:xfrm>
          <a:prstGeom prst="line">
            <a:avLst/>
          </a:prstGeom>
          <a:ln w="38100" cap="rnd">
            <a:solidFill>
              <a:schemeClr val="bg1">
                <a:lumMod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1345884-38CE-4D0A-B2C5-1F5E825ACEDE}"/>
              </a:ext>
            </a:extLst>
          </p:cNvPr>
          <p:cNvSpPr txBox="1">
            <a:spLocks/>
          </p:cNvSpPr>
          <p:nvPr/>
        </p:nvSpPr>
        <p:spPr bwMode="gray">
          <a:xfrm>
            <a:off x="7454404" y="3641399"/>
            <a:ext cx="3888261" cy="1563977"/>
          </a:xfrm>
          <a:prstGeom prst="rect">
            <a:avLst/>
          </a:prstGeom>
          <a:noFill/>
        </p:spPr>
        <p:txBody>
          <a:bodyPr wrap="square" lIns="108000" tIns="4680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A3E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Amit Shukla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Senior Principal &amp; Head – Global Consulting Services &amp; Thought Leadership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IQVIA Consumer Health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06B7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76AD3A-CEBD-47FB-8105-32BCF2542676}"/>
              </a:ext>
            </a:extLst>
          </p:cNvPr>
          <p:cNvSpPr txBox="1">
            <a:spLocks/>
          </p:cNvSpPr>
          <p:nvPr/>
        </p:nvSpPr>
        <p:spPr bwMode="gray">
          <a:xfrm>
            <a:off x="3716613" y="3621025"/>
            <a:ext cx="3888261" cy="1563977"/>
          </a:xfrm>
          <a:prstGeom prst="rect">
            <a:avLst/>
          </a:prstGeom>
          <a:noFill/>
        </p:spPr>
        <p:txBody>
          <a:bodyPr wrap="square" lIns="108000" tIns="46800" rtlCol="0">
            <a:noAutofit/>
          </a:bodyPr>
          <a:lstStyle/>
          <a:p>
            <a:pPr lvl="0" algn="ctr">
              <a:lnSpc>
                <a:spcPct val="110000"/>
              </a:lnSpc>
              <a:spcAft>
                <a:spcPts val="600"/>
              </a:spcAft>
              <a:buClr>
                <a:srgbClr val="FFFFFF"/>
              </a:buClr>
              <a:defRPr/>
            </a:pPr>
            <a:r>
              <a:rPr lang="en-US" sz="2400" b="1" dirty="0">
                <a:solidFill>
                  <a:srgbClr val="00A3E0"/>
                </a:solidFill>
              </a:rPr>
              <a:t>Dr. Volker Spitzer</a:t>
            </a:r>
          </a:p>
          <a:p>
            <a:pPr lvl="0" algn="ctr">
              <a:lnSpc>
                <a:spcPct val="110000"/>
              </a:lnSpc>
              <a:spcAft>
                <a:spcPts val="600"/>
              </a:spcAft>
              <a:buClr>
                <a:srgbClr val="FFFFFF"/>
              </a:buClr>
              <a:defRPr/>
            </a:pPr>
            <a:r>
              <a:rPr lang="en-GB" i="1" dirty="0">
                <a:solidFill>
                  <a:srgbClr val="00A3E0"/>
                </a:solidFill>
                <a:latin typeface="Arial" panose="020B0604020202020204" pitchFamily="34" charset="0"/>
              </a:rPr>
              <a:t>Senior Director, Global </a:t>
            </a:r>
            <a:br>
              <a:rPr lang="en-GB" i="1" dirty="0">
                <a:solidFill>
                  <a:srgbClr val="00A3E0"/>
                </a:solidFill>
                <a:latin typeface="Arial" panose="020B0604020202020204" pitchFamily="34" charset="0"/>
              </a:rPr>
            </a:br>
            <a:r>
              <a:rPr lang="en-GB" i="1" dirty="0">
                <a:solidFill>
                  <a:srgbClr val="00A3E0"/>
                </a:solidFill>
                <a:latin typeface="Arial" panose="020B0604020202020204" pitchFamily="34" charset="0"/>
              </a:rPr>
              <a:t>Consumer Health R&amp;D Services, </a:t>
            </a:r>
            <a:r>
              <a:rPr lang="en-GB" i="1" dirty="0">
                <a:solidFill>
                  <a:srgbClr val="00A3E0"/>
                </a:solidFill>
                <a:latin typeface="Arial" panose="020B0604020202020204" pitchFamily="34" charset="0"/>
                <a:ea typeface="Lato"/>
                <a:cs typeface="Lato"/>
              </a:rPr>
              <a:t>IQVIA Consumer Health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06B7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76FF19-2FA3-44F1-B385-BD793137DE46}"/>
              </a:ext>
            </a:extLst>
          </p:cNvPr>
          <p:cNvSpPr txBox="1"/>
          <p:nvPr/>
        </p:nvSpPr>
        <p:spPr>
          <a:xfrm>
            <a:off x="2112235" y="5617812"/>
            <a:ext cx="7111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606B7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Please submit your questions and enquiries to: consumer.health@iqvia.com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054D780-8DE4-8044-AABF-5CAFAB24A238}"/>
              </a:ext>
            </a:extLst>
          </p:cNvPr>
          <p:cNvCxnSpPr>
            <a:cxnSpLocks/>
          </p:cNvCxnSpPr>
          <p:nvPr/>
        </p:nvCxnSpPr>
        <p:spPr>
          <a:xfrm>
            <a:off x="3866250" y="1286982"/>
            <a:ext cx="0" cy="3950843"/>
          </a:xfrm>
          <a:prstGeom prst="line">
            <a:avLst/>
          </a:prstGeom>
          <a:ln w="38100" cap="rnd">
            <a:solidFill>
              <a:schemeClr val="bg1">
                <a:lumMod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20C7903-AA57-B74D-BA19-E6CDF9E1BB50}"/>
              </a:ext>
            </a:extLst>
          </p:cNvPr>
          <p:cNvSpPr txBox="1">
            <a:spLocks/>
          </p:cNvSpPr>
          <p:nvPr/>
        </p:nvSpPr>
        <p:spPr bwMode="gray">
          <a:xfrm>
            <a:off x="278929" y="3621025"/>
            <a:ext cx="3888261" cy="1563977"/>
          </a:xfrm>
          <a:prstGeom prst="rect">
            <a:avLst/>
          </a:prstGeom>
          <a:noFill/>
        </p:spPr>
        <p:txBody>
          <a:bodyPr wrap="square" lIns="108000" tIns="4680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A3E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Marc Levy</a:t>
            </a:r>
          </a:p>
          <a:p>
            <a:pPr lvl="0" algn="ctr">
              <a:defRPr/>
            </a:pPr>
            <a:r>
              <a:rPr lang="en-GB" i="1" dirty="0">
                <a:solidFill>
                  <a:srgbClr val="00A3E0"/>
                </a:solidFill>
                <a:latin typeface="Arial" panose="020B0604020202020204" pitchFamily="34" charset="0"/>
              </a:rPr>
              <a:t>Associate Principal, Global Consulting Services,</a:t>
            </a:r>
            <a:endParaRPr lang="en-US" i="1" dirty="0">
              <a:solidFill>
                <a:srgbClr val="00A3E0"/>
              </a:solidFill>
              <a:latin typeface="Lato"/>
              <a:ea typeface="Lato"/>
              <a:cs typeface="Lato"/>
            </a:endParaRPr>
          </a:p>
          <a:p>
            <a:pPr lvl="0" algn="ctr">
              <a:defRPr/>
            </a:pPr>
            <a:r>
              <a:rPr lang="en-GB" i="1" dirty="0">
                <a:solidFill>
                  <a:srgbClr val="00A3E0"/>
                </a:solidFill>
                <a:latin typeface="Arial" panose="020B0604020202020204" pitchFamily="34" charset="0"/>
                <a:ea typeface="Lato"/>
                <a:cs typeface="Lato"/>
              </a:rPr>
              <a:t>IQVIA Consumer Health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06B7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7B32B61-389A-45A0-86AD-90550CD5A84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346245" y="1734424"/>
            <a:ext cx="1753627" cy="1696607"/>
          </a:xfrm>
          <a:prstGeom prst="ellipse">
            <a:avLst/>
          </a:prstGeom>
          <a:ln w="38100">
            <a:solidFill>
              <a:schemeClr val="bg1">
                <a:lumMod val="75000"/>
              </a:schemeClr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9647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DA1F176A-4DCA-4A03-99C1-83A85F00375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1" name="think-cell Slide" r:id="rId5" imgW="278" imgH="278" progId="TCLayout.ActiveDocument.1">
                  <p:embed/>
                </p:oleObj>
              </mc:Choice>
              <mc:Fallback>
                <p:oleObj name="think-cell Slide" r:id="rId5" imgW="278" imgH="27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DA1F176A-4DCA-4A03-99C1-83A85F0037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831939C-2B49-4493-A674-94AE0E328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222" y="3281435"/>
            <a:ext cx="6423815" cy="2568647"/>
          </a:xfrm>
        </p:spPr>
        <p:txBody>
          <a:bodyPr vert="horz"/>
          <a:lstStyle/>
          <a:p>
            <a:r>
              <a:rPr lang="en-GB" dirty="0"/>
              <a:t>Thank you!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610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BFAE44-5440-B741-82CF-653C6A704D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CD1E5C8A-4338-4D2A-9591-B72F55D0782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293898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3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CD1E5C8A-4338-4D2A-9591-B72F55D078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51807A6B-B823-4A13-A79C-85CFFF050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dirty="0"/>
              <a:t>Understanding what innovation is and its importance</a:t>
            </a:r>
          </a:p>
        </p:txBody>
      </p:sp>
    </p:spTree>
    <p:extLst>
      <p:ext uri="{BB962C8B-B14F-4D97-AF65-F5344CB8AC3E}">
        <p14:creationId xmlns:p14="http://schemas.microsoft.com/office/powerpoint/2010/main" val="292582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>
            <a:extLst>
              <a:ext uri="{FF2B5EF4-FFF2-40B4-BE49-F238E27FC236}">
                <a16:creationId xmlns:a16="http://schemas.microsoft.com/office/drawing/2014/main" id="{2F791308-5AA7-C843-8758-815CCB7986B2}"/>
              </a:ext>
            </a:extLst>
          </p:cNvPr>
          <p:cNvSpPr/>
          <p:nvPr/>
        </p:nvSpPr>
        <p:spPr>
          <a:xfrm>
            <a:off x="1962564" y="2504973"/>
            <a:ext cx="2709976" cy="270997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2D2BFD1-28CC-E843-BF23-1ECD1C10F7EF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7198669" y="2024413"/>
            <a:ext cx="4317935" cy="4577854"/>
          </a:xfrm>
        </p:spPr>
        <p:txBody>
          <a:bodyPr/>
          <a:lstStyle/>
          <a:p>
            <a:pPr marL="0" lvl="0" indent="0" fontAlgn="base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20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notable inventions missing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Automobiles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Vaccines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Traffic Signal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iPhone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Penicillin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Fortune Cookie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413EA7F-D2B9-9946-B5D9-F33079B1B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694" y="294468"/>
            <a:ext cx="11455372" cy="768263"/>
          </a:xfrm>
        </p:spPr>
        <p:txBody>
          <a:bodyPr/>
          <a:lstStyle/>
          <a:p>
            <a:r>
              <a:rPr lang="en-GB" dirty="0"/>
              <a:t>Top inventions over past 1000 years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77132-6260-6449-AA54-B6E77FC354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IQVIA Confidential - Accelerating Consumer Health Innovation |  23 March 2021 </a:t>
            </a:r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1203A71-DADE-CB4D-93E3-BC7A86B16479}"/>
              </a:ext>
            </a:extLst>
          </p:cNvPr>
          <p:cNvSpPr/>
          <p:nvPr/>
        </p:nvSpPr>
        <p:spPr>
          <a:xfrm>
            <a:off x="1494909" y="2046735"/>
            <a:ext cx="3639774" cy="3639774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 err="1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B833FEE-460B-834F-9FAA-E5887ACDAE9F}"/>
              </a:ext>
            </a:extLst>
          </p:cNvPr>
          <p:cNvSpPr/>
          <p:nvPr/>
        </p:nvSpPr>
        <p:spPr>
          <a:xfrm>
            <a:off x="3024292" y="5377835"/>
            <a:ext cx="561902" cy="561902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6292F34-141C-D84F-893C-5DF205B9FB52}"/>
              </a:ext>
            </a:extLst>
          </p:cNvPr>
          <p:cNvSpPr/>
          <p:nvPr/>
        </p:nvSpPr>
        <p:spPr>
          <a:xfrm>
            <a:off x="4086210" y="5040134"/>
            <a:ext cx="561902" cy="561902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236493D-2C66-BD42-A482-70A5C355A41F}"/>
              </a:ext>
            </a:extLst>
          </p:cNvPr>
          <p:cNvSpPr/>
          <p:nvPr/>
        </p:nvSpPr>
        <p:spPr>
          <a:xfrm>
            <a:off x="1968454" y="2108161"/>
            <a:ext cx="561902" cy="561902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6196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886C535-6B92-4C4D-B1D4-2AA6E5210123}"/>
              </a:ext>
            </a:extLst>
          </p:cNvPr>
          <p:cNvSpPr/>
          <p:nvPr/>
        </p:nvSpPr>
        <p:spPr>
          <a:xfrm>
            <a:off x="3030045" y="1760676"/>
            <a:ext cx="561902" cy="561902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5488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BCA722-3A69-1F4C-A9C6-2BEDC21185A5}"/>
              </a:ext>
            </a:extLst>
          </p:cNvPr>
          <p:cNvSpPr txBox="1"/>
          <p:nvPr/>
        </p:nvSpPr>
        <p:spPr>
          <a:xfrm>
            <a:off x="2600674" y="1472554"/>
            <a:ext cx="1457486" cy="215444"/>
          </a:xfrm>
          <a:prstGeom prst="rect">
            <a:avLst/>
          </a:prstGeom>
          <a:noFill/>
        </p:spPr>
        <p:txBody>
          <a:bodyPr wrap="square" lIns="91440" tIns="0" rIns="91440" bIns="0" rtlCol="0">
            <a:spAutoFit/>
          </a:bodyPr>
          <a:lstStyle/>
          <a:p>
            <a:pPr lvl="0" algn="ctr">
              <a:buClr>
                <a:srgbClr val="69C0C9"/>
              </a:buClr>
              <a:defRPr/>
            </a:pPr>
            <a:r>
              <a:rPr lang="en-US" sz="1400" kern="0" spc="-30" dirty="0">
                <a:solidFill>
                  <a:schemeClr val="accent2"/>
                </a:solidFill>
              </a:rPr>
              <a:t>Computer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5EC1A61-84CA-384B-8ECE-5634412E06A9}"/>
              </a:ext>
            </a:extLst>
          </p:cNvPr>
          <p:cNvSpPr/>
          <p:nvPr/>
        </p:nvSpPr>
        <p:spPr>
          <a:xfrm>
            <a:off x="1284055" y="4125842"/>
            <a:ext cx="561902" cy="561902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6196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93223E9-98AE-384F-9397-11ED13993C3C}"/>
              </a:ext>
            </a:extLst>
          </p:cNvPr>
          <p:cNvSpPr/>
          <p:nvPr/>
        </p:nvSpPr>
        <p:spPr>
          <a:xfrm>
            <a:off x="4770110" y="3009153"/>
            <a:ext cx="561902" cy="561902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5488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E0B040A-BAE4-4C49-9035-5353C018A693}"/>
              </a:ext>
            </a:extLst>
          </p:cNvPr>
          <p:cNvSpPr/>
          <p:nvPr/>
        </p:nvSpPr>
        <p:spPr>
          <a:xfrm>
            <a:off x="1296020" y="3016786"/>
            <a:ext cx="561902" cy="561902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6196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FB99AF9-937F-504B-B007-2556F959F138}"/>
              </a:ext>
            </a:extLst>
          </p:cNvPr>
          <p:cNvSpPr/>
          <p:nvPr/>
        </p:nvSpPr>
        <p:spPr>
          <a:xfrm>
            <a:off x="1961074" y="5047956"/>
            <a:ext cx="561902" cy="561902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95A8872-6073-914C-BB72-86F50A3D97A6}"/>
              </a:ext>
            </a:extLst>
          </p:cNvPr>
          <p:cNvSpPr/>
          <p:nvPr/>
        </p:nvSpPr>
        <p:spPr>
          <a:xfrm>
            <a:off x="4761578" y="4125842"/>
            <a:ext cx="561902" cy="561902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15B56ED-B79D-654F-AC52-E1DBB8D6526D}"/>
              </a:ext>
            </a:extLst>
          </p:cNvPr>
          <p:cNvSpPr/>
          <p:nvPr/>
        </p:nvSpPr>
        <p:spPr>
          <a:xfrm>
            <a:off x="4104748" y="2118819"/>
            <a:ext cx="561902" cy="561902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5488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900526-9A59-394D-97FC-C1A5438D2DAE}"/>
              </a:ext>
            </a:extLst>
          </p:cNvPr>
          <p:cNvSpPr txBox="1"/>
          <p:nvPr/>
        </p:nvSpPr>
        <p:spPr>
          <a:xfrm>
            <a:off x="4650500" y="5526757"/>
            <a:ext cx="1457486" cy="215444"/>
          </a:xfrm>
          <a:prstGeom prst="rect">
            <a:avLst/>
          </a:prstGeom>
          <a:noFill/>
        </p:spPr>
        <p:txBody>
          <a:bodyPr wrap="square" lIns="91440" tIns="0" rIns="91440" bIns="0" rtlCol="0">
            <a:spAutoFit/>
          </a:bodyPr>
          <a:lstStyle/>
          <a:p>
            <a:pPr lvl="0">
              <a:buClr>
                <a:srgbClr val="69C0C9"/>
              </a:buClr>
              <a:defRPr/>
            </a:pPr>
            <a:r>
              <a:rPr lang="en-US" sz="1400" kern="0" spc="-30" dirty="0">
                <a:solidFill>
                  <a:schemeClr val="accent2"/>
                </a:solidFill>
              </a:rPr>
              <a:t>Telephone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3607589-CD44-6646-A888-8673D5BBDD66}"/>
              </a:ext>
            </a:extLst>
          </p:cNvPr>
          <p:cNvSpPr txBox="1"/>
          <p:nvPr/>
        </p:nvSpPr>
        <p:spPr>
          <a:xfrm>
            <a:off x="4550477" y="1892382"/>
            <a:ext cx="1457486" cy="215444"/>
          </a:xfrm>
          <a:prstGeom prst="rect">
            <a:avLst/>
          </a:prstGeom>
          <a:noFill/>
        </p:spPr>
        <p:txBody>
          <a:bodyPr wrap="square" lIns="91440" tIns="0" rIns="91440" bIns="0" rtlCol="0">
            <a:spAutoFit/>
          </a:bodyPr>
          <a:lstStyle/>
          <a:p>
            <a:pPr lvl="0">
              <a:buClr>
                <a:srgbClr val="69C0C9"/>
              </a:buClr>
              <a:defRPr/>
            </a:pPr>
            <a:r>
              <a:rPr lang="en-US" sz="1400" kern="0" spc="-30" dirty="0">
                <a:solidFill>
                  <a:schemeClr val="accent2"/>
                </a:solidFill>
              </a:rPr>
              <a:t>Airplanes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39A08EF-B141-7F4A-BFA8-BA1740DD1E4B}"/>
              </a:ext>
            </a:extLst>
          </p:cNvPr>
          <p:cNvSpPr txBox="1"/>
          <p:nvPr/>
        </p:nvSpPr>
        <p:spPr>
          <a:xfrm>
            <a:off x="5379243" y="4303151"/>
            <a:ext cx="1457486" cy="215444"/>
          </a:xfrm>
          <a:prstGeom prst="rect">
            <a:avLst/>
          </a:prstGeom>
          <a:noFill/>
        </p:spPr>
        <p:txBody>
          <a:bodyPr wrap="square" lIns="91440" tIns="0" rIns="91440" bIns="0" rtlCol="0">
            <a:spAutoFit/>
          </a:bodyPr>
          <a:lstStyle/>
          <a:p>
            <a:pPr lvl="0">
              <a:buClr>
                <a:srgbClr val="69C0C9"/>
              </a:buClr>
              <a:defRPr/>
            </a:pPr>
            <a:r>
              <a:rPr lang="en-US" sz="1400" kern="0" spc="-30" dirty="0">
                <a:solidFill>
                  <a:schemeClr val="accent2"/>
                </a:solidFill>
              </a:rPr>
              <a:t>Phonograph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93BE004-4041-E442-8BCC-AB4EFB2A20FD}"/>
              </a:ext>
            </a:extLst>
          </p:cNvPr>
          <p:cNvSpPr txBox="1"/>
          <p:nvPr/>
        </p:nvSpPr>
        <p:spPr>
          <a:xfrm>
            <a:off x="5382603" y="3190015"/>
            <a:ext cx="1044978" cy="215444"/>
          </a:xfrm>
          <a:prstGeom prst="rect">
            <a:avLst/>
          </a:prstGeom>
          <a:noFill/>
        </p:spPr>
        <p:txBody>
          <a:bodyPr wrap="square" lIns="91440" tIns="0" rIns="91440" bIns="0" rtlCol="0">
            <a:spAutoFit/>
          </a:bodyPr>
          <a:lstStyle/>
          <a:p>
            <a:pPr lvl="0">
              <a:buClr>
                <a:srgbClr val="69C0C9"/>
              </a:buClr>
              <a:defRPr/>
            </a:pPr>
            <a:r>
              <a:rPr lang="en-US" sz="1400" kern="0" spc="-30" dirty="0">
                <a:solidFill>
                  <a:schemeClr val="accent2"/>
                </a:solidFill>
              </a:rPr>
              <a:t>Light Bulb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DFE9ED2-DD93-6D44-BDBA-9DD37D8BFDF5}"/>
              </a:ext>
            </a:extLst>
          </p:cNvPr>
          <p:cNvSpPr txBox="1"/>
          <p:nvPr/>
        </p:nvSpPr>
        <p:spPr>
          <a:xfrm>
            <a:off x="394062" y="1892717"/>
            <a:ext cx="1724787" cy="215444"/>
          </a:xfrm>
          <a:prstGeom prst="rect">
            <a:avLst/>
          </a:prstGeom>
          <a:noFill/>
        </p:spPr>
        <p:txBody>
          <a:bodyPr wrap="square" lIns="91440" tIns="0" rIns="91440" bIns="0" rtlCol="0">
            <a:spAutoFit/>
          </a:bodyPr>
          <a:lstStyle/>
          <a:p>
            <a:pPr lvl="0" algn="r">
              <a:buClr>
                <a:srgbClr val="69C0C9"/>
              </a:buClr>
              <a:defRPr/>
            </a:pPr>
            <a:r>
              <a:rPr lang="en-US" sz="1400" kern="0" spc="-30" dirty="0">
                <a:solidFill>
                  <a:schemeClr val="accent2"/>
                </a:solidFill>
              </a:rPr>
              <a:t>World Wide Web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5F4A765-14B9-B047-98FE-9347C419E20D}"/>
              </a:ext>
            </a:extLst>
          </p:cNvPr>
          <p:cNvSpPr txBox="1"/>
          <p:nvPr/>
        </p:nvSpPr>
        <p:spPr>
          <a:xfrm>
            <a:off x="2569824" y="5980124"/>
            <a:ext cx="1457486" cy="215444"/>
          </a:xfrm>
          <a:prstGeom prst="rect">
            <a:avLst/>
          </a:prstGeom>
          <a:noFill/>
        </p:spPr>
        <p:txBody>
          <a:bodyPr wrap="square" lIns="91440" tIns="0" rIns="91440" bIns="0" rtlCol="0">
            <a:spAutoFit/>
          </a:bodyPr>
          <a:lstStyle/>
          <a:p>
            <a:pPr lvl="0" algn="r">
              <a:buClr>
                <a:srgbClr val="69C0C9"/>
              </a:buClr>
              <a:defRPr/>
            </a:pPr>
            <a:r>
              <a:rPr lang="en-US" sz="1400" kern="0" spc="-30" dirty="0">
                <a:solidFill>
                  <a:schemeClr val="accent2"/>
                </a:solidFill>
              </a:rPr>
              <a:t>Steam Engine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92895F0-8327-3D4A-94D6-D86A00EC2748}"/>
              </a:ext>
            </a:extLst>
          </p:cNvPr>
          <p:cNvSpPr txBox="1"/>
          <p:nvPr/>
        </p:nvSpPr>
        <p:spPr>
          <a:xfrm>
            <a:off x="-260130" y="3259155"/>
            <a:ext cx="1457486" cy="215444"/>
          </a:xfrm>
          <a:prstGeom prst="rect">
            <a:avLst/>
          </a:prstGeom>
          <a:noFill/>
        </p:spPr>
        <p:txBody>
          <a:bodyPr wrap="square" lIns="91440" tIns="0" rIns="91440" bIns="0" rtlCol="0">
            <a:spAutoFit/>
          </a:bodyPr>
          <a:lstStyle/>
          <a:p>
            <a:pPr lvl="0" algn="r">
              <a:buClr>
                <a:srgbClr val="69C0C9"/>
              </a:buClr>
              <a:defRPr/>
            </a:pPr>
            <a:r>
              <a:rPr lang="en-US" sz="1400" kern="0" spc="-30" dirty="0">
                <a:solidFill>
                  <a:schemeClr val="accent2"/>
                </a:solidFill>
              </a:rPr>
              <a:t>Paper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F198664-C775-594F-B738-220EE6B48241}"/>
              </a:ext>
            </a:extLst>
          </p:cNvPr>
          <p:cNvSpPr txBox="1"/>
          <p:nvPr/>
        </p:nvSpPr>
        <p:spPr>
          <a:xfrm>
            <a:off x="586755" y="5524902"/>
            <a:ext cx="1457486" cy="215444"/>
          </a:xfrm>
          <a:prstGeom prst="rect">
            <a:avLst/>
          </a:prstGeom>
          <a:noFill/>
        </p:spPr>
        <p:txBody>
          <a:bodyPr wrap="square" lIns="91440" tIns="0" rIns="91440" bIns="0" rtlCol="0">
            <a:spAutoFit/>
          </a:bodyPr>
          <a:lstStyle/>
          <a:p>
            <a:pPr lvl="0" algn="r">
              <a:buClr>
                <a:srgbClr val="69C0C9"/>
              </a:buClr>
              <a:defRPr/>
            </a:pPr>
            <a:r>
              <a:rPr lang="en-US" sz="1400" kern="0" spc="-30" dirty="0">
                <a:solidFill>
                  <a:schemeClr val="accent2"/>
                </a:solidFill>
              </a:rPr>
              <a:t>Printing Press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9A5D962-FF81-D540-A9E8-3DD0D2A42A7C}"/>
              </a:ext>
            </a:extLst>
          </p:cNvPr>
          <p:cNvSpPr txBox="1"/>
          <p:nvPr/>
        </p:nvSpPr>
        <p:spPr>
          <a:xfrm>
            <a:off x="230721" y="4303151"/>
            <a:ext cx="1044802" cy="215444"/>
          </a:xfrm>
          <a:prstGeom prst="rect">
            <a:avLst/>
          </a:prstGeom>
          <a:noFill/>
        </p:spPr>
        <p:txBody>
          <a:bodyPr wrap="square" lIns="91440" tIns="0" rIns="91440" bIns="0" rtlCol="0">
            <a:spAutoFit/>
          </a:bodyPr>
          <a:lstStyle/>
          <a:p>
            <a:pPr lvl="0" algn="r">
              <a:buClr>
                <a:srgbClr val="69C0C9"/>
              </a:buClr>
              <a:defRPr/>
            </a:pPr>
            <a:r>
              <a:rPr lang="en-US" sz="1400" kern="0" spc="-30" dirty="0">
                <a:solidFill>
                  <a:schemeClr val="accent2"/>
                </a:solidFill>
              </a:rPr>
              <a:t>Compass</a:t>
            </a: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702F703C-7814-9147-8B59-A418664444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68695" y="2234877"/>
            <a:ext cx="354738" cy="354738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D2E4E6E4-E4B6-234A-B8F6-DEA6B6E836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03575" y="3098562"/>
            <a:ext cx="354738" cy="354738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BE54A060-009C-1944-839D-442D42DB9C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96627" y="4234269"/>
            <a:ext cx="354738" cy="354738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1048A575-3BC1-5F45-ABB2-E7ADCC1160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98144" y="5133641"/>
            <a:ext cx="354738" cy="354738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0C7A514F-F8D5-A24D-8D59-A7C4DE04A42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874303" y="4230968"/>
            <a:ext cx="354738" cy="354738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7A223141-B7DC-8249-88AC-10E7B9AEE67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855343" y="3073574"/>
            <a:ext cx="422644" cy="422644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16157805-AB95-1246-B48F-32422E4AA5A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197110" y="2206789"/>
            <a:ext cx="399177" cy="399177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48E05759-2BBA-5748-8198-98663F4B019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126185" y="1850822"/>
            <a:ext cx="354738" cy="354738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1A857ABB-A0C8-8C46-B0F3-3D72950A4C6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113425" y="5459780"/>
            <a:ext cx="385356" cy="385356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DF8B6CB0-9785-0546-92A3-382EBE3A43D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2065847" y="5148889"/>
            <a:ext cx="354738" cy="354738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6C9E2318-8D5F-544B-9A06-0965BBD315C9}"/>
              </a:ext>
            </a:extLst>
          </p:cNvPr>
          <p:cNvSpPr txBox="1"/>
          <p:nvPr/>
        </p:nvSpPr>
        <p:spPr>
          <a:xfrm>
            <a:off x="2171035" y="3132138"/>
            <a:ext cx="225360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</a:rPr>
              <a:t>Worlds</a:t>
            </a:r>
          </a:p>
          <a:p>
            <a:pPr algn="ctr"/>
            <a:r>
              <a:rPr lang="en-US" sz="2600" b="1" dirty="0">
                <a:solidFill>
                  <a:schemeClr val="bg1"/>
                </a:solidFill>
              </a:rPr>
              <a:t>10 Best</a:t>
            </a:r>
          </a:p>
          <a:p>
            <a:pPr algn="ctr"/>
            <a:r>
              <a:rPr lang="en-US" sz="2600" b="1" dirty="0">
                <a:solidFill>
                  <a:schemeClr val="bg1"/>
                </a:solidFill>
              </a:rPr>
              <a:t>Inventions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9CB734AA-2086-6547-9E3A-4C5411030D97}"/>
              </a:ext>
            </a:extLst>
          </p:cNvPr>
          <p:cNvCxnSpPr>
            <a:cxnSpLocks/>
          </p:cNvCxnSpPr>
          <p:nvPr/>
        </p:nvCxnSpPr>
        <p:spPr>
          <a:xfrm flipH="1">
            <a:off x="4396020" y="3853819"/>
            <a:ext cx="2473063" cy="0"/>
          </a:xfrm>
          <a:prstGeom prst="straightConnector1">
            <a:avLst/>
          </a:prstGeom>
          <a:ln w="25400" cap="rnd">
            <a:solidFill>
              <a:schemeClr val="accent3"/>
            </a:solidFill>
            <a:round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: Rounded Corners 7">
            <a:extLst>
              <a:ext uri="{FF2B5EF4-FFF2-40B4-BE49-F238E27FC236}">
                <a16:creationId xmlns:a16="http://schemas.microsoft.com/office/drawing/2014/main" id="{D307CF44-C088-CE4B-BA59-3BD580DCE0F3}"/>
              </a:ext>
            </a:extLst>
          </p:cNvPr>
          <p:cNvSpPr/>
          <p:nvPr/>
        </p:nvSpPr>
        <p:spPr>
          <a:xfrm>
            <a:off x="6869082" y="1575540"/>
            <a:ext cx="659174" cy="4464200"/>
          </a:xfrm>
          <a:custGeom>
            <a:avLst/>
            <a:gdLst>
              <a:gd name="connsiteX0" fmla="*/ 0 w 1541806"/>
              <a:gd name="connsiteY0" fmla="*/ 770903 h 4645573"/>
              <a:gd name="connsiteX1" fmla="*/ 770903 w 1541806"/>
              <a:gd name="connsiteY1" fmla="*/ 0 h 4645573"/>
              <a:gd name="connsiteX2" fmla="*/ 770903 w 1541806"/>
              <a:gd name="connsiteY2" fmla="*/ 0 h 4645573"/>
              <a:gd name="connsiteX3" fmla="*/ 1541806 w 1541806"/>
              <a:gd name="connsiteY3" fmla="*/ 770903 h 4645573"/>
              <a:gd name="connsiteX4" fmla="*/ 1541806 w 1541806"/>
              <a:gd name="connsiteY4" fmla="*/ 3874670 h 4645573"/>
              <a:gd name="connsiteX5" fmla="*/ 770903 w 1541806"/>
              <a:gd name="connsiteY5" fmla="*/ 4645573 h 4645573"/>
              <a:gd name="connsiteX6" fmla="*/ 770903 w 1541806"/>
              <a:gd name="connsiteY6" fmla="*/ 4645573 h 4645573"/>
              <a:gd name="connsiteX7" fmla="*/ 0 w 1541806"/>
              <a:gd name="connsiteY7" fmla="*/ 3874670 h 4645573"/>
              <a:gd name="connsiteX8" fmla="*/ 0 w 1541806"/>
              <a:gd name="connsiteY8" fmla="*/ 770903 h 4645573"/>
              <a:gd name="connsiteX0" fmla="*/ 1541806 w 1633246"/>
              <a:gd name="connsiteY0" fmla="*/ 770903 h 4645573"/>
              <a:gd name="connsiteX1" fmla="*/ 1541806 w 1633246"/>
              <a:gd name="connsiteY1" fmla="*/ 3874670 h 4645573"/>
              <a:gd name="connsiteX2" fmla="*/ 770903 w 1633246"/>
              <a:gd name="connsiteY2" fmla="*/ 4645573 h 4645573"/>
              <a:gd name="connsiteX3" fmla="*/ 770903 w 1633246"/>
              <a:gd name="connsiteY3" fmla="*/ 4645573 h 4645573"/>
              <a:gd name="connsiteX4" fmla="*/ 0 w 1633246"/>
              <a:gd name="connsiteY4" fmla="*/ 3874670 h 4645573"/>
              <a:gd name="connsiteX5" fmla="*/ 0 w 1633246"/>
              <a:gd name="connsiteY5" fmla="*/ 770903 h 4645573"/>
              <a:gd name="connsiteX6" fmla="*/ 770903 w 1633246"/>
              <a:gd name="connsiteY6" fmla="*/ 0 h 4645573"/>
              <a:gd name="connsiteX7" fmla="*/ 770903 w 1633246"/>
              <a:gd name="connsiteY7" fmla="*/ 0 h 4645573"/>
              <a:gd name="connsiteX8" fmla="*/ 1633246 w 1633246"/>
              <a:gd name="connsiteY8" fmla="*/ 862343 h 4645573"/>
              <a:gd name="connsiteX0" fmla="*/ 1541806 w 1541806"/>
              <a:gd name="connsiteY0" fmla="*/ 770903 h 4645573"/>
              <a:gd name="connsiteX1" fmla="*/ 1541806 w 1541806"/>
              <a:gd name="connsiteY1" fmla="*/ 3874670 h 4645573"/>
              <a:gd name="connsiteX2" fmla="*/ 770903 w 1541806"/>
              <a:gd name="connsiteY2" fmla="*/ 4645573 h 4645573"/>
              <a:gd name="connsiteX3" fmla="*/ 770903 w 1541806"/>
              <a:gd name="connsiteY3" fmla="*/ 4645573 h 4645573"/>
              <a:gd name="connsiteX4" fmla="*/ 0 w 1541806"/>
              <a:gd name="connsiteY4" fmla="*/ 3874670 h 4645573"/>
              <a:gd name="connsiteX5" fmla="*/ 0 w 1541806"/>
              <a:gd name="connsiteY5" fmla="*/ 770903 h 4645573"/>
              <a:gd name="connsiteX6" fmla="*/ 770903 w 1541806"/>
              <a:gd name="connsiteY6" fmla="*/ 0 h 4645573"/>
              <a:gd name="connsiteX7" fmla="*/ 770903 w 1541806"/>
              <a:gd name="connsiteY7" fmla="*/ 0 h 4645573"/>
              <a:gd name="connsiteX0" fmla="*/ 1541806 w 1541806"/>
              <a:gd name="connsiteY0" fmla="*/ 3874670 h 4645573"/>
              <a:gd name="connsiteX1" fmla="*/ 770903 w 1541806"/>
              <a:gd name="connsiteY1" fmla="*/ 4645573 h 4645573"/>
              <a:gd name="connsiteX2" fmla="*/ 770903 w 1541806"/>
              <a:gd name="connsiteY2" fmla="*/ 4645573 h 4645573"/>
              <a:gd name="connsiteX3" fmla="*/ 0 w 1541806"/>
              <a:gd name="connsiteY3" fmla="*/ 3874670 h 4645573"/>
              <a:gd name="connsiteX4" fmla="*/ 0 w 1541806"/>
              <a:gd name="connsiteY4" fmla="*/ 770903 h 4645573"/>
              <a:gd name="connsiteX5" fmla="*/ 770903 w 1541806"/>
              <a:gd name="connsiteY5" fmla="*/ 0 h 4645573"/>
              <a:gd name="connsiteX6" fmla="*/ 770903 w 1541806"/>
              <a:gd name="connsiteY6" fmla="*/ 0 h 4645573"/>
              <a:gd name="connsiteX0" fmla="*/ 770903 w 770903"/>
              <a:gd name="connsiteY0" fmla="*/ 4645573 h 4645573"/>
              <a:gd name="connsiteX1" fmla="*/ 770903 w 770903"/>
              <a:gd name="connsiteY1" fmla="*/ 4645573 h 4645573"/>
              <a:gd name="connsiteX2" fmla="*/ 0 w 770903"/>
              <a:gd name="connsiteY2" fmla="*/ 3874670 h 4645573"/>
              <a:gd name="connsiteX3" fmla="*/ 0 w 770903"/>
              <a:gd name="connsiteY3" fmla="*/ 770903 h 4645573"/>
              <a:gd name="connsiteX4" fmla="*/ 770903 w 770903"/>
              <a:gd name="connsiteY4" fmla="*/ 0 h 4645573"/>
              <a:gd name="connsiteX5" fmla="*/ 770903 w 770903"/>
              <a:gd name="connsiteY5" fmla="*/ 0 h 4645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0903" h="4645573">
                <a:moveTo>
                  <a:pt x="770903" y="4645573"/>
                </a:moveTo>
                <a:lnTo>
                  <a:pt x="770903" y="4645573"/>
                </a:lnTo>
                <a:cubicBezTo>
                  <a:pt x="345145" y="4645573"/>
                  <a:pt x="0" y="4300428"/>
                  <a:pt x="0" y="3874670"/>
                </a:cubicBezTo>
                <a:lnTo>
                  <a:pt x="0" y="770903"/>
                </a:lnTo>
                <a:cubicBezTo>
                  <a:pt x="0" y="345145"/>
                  <a:pt x="345145" y="0"/>
                  <a:pt x="770903" y="0"/>
                </a:cubicBezTo>
                <a:lnTo>
                  <a:pt x="770903" y="0"/>
                </a:lnTo>
              </a:path>
            </a:pathLst>
          </a:custGeom>
          <a:noFill/>
          <a:ln w="25400" cap="rnd">
            <a:solidFill>
              <a:schemeClr val="accent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803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85E552E-86DB-0A4A-96F6-3B0228849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F230338-05DC-AA47-9D5C-4FD33805E576}"/>
              </a:ext>
            </a:extLst>
          </p:cNvPr>
          <p:cNvCxnSpPr>
            <a:cxnSpLocks/>
            <a:stCxn id="3" idx="0"/>
          </p:cNvCxnSpPr>
          <p:nvPr/>
        </p:nvCxnSpPr>
        <p:spPr>
          <a:xfrm flipH="1">
            <a:off x="6096002" y="0"/>
            <a:ext cx="7580" cy="6858000"/>
          </a:xfrm>
          <a:prstGeom prst="line">
            <a:avLst/>
          </a:prstGeom>
          <a:ln w="127000">
            <a:solidFill>
              <a:srgbClr val="F4F4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1EEB5D2E-92C6-C64A-9E11-A8BE3E199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6182" y="0"/>
            <a:ext cx="4114799" cy="2971800"/>
          </a:xfrm>
        </p:spPr>
        <p:txBody>
          <a:bodyPr/>
          <a:lstStyle/>
          <a:p>
            <a:pPr algn="ctr"/>
            <a:r>
              <a:rPr lang="en-US" dirty="0"/>
              <a:t>Inventions </a:t>
            </a:r>
            <a:br>
              <a:rPr lang="en-US" dirty="0"/>
            </a:br>
            <a:r>
              <a:rPr lang="en-US" dirty="0"/>
              <a:t>vs.</a:t>
            </a:r>
            <a:br>
              <a:rPr lang="en-US" dirty="0"/>
            </a:br>
            <a:r>
              <a:rPr lang="en-US" dirty="0"/>
              <a:t> Innovations</a:t>
            </a:r>
          </a:p>
        </p:txBody>
      </p:sp>
    </p:spTree>
    <p:extLst>
      <p:ext uri="{BB962C8B-B14F-4D97-AF65-F5344CB8AC3E}">
        <p14:creationId xmlns:p14="http://schemas.microsoft.com/office/powerpoint/2010/main" val="337284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597D9-138B-4480-9B4D-76AA0EE43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Innovation is all about ‘Staying Relevant’ 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D252F62-0CF7-4E83-95FC-5EA9DE2FF92D}"/>
              </a:ext>
            </a:extLst>
          </p:cNvPr>
          <p:cNvGrpSpPr/>
          <p:nvPr/>
        </p:nvGrpSpPr>
        <p:grpSpPr>
          <a:xfrm>
            <a:off x="545248" y="1767027"/>
            <a:ext cx="11071879" cy="3691364"/>
            <a:chOff x="545248" y="1767027"/>
            <a:chExt cx="11071879" cy="3691364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CCD500D-ABFE-470A-A984-3E181022B116}"/>
                </a:ext>
              </a:extLst>
            </p:cNvPr>
            <p:cNvSpPr/>
            <p:nvPr/>
          </p:nvSpPr>
          <p:spPr>
            <a:xfrm>
              <a:off x="545248" y="1768419"/>
              <a:ext cx="3688047" cy="3688045"/>
            </a:xfrm>
            <a:prstGeom prst="ellipse">
              <a:avLst/>
            </a:prstGeom>
            <a:noFill/>
            <a:ln w="76200" cap="rnd">
              <a:solidFill>
                <a:schemeClr val="tx1">
                  <a:lumMod val="20000"/>
                  <a:lumOff val="80000"/>
                </a:schemeClr>
              </a:solidFill>
              <a:rou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E65C6F1-3C9C-4E14-A55D-2171CD26BA92}"/>
                </a:ext>
              </a:extLst>
            </p:cNvPr>
            <p:cNvSpPr/>
            <p:nvPr/>
          </p:nvSpPr>
          <p:spPr>
            <a:xfrm>
              <a:off x="4233295" y="1768419"/>
              <a:ext cx="3688047" cy="3688045"/>
            </a:xfrm>
            <a:prstGeom prst="ellipse">
              <a:avLst/>
            </a:prstGeom>
            <a:noFill/>
            <a:ln w="76200" cap="rnd">
              <a:solidFill>
                <a:schemeClr val="tx1">
                  <a:lumMod val="20000"/>
                  <a:lumOff val="80000"/>
                </a:schemeClr>
              </a:solidFill>
              <a:rou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A803CDF-4E0B-4DFA-A893-A5F8462BAE53}"/>
                </a:ext>
              </a:extLst>
            </p:cNvPr>
            <p:cNvSpPr/>
            <p:nvPr/>
          </p:nvSpPr>
          <p:spPr>
            <a:xfrm>
              <a:off x="7917359" y="1768419"/>
              <a:ext cx="3688047" cy="3688045"/>
            </a:xfrm>
            <a:prstGeom prst="ellipse">
              <a:avLst/>
            </a:prstGeom>
            <a:noFill/>
            <a:ln w="76200" cap="rnd">
              <a:solidFill>
                <a:schemeClr val="tx1">
                  <a:lumMod val="20000"/>
                  <a:lumOff val="80000"/>
                </a:schemeClr>
              </a:solidFill>
              <a:rou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AA5BD14-B342-4BB3-85FE-58A57BDC11C2}"/>
                </a:ext>
              </a:extLst>
            </p:cNvPr>
            <p:cNvSpPr/>
            <p:nvPr/>
          </p:nvSpPr>
          <p:spPr>
            <a:xfrm>
              <a:off x="1189023" y="3842460"/>
              <a:ext cx="2400498" cy="1011104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 algn="ctr">
                <a:spcBef>
                  <a:spcPts val="300"/>
                </a:spcBef>
              </a:pPr>
              <a:r>
                <a:rPr lang="en-GB" sz="2400" b="1" dirty="0">
                  <a:solidFill>
                    <a:schemeClr val="accent3"/>
                  </a:solidFill>
                </a:rPr>
                <a:t>Control of fire </a:t>
              </a:r>
              <a:r>
                <a:rPr lang="en-GB" sz="1400" i="1" dirty="0">
                  <a:solidFill>
                    <a:schemeClr val="accent3"/>
                  </a:solidFill>
                </a:rPr>
                <a:t>First case of innovation</a:t>
              </a:r>
            </a:p>
            <a:p>
              <a:pPr algn="ctr">
                <a:spcBef>
                  <a:spcPts val="300"/>
                </a:spcBef>
              </a:pPr>
              <a:r>
                <a:rPr lang="en-GB" sz="1400" dirty="0">
                  <a:ea typeface="ＭＳ Ｐゴシック" charset="-128"/>
                </a:rPr>
                <a:t>2 million years ago, a turning point in the human evolution </a:t>
              </a:r>
              <a:br>
                <a:rPr lang="en-GB" sz="1400" dirty="0">
                  <a:ea typeface="ＭＳ Ｐゴシック" charset="-128"/>
                </a:rPr>
              </a:br>
              <a:br>
                <a:rPr lang="en-GB" sz="1400" dirty="0">
                  <a:ea typeface="ＭＳ Ｐゴシック" charset="-128"/>
                </a:rPr>
              </a:br>
              <a:endParaRPr lang="en-US" sz="1400" dirty="0"/>
            </a:p>
          </p:txBody>
        </p:sp>
        <p:sp>
          <p:nvSpPr>
            <p:cNvPr id="26" name="Oval 19">
              <a:extLst>
                <a:ext uri="{FF2B5EF4-FFF2-40B4-BE49-F238E27FC236}">
                  <a16:creationId xmlns:a16="http://schemas.microsoft.com/office/drawing/2014/main" id="{50D02803-891F-497A-96D7-69F94560CC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5483" y="2056766"/>
              <a:ext cx="1608795" cy="160879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Oval 20">
              <a:extLst>
                <a:ext uri="{FF2B5EF4-FFF2-40B4-BE49-F238E27FC236}">
                  <a16:creationId xmlns:a16="http://schemas.microsoft.com/office/drawing/2014/main" id="{89A7F9AD-A313-4A93-8D81-6DD82E8324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3004" y="2046890"/>
              <a:ext cx="1608795" cy="160879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Oval 15">
              <a:extLst>
                <a:ext uri="{FF2B5EF4-FFF2-40B4-BE49-F238E27FC236}">
                  <a16:creationId xmlns:a16="http://schemas.microsoft.com/office/drawing/2014/main" id="{D6CB55FD-6365-47C7-8431-682C568A8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7974" y="2033532"/>
              <a:ext cx="1608795" cy="160879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Arc 28">
              <a:extLst>
                <a:ext uri="{FF2B5EF4-FFF2-40B4-BE49-F238E27FC236}">
                  <a16:creationId xmlns:a16="http://schemas.microsoft.com/office/drawing/2014/main" id="{6CA508BF-E023-4BD8-9AEE-96D5735D9ACF}"/>
                </a:ext>
              </a:extLst>
            </p:cNvPr>
            <p:cNvSpPr/>
            <p:nvPr/>
          </p:nvSpPr>
          <p:spPr>
            <a:xfrm rot="10800000">
              <a:off x="4231366" y="1767027"/>
              <a:ext cx="3691364" cy="3691364"/>
            </a:xfrm>
            <a:prstGeom prst="arc">
              <a:avLst>
                <a:gd name="adj1" fmla="val 10766207"/>
                <a:gd name="adj2" fmla="val 0"/>
              </a:avLst>
            </a:prstGeom>
            <a:ln w="76200" cap="rnd">
              <a:solidFill>
                <a:schemeClr val="accent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Arc 29">
              <a:extLst>
                <a:ext uri="{FF2B5EF4-FFF2-40B4-BE49-F238E27FC236}">
                  <a16:creationId xmlns:a16="http://schemas.microsoft.com/office/drawing/2014/main" id="{5E58C51F-F96A-47B1-8F27-EA62DD4BFA1A}"/>
                </a:ext>
              </a:extLst>
            </p:cNvPr>
            <p:cNvSpPr/>
            <p:nvPr/>
          </p:nvSpPr>
          <p:spPr>
            <a:xfrm>
              <a:off x="7932933" y="1770345"/>
              <a:ext cx="3684194" cy="3684194"/>
            </a:xfrm>
            <a:prstGeom prst="arc">
              <a:avLst>
                <a:gd name="adj1" fmla="val 10766207"/>
                <a:gd name="adj2" fmla="val 0"/>
              </a:avLst>
            </a:prstGeom>
            <a:ln w="76200" cap="rnd">
              <a:solidFill>
                <a:schemeClr val="accent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Arc 30">
              <a:extLst>
                <a:ext uri="{FF2B5EF4-FFF2-40B4-BE49-F238E27FC236}">
                  <a16:creationId xmlns:a16="http://schemas.microsoft.com/office/drawing/2014/main" id="{B72CBFF6-998E-45B7-9DA8-A4C22E273324}"/>
                </a:ext>
              </a:extLst>
            </p:cNvPr>
            <p:cNvSpPr/>
            <p:nvPr/>
          </p:nvSpPr>
          <p:spPr>
            <a:xfrm>
              <a:off x="547174" y="1770345"/>
              <a:ext cx="3684194" cy="3684194"/>
            </a:xfrm>
            <a:prstGeom prst="arc">
              <a:avLst>
                <a:gd name="adj1" fmla="val 10766207"/>
                <a:gd name="adj2" fmla="val 0"/>
              </a:avLst>
            </a:prstGeom>
            <a:ln w="76200" cap="rnd">
              <a:solidFill>
                <a:schemeClr val="accent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C719115-C88C-4445-89CB-F96525544C0D}"/>
                </a:ext>
              </a:extLst>
            </p:cNvPr>
            <p:cNvSpPr/>
            <p:nvPr/>
          </p:nvSpPr>
          <p:spPr>
            <a:xfrm>
              <a:off x="4393740" y="3833988"/>
              <a:ext cx="3404520" cy="1011104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 algn="ctr">
                <a:spcBef>
                  <a:spcPts val="300"/>
                </a:spcBef>
              </a:pPr>
              <a:r>
                <a:rPr lang="en-GB" sz="2400" b="1" dirty="0">
                  <a:solidFill>
                    <a:schemeClr val="accent3"/>
                  </a:solidFill>
                </a:rPr>
                <a:t>'</a:t>
              </a:r>
              <a:r>
                <a:rPr lang="en-GB" sz="2400" b="1" dirty="0" err="1">
                  <a:solidFill>
                    <a:schemeClr val="accent3"/>
                  </a:solidFill>
                </a:rPr>
                <a:t>Kainotomia</a:t>
              </a:r>
              <a:r>
                <a:rPr lang="en-GB" sz="2400" b="1" dirty="0">
                  <a:solidFill>
                    <a:schemeClr val="accent3"/>
                  </a:solidFill>
                </a:rPr>
                <a:t>’</a:t>
              </a:r>
            </a:p>
            <a:p>
              <a:pPr algn="ctr">
                <a:spcBef>
                  <a:spcPts val="300"/>
                </a:spcBef>
              </a:pPr>
              <a:r>
                <a:rPr lang="en-GB" sz="1400" i="1" dirty="0">
                  <a:solidFill>
                    <a:schemeClr val="accent3"/>
                  </a:solidFill>
                </a:rPr>
                <a:t>First use of word for innovation</a:t>
              </a:r>
              <a:endParaRPr lang="en-GB" sz="1400" i="1" dirty="0">
                <a:solidFill>
                  <a:schemeClr val="accent1"/>
                </a:solidFill>
              </a:endParaRPr>
            </a:p>
            <a:p>
              <a:pPr algn="ctr">
                <a:spcBef>
                  <a:spcPts val="300"/>
                </a:spcBef>
              </a:pPr>
              <a:r>
                <a:rPr lang="en-GB" sz="1400" dirty="0">
                  <a:ea typeface="ＭＳ Ｐゴシック" charset="-128"/>
                </a:rPr>
                <a:t>Greek historian Xenophon uses </a:t>
              </a:r>
            </a:p>
            <a:p>
              <a:pPr algn="ctr">
                <a:spcBef>
                  <a:spcPts val="300"/>
                </a:spcBef>
              </a:pPr>
              <a:r>
                <a:rPr lang="en-GB" sz="1400" dirty="0">
                  <a:ea typeface="ＭＳ Ｐゴシック" charset="-128"/>
                </a:rPr>
                <a:t>the word '</a:t>
              </a:r>
              <a:r>
                <a:rPr lang="en-GB" sz="1400" dirty="0" err="1">
                  <a:ea typeface="ＭＳ Ｐゴシック" charset="-128"/>
                </a:rPr>
                <a:t>Kainotomia</a:t>
              </a:r>
              <a:r>
                <a:rPr lang="en-GB" sz="1400" dirty="0">
                  <a:ea typeface="ＭＳ Ｐゴシック" charset="-128"/>
                </a:rPr>
                <a:t>’ to </a:t>
              </a:r>
            </a:p>
            <a:p>
              <a:pPr algn="ctr">
                <a:spcBef>
                  <a:spcPts val="300"/>
                </a:spcBef>
              </a:pPr>
              <a:r>
                <a:rPr lang="en-GB" sz="1400" dirty="0">
                  <a:ea typeface="ＭＳ Ｐゴシック" charset="-128"/>
                </a:rPr>
                <a:t>describe innovation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4707067-12D3-495E-B059-C9C550AB87F9}"/>
                </a:ext>
              </a:extLst>
            </p:cNvPr>
            <p:cNvSpPr/>
            <p:nvPr/>
          </p:nvSpPr>
          <p:spPr>
            <a:xfrm>
              <a:off x="8240885" y="3833988"/>
              <a:ext cx="3093032" cy="1011104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 algn="ctr">
                <a:spcBef>
                  <a:spcPts val="300"/>
                </a:spcBef>
              </a:pPr>
              <a:r>
                <a:rPr lang="en-GB" sz="2400" b="1" dirty="0">
                  <a:solidFill>
                    <a:schemeClr val="accent3"/>
                  </a:solidFill>
                </a:rPr>
                <a:t>Silicon Valley</a:t>
              </a:r>
            </a:p>
            <a:p>
              <a:pPr algn="ctr">
                <a:spcBef>
                  <a:spcPts val="300"/>
                </a:spcBef>
              </a:pPr>
              <a:r>
                <a:rPr lang="en-US" sz="1400" i="1" dirty="0">
                  <a:solidFill>
                    <a:schemeClr val="accent3"/>
                  </a:solidFill>
                  <a:ea typeface="ＭＳ Ｐゴシック" charset="-128"/>
                </a:rPr>
                <a:t>Tech pioneers drive innovation model</a:t>
              </a:r>
            </a:p>
            <a:p>
              <a:pPr algn="ctr">
                <a:spcBef>
                  <a:spcPts val="300"/>
                </a:spcBef>
              </a:pPr>
              <a:r>
                <a:rPr lang="en-US" sz="1400" dirty="0">
                  <a:ea typeface="ＭＳ Ｐゴシック" charset="-128"/>
                </a:rPr>
                <a:t>Silicon Valley mindset and </a:t>
              </a:r>
            </a:p>
            <a:p>
              <a:pPr algn="ctr">
                <a:spcBef>
                  <a:spcPts val="300"/>
                </a:spcBef>
              </a:pPr>
              <a:r>
                <a:rPr lang="en-US" sz="1400" dirty="0">
                  <a:ea typeface="ＭＳ Ｐゴシック" charset="-128"/>
                </a:rPr>
                <a:t>approach becomes standard </a:t>
              </a:r>
            </a:p>
            <a:p>
              <a:pPr algn="ctr">
                <a:spcBef>
                  <a:spcPts val="300"/>
                </a:spcBef>
              </a:pPr>
              <a:r>
                <a:rPr lang="en-US" sz="1400" dirty="0">
                  <a:ea typeface="ＭＳ Ｐゴシック" charset="-128"/>
                </a:rPr>
                <a:t>for innovation </a:t>
              </a:r>
              <a:endParaRPr lang="en-US" sz="1400" dirty="0"/>
            </a:p>
          </p:txBody>
        </p:sp>
      </p:grpSp>
      <p:pic>
        <p:nvPicPr>
          <p:cNvPr id="20" name="Graphic 19">
            <a:extLst>
              <a:ext uri="{FF2B5EF4-FFF2-40B4-BE49-F238E27FC236}">
                <a16:creationId xmlns:a16="http://schemas.microsoft.com/office/drawing/2014/main" id="{FD969FA0-FAFD-4359-8F06-37B1D7DB85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09743" y="2248539"/>
            <a:ext cx="992946" cy="992946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7B70AC3E-969B-4B27-A325-9B7E547E28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57018" y="2225196"/>
            <a:ext cx="1193912" cy="1193912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900492D9-FB7A-4D22-8B4A-EBC1DD5293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94996" y="2276855"/>
            <a:ext cx="1139998" cy="113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16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74F0FD3E-FDDE-7C48-8281-A88AEC3AC56F}"/>
              </a:ext>
            </a:extLst>
          </p:cNvPr>
          <p:cNvGrpSpPr/>
          <p:nvPr/>
        </p:nvGrpSpPr>
        <p:grpSpPr>
          <a:xfrm>
            <a:off x="491340" y="1645920"/>
            <a:ext cx="11232231" cy="4198289"/>
            <a:chOff x="491340" y="2002055"/>
            <a:chExt cx="10914133" cy="3888606"/>
          </a:xfrm>
          <a:solidFill>
            <a:srgbClr val="F5F5F5"/>
          </a:solidFill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FF7D6567-C53B-2942-A7E0-7969D3005ADC}"/>
                </a:ext>
              </a:extLst>
            </p:cNvPr>
            <p:cNvSpPr/>
            <p:nvPr/>
          </p:nvSpPr>
          <p:spPr>
            <a:xfrm>
              <a:off x="491340" y="2002055"/>
              <a:ext cx="5051380" cy="388860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06114948-A5C8-8349-90AF-B755FEFA72AB}"/>
                </a:ext>
              </a:extLst>
            </p:cNvPr>
            <p:cNvSpPr/>
            <p:nvPr/>
          </p:nvSpPr>
          <p:spPr>
            <a:xfrm>
              <a:off x="5749795" y="2002055"/>
              <a:ext cx="5655678" cy="388860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F3B3A3CD-F3E5-1E45-9080-8308C32CC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469" y="2449562"/>
            <a:ext cx="4279900" cy="288290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AEA09A3A-F553-F04F-B44B-F4236732FD53}"/>
              </a:ext>
            </a:extLst>
          </p:cNvPr>
          <p:cNvSpPr/>
          <p:nvPr/>
        </p:nvSpPr>
        <p:spPr>
          <a:xfrm>
            <a:off x="2982896" y="3721273"/>
            <a:ext cx="1203158" cy="120315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4D08BA7-ABAB-C144-B439-7D840568FD8B}"/>
              </a:ext>
            </a:extLst>
          </p:cNvPr>
          <p:cNvSpPr/>
          <p:nvPr/>
        </p:nvSpPr>
        <p:spPr>
          <a:xfrm>
            <a:off x="1241660" y="4013735"/>
            <a:ext cx="1203158" cy="120315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b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7F21D5C-70D2-ED4F-99A5-6DB77CB6FB13}"/>
              </a:ext>
            </a:extLst>
          </p:cNvPr>
          <p:cNvSpPr/>
          <p:nvPr/>
        </p:nvSpPr>
        <p:spPr>
          <a:xfrm>
            <a:off x="1842303" y="2588473"/>
            <a:ext cx="1203158" cy="120315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2F08524-B8EA-8644-81CD-13DE85AF26E4}"/>
              </a:ext>
            </a:extLst>
          </p:cNvPr>
          <p:cNvSpPr/>
          <p:nvPr/>
        </p:nvSpPr>
        <p:spPr>
          <a:xfrm>
            <a:off x="3753536" y="2359300"/>
            <a:ext cx="1203158" cy="120315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b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49EFF22-6781-084B-B1F0-D38D383027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4693" y="1081826"/>
            <a:ext cx="11468373" cy="402336"/>
          </a:xfrm>
        </p:spPr>
        <p:txBody>
          <a:bodyPr/>
          <a:lstStyle/>
          <a:p>
            <a:r>
              <a:rPr lang="en-GB" dirty="0"/>
              <a:t>70-20-10 seems to be working for High Performing Firms, but a lot depends on ambition and culture 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913D99E-C677-7544-A418-54160D7F0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Types of Innovation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6275A4-5D61-234E-B832-F460293EEB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4694" y="6387858"/>
            <a:ext cx="9285484" cy="33808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IQVIA Confidential - Accelerating Consumer Health Innovation |  23 March 2021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C19F9C2-EC0B-D147-A3FD-AEF2D7C39CC5}"/>
              </a:ext>
            </a:extLst>
          </p:cNvPr>
          <p:cNvSpPr txBox="1"/>
          <p:nvPr/>
        </p:nvSpPr>
        <p:spPr>
          <a:xfrm>
            <a:off x="3666524" y="2908534"/>
            <a:ext cx="1559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Radical 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Innovation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39CBD7-A736-9A46-BEB9-498E1C4D9B69}"/>
              </a:ext>
            </a:extLst>
          </p:cNvPr>
          <p:cNvSpPr txBox="1"/>
          <p:nvPr/>
        </p:nvSpPr>
        <p:spPr>
          <a:xfrm>
            <a:off x="2790626" y="4092442"/>
            <a:ext cx="1559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Architectural Innovation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41B355-F0DD-424B-88AC-5D0D72D62CD8}"/>
              </a:ext>
            </a:extLst>
          </p:cNvPr>
          <p:cNvSpPr txBox="1"/>
          <p:nvPr/>
        </p:nvSpPr>
        <p:spPr>
          <a:xfrm>
            <a:off x="1645219" y="2995162"/>
            <a:ext cx="1559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Disruptive Innovation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4042E4D-FBC0-674A-8F0F-5D9545BA3817}"/>
              </a:ext>
            </a:extLst>
          </p:cNvPr>
          <p:cNvSpPr txBox="1"/>
          <p:nvPr/>
        </p:nvSpPr>
        <p:spPr>
          <a:xfrm>
            <a:off x="1163956" y="4621831"/>
            <a:ext cx="1559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Incremental Innovation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7C431CC-2A8F-7A4A-9718-3385D888F326}"/>
              </a:ext>
            </a:extLst>
          </p:cNvPr>
          <p:cNvSpPr txBox="1"/>
          <p:nvPr/>
        </p:nvSpPr>
        <p:spPr>
          <a:xfrm>
            <a:off x="1454306" y="5250133"/>
            <a:ext cx="8694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F6B7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Existing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83B232-8D38-1B43-8765-91739BBF5426}"/>
              </a:ext>
            </a:extLst>
          </p:cNvPr>
          <p:cNvSpPr txBox="1"/>
          <p:nvPr/>
        </p:nvSpPr>
        <p:spPr>
          <a:xfrm>
            <a:off x="2743995" y="5250133"/>
            <a:ext cx="8694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F6B7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Emerging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28A422A-80AD-CC45-AB9C-D7CD09F5B126}"/>
              </a:ext>
            </a:extLst>
          </p:cNvPr>
          <p:cNvSpPr txBox="1"/>
          <p:nvPr/>
        </p:nvSpPr>
        <p:spPr>
          <a:xfrm>
            <a:off x="4058779" y="5250133"/>
            <a:ext cx="8694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F6B7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New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EABFC97-7EFB-1D4D-A977-1BBAAA72DA56}"/>
              </a:ext>
            </a:extLst>
          </p:cNvPr>
          <p:cNvSpPr txBox="1"/>
          <p:nvPr/>
        </p:nvSpPr>
        <p:spPr>
          <a:xfrm>
            <a:off x="2742043" y="5463613"/>
            <a:ext cx="8694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5F6B7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Market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2BC93D3-2B3F-BD46-AE9A-6AF90136AB75}"/>
              </a:ext>
            </a:extLst>
          </p:cNvPr>
          <p:cNvSpPr txBox="1"/>
          <p:nvPr/>
        </p:nvSpPr>
        <p:spPr>
          <a:xfrm rot="16200000">
            <a:off x="482115" y="4573856"/>
            <a:ext cx="8694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F6B7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Mature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B003E7A-5A0E-D041-B60B-9712673FA9C4}"/>
              </a:ext>
            </a:extLst>
          </p:cNvPr>
          <p:cNvSpPr txBox="1"/>
          <p:nvPr/>
        </p:nvSpPr>
        <p:spPr>
          <a:xfrm rot="16200000">
            <a:off x="482115" y="3731266"/>
            <a:ext cx="8694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F6B7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Engaging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D36BD27-63C9-3A47-9463-C11CC2E407C1}"/>
              </a:ext>
            </a:extLst>
          </p:cNvPr>
          <p:cNvSpPr txBox="1"/>
          <p:nvPr/>
        </p:nvSpPr>
        <p:spPr>
          <a:xfrm rot="16200000">
            <a:off x="482115" y="2989215"/>
            <a:ext cx="8694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F6B7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New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B6C18BD-4066-914D-9DD0-66DF7784F9FB}"/>
              </a:ext>
            </a:extLst>
          </p:cNvPr>
          <p:cNvSpPr txBox="1"/>
          <p:nvPr/>
        </p:nvSpPr>
        <p:spPr>
          <a:xfrm rot="16200000">
            <a:off x="25291" y="3685385"/>
            <a:ext cx="12398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5F6B7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Technology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2F54F3B-F5D7-EA4D-A31D-E42C5EE9A102}"/>
              </a:ext>
            </a:extLst>
          </p:cNvPr>
          <p:cNvSpPr>
            <a:spLocks noChangeAspect="1"/>
          </p:cNvSpPr>
          <p:nvPr/>
        </p:nvSpPr>
        <p:spPr>
          <a:xfrm>
            <a:off x="6561343" y="5203273"/>
            <a:ext cx="250546" cy="25054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701CBF2-DB96-874C-9E9E-31A1F827CBDB}"/>
              </a:ext>
            </a:extLst>
          </p:cNvPr>
          <p:cNvSpPr>
            <a:spLocks noChangeAspect="1"/>
          </p:cNvSpPr>
          <p:nvPr/>
        </p:nvSpPr>
        <p:spPr>
          <a:xfrm>
            <a:off x="5981893" y="2682899"/>
            <a:ext cx="1753819" cy="175381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EF575ED-73B5-6B47-ADBB-EF0F95C9E75B}"/>
              </a:ext>
            </a:extLst>
          </p:cNvPr>
          <p:cNvSpPr>
            <a:spLocks noChangeAspect="1"/>
          </p:cNvSpPr>
          <p:nvPr/>
        </p:nvSpPr>
        <p:spPr>
          <a:xfrm>
            <a:off x="8097684" y="2856041"/>
            <a:ext cx="1378001" cy="137800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E757BF8-3195-4C48-8714-AB34D3B6616B}"/>
              </a:ext>
            </a:extLst>
          </p:cNvPr>
          <p:cNvSpPr>
            <a:spLocks noChangeAspect="1"/>
          </p:cNvSpPr>
          <p:nvPr/>
        </p:nvSpPr>
        <p:spPr>
          <a:xfrm>
            <a:off x="10237295" y="2982517"/>
            <a:ext cx="1127455" cy="112745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FC0F40A-2A0F-0B49-8A84-494EC3CC78B7}"/>
              </a:ext>
            </a:extLst>
          </p:cNvPr>
          <p:cNvSpPr>
            <a:spLocks noChangeAspect="1"/>
          </p:cNvSpPr>
          <p:nvPr/>
        </p:nvSpPr>
        <p:spPr>
          <a:xfrm>
            <a:off x="7204136" y="4434794"/>
            <a:ext cx="501091" cy="50109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7CF1CD4-17FD-1542-8FB5-5C1AA3258181}"/>
              </a:ext>
            </a:extLst>
          </p:cNvPr>
          <p:cNvSpPr>
            <a:spLocks noChangeAspect="1"/>
          </p:cNvSpPr>
          <p:nvPr/>
        </p:nvSpPr>
        <p:spPr>
          <a:xfrm>
            <a:off x="8732952" y="4304223"/>
            <a:ext cx="751637" cy="75163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0F176FDD-3F02-644E-86DE-9CF882B5FDF6}"/>
              </a:ext>
            </a:extLst>
          </p:cNvPr>
          <p:cNvSpPr>
            <a:spLocks noChangeAspect="1"/>
          </p:cNvSpPr>
          <p:nvPr/>
        </p:nvSpPr>
        <p:spPr>
          <a:xfrm>
            <a:off x="10603056" y="4301565"/>
            <a:ext cx="751637" cy="75163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852FE2B-9EC5-E542-825B-5BA312E3C90D}"/>
              </a:ext>
            </a:extLst>
          </p:cNvPr>
          <p:cNvSpPr>
            <a:spLocks noChangeAspect="1"/>
          </p:cNvSpPr>
          <p:nvPr/>
        </p:nvSpPr>
        <p:spPr>
          <a:xfrm>
            <a:off x="10083289" y="5015378"/>
            <a:ext cx="626364" cy="6263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A17E03E0-D0FC-C24C-A2B6-13403BBB0C30}"/>
              </a:ext>
            </a:extLst>
          </p:cNvPr>
          <p:cNvSpPr>
            <a:spLocks noChangeAspect="1"/>
          </p:cNvSpPr>
          <p:nvPr/>
        </p:nvSpPr>
        <p:spPr>
          <a:xfrm>
            <a:off x="8232438" y="5131714"/>
            <a:ext cx="375818" cy="37581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D71543C-F966-4B43-AD1A-F5A6E600C5A0}"/>
              </a:ext>
            </a:extLst>
          </p:cNvPr>
          <p:cNvSpPr txBox="1"/>
          <p:nvPr/>
        </p:nvSpPr>
        <p:spPr>
          <a:xfrm>
            <a:off x="6481833" y="5182352"/>
            <a:ext cx="65451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-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10</a:t>
            </a:r>
            <a:r>
              <a:rPr kumimoji="0" lang="en-US" sz="800" b="0" i="0" u="none" strike="noStrike" kern="1200" cap="none" spc="-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%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27E869A-56A7-5C4E-BE7E-009F9E98611A}"/>
              </a:ext>
            </a:extLst>
          </p:cNvPr>
          <p:cNvSpPr txBox="1"/>
          <p:nvPr/>
        </p:nvSpPr>
        <p:spPr>
          <a:xfrm>
            <a:off x="8186857" y="5166193"/>
            <a:ext cx="65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15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%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E93F88A-9800-174F-9F0D-67AF95454607}"/>
              </a:ext>
            </a:extLst>
          </p:cNvPr>
          <p:cNvSpPr txBox="1"/>
          <p:nvPr/>
        </p:nvSpPr>
        <p:spPr>
          <a:xfrm>
            <a:off x="10175653" y="5155733"/>
            <a:ext cx="6545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25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%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30E5886-D110-4942-8084-479A0CB965B6}"/>
              </a:ext>
            </a:extLst>
          </p:cNvPr>
          <p:cNvSpPr txBox="1"/>
          <p:nvPr/>
        </p:nvSpPr>
        <p:spPr>
          <a:xfrm>
            <a:off x="7222093" y="4510963"/>
            <a:ext cx="6545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%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499F50B-A7AB-F849-B176-FFB393D19679}"/>
              </a:ext>
            </a:extLst>
          </p:cNvPr>
          <p:cNvSpPr txBox="1"/>
          <p:nvPr/>
        </p:nvSpPr>
        <p:spPr>
          <a:xfrm>
            <a:off x="10527950" y="3341658"/>
            <a:ext cx="65451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45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%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E9C0B1C-EE0D-1445-A8B7-4A80B6C1712F}"/>
              </a:ext>
            </a:extLst>
          </p:cNvPr>
          <p:cNvSpPr txBox="1"/>
          <p:nvPr/>
        </p:nvSpPr>
        <p:spPr>
          <a:xfrm>
            <a:off x="8870252" y="4500383"/>
            <a:ext cx="6545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30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%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A82654D-0509-5D44-AD81-CB851BABB329}"/>
              </a:ext>
            </a:extLst>
          </p:cNvPr>
          <p:cNvSpPr txBox="1"/>
          <p:nvPr/>
        </p:nvSpPr>
        <p:spPr>
          <a:xfrm>
            <a:off x="10755117" y="4508648"/>
            <a:ext cx="6545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30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%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C754271-1BBF-D247-8B3A-B033B9444C4A}"/>
              </a:ext>
            </a:extLst>
          </p:cNvPr>
          <p:cNvSpPr txBox="1"/>
          <p:nvPr/>
        </p:nvSpPr>
        <p:spPr>
          <a:xfrm>
            <a:off x="6566327" y="3309075"/>
            <a:ext cx="796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70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%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F85E517-3B88-2442-897B-6D46B5502EDB}"/>
              </a:ext>
            </a:extLst>
          </p:cNvPr>
          <p:cNvSpPr txBox="1"/>
          <p:nvPr/>
        </p:nvSpPr>
        <p:spPr>
          <a:xfrm>
            <a:off x="8506384" y="3317870"/>
            <a:ext cx="65451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55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%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EF64E57-3DF8-4144-A28A-4799473D4FDC}"/>
              </a:ext>
            </a:extLst>
          </p:cNvPr>
          <p:cNvSpPr txBox="1"/>
          <p:nvPr/>
        </p:nvSpPr>
        <p:spPr>
          <a:xfrm>
            <a:off x="7827994" y="1599914"/>
            <a:ext cx="1940610" cy="120032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06B7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Potential breakdown for market leading firm faced with industry disruption, where role in value chain needs to be redefined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2BDBE89-4D52-A345-A200-9E93A95FD888}"/>
              </a:ext>
            </a:extLst>
          </p:cNvPr>
          <p:cNvSpPr txBox="1"/>
          <p:nvPr/>
        </p:nvSpPr>
        <p:spPr>
          <a:xfrm>
            <a:off x="5992267" y="1590262"/>
            <a:ext cx="1749319" cy="120398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06B7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 average breakdown for 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06B7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06B7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high-performing firms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0C7DC24-02C1-8C45-8819-1A60A21D2A85}"/>
              </a:ext>
            </a:extLst>
          </p:cNvPr>
          <p:cNvSpPr txBox="1"/>
          <p:nvPr/>
        </p:nvSpPr>
        <p:spPr>
          <a:xfrm>
            <a:off x="9926343" y="1607308"/>
            <a:ext cx="1683998" cy="124032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06B7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Potential breakdown for tech-based market disruptor, where speed to market for new products is key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F90375E-009A-1040-B3CD-189ED0F6ECCD}"/>
              </a:ext>
            </a:extLst>
          </p:cNvPr>
          <p:cNvCxnSpPr>
            <a:cxnSpLocks/>
          </p:cNvCxnSpPr>
          <p:nvPr/>
        </p:nvCxnSpPr>
        <p:spPr>
          <a:xfrm>
            <a:off x="7823010" y="1748309"/>
            <a:ext cx="0" cy="3952000"/>
          </a:xfrm>
          <a:prstGeom prst="line">
            <a:avLst/>
          </a:prstGeom>
          <a:ln w="25400" cap="sq">
            <a:solidFill>
              <a:srgbClr val="CACE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0A3E083D-F5D4-D04F-9414-0A59E5725C52}"/>
              </a:ext>
            </a:extLst>
          </p:cNvPr>
          <p:cNvCxnSpPr>
            <a:cxnSpLocks/>
          </p:cNvCxnSpPr>
          <p:nvPr/>
        </p:nvCxnSpPr>
        <p:spPr>
          <a:xfrm>
            <a:off x="9761474" y="1748309"/>
            <a:ext cx="6705" cy="3952000"/>
          </a:xfrm>
          <a:prstGeom prst="line">
            <a:avLst/>
          </a:prstGeom>
          <a:ln w="25400" cap="sq">
            <a:solidFill>
              <a:srgbClr val="CACE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21958711-849B-C741-BC80-CDCFBF1E66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200" y="2566937"/>
            <a:ext cx="4330700" cy="26289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F778233-348B-854C-8E46-77793B3DA9EB}"/>
              </a:ext>
            </a:extLst>
          </p:cNvPr>
          <p:cNvSpPr/>
          <p:nvPr/>
        </p:nvSpPr>
        <p:spPr>
          <a:xfrm>
            <a:off x="5905422" y="5923725"/>
            <a:ext cx="105668" cy="10566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AC9EDA-7801-2F4F-81D6-DB097196EB68}"/>
              </a:ext>
            </a:extLst>
          </p:cNvPr>
          <p:cNvSpPr txBox="1"/>
          <p:nvPr/>
        </p:nvSpPr>
        <p:spPr>
          <a:xfrm>
            <a:off x="6003014" y="5847009"/>
            <a:ext cx="1643644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F6B7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Radical Innovation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52590987-537F-E046-9010-A7328BF2080A}"/>
              </a:ext>
            </a:extLst>
          </p:cNvPr>
          <p:cNvSpPr/>
          <p:nvPr/>
        </p:nvSpPr>
        <p:spPr>
          <a:xfrm>
            <a:off x="9768179" y="5923725"/>
            <a:ext cx="105668" cy="1056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4304172-DBD2-A449-B8D8-65C78C1FD072}"/>
              </a:ext>
            </a:extLst>
          </p:cNvPr>
          <p:cNvSpPr txBox="1"/>
          <p:nvPr/>
        </p:nvSpPr>
        <p:spPr>
          <a:xfrm>
            <a:off x="9865771" y="5847009"/>
            <a:ext cx="198729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F6B7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Disruptive &amp; Architectural 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F6B7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F6B7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Innovation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A2D8ECF-C4B8-4F49-9B20-F6F7DA186909}"/>
              </a:ext>
            </a:extLst>
          </p:cNvPr>
          <p:cNvSpPr/>
          <p:nvPr/>
        </p:nvSpPr>
        <p:spPr>
          <a:xfrm>
            <a:off x="7678562" y="5923725"/>
            <a:ext cx="105668" cy="1056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56E00AA-C4C1-C148-A86E-039D5DBC384E}"/>
              </a:ext>
            </a:extLst>
          </p:cNvPr>
          <p:cNvSpPr txBox="1"/>
          <p:nvPr/>
        </p:nvSpPr>
        <p:spPr>
          <a:xfrm>
            <a:off x="7776154" y="5847009"/>
            <a:ext cx="1815874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F6B7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Incremental Innovation</a:t>
            </a:r>
          </a:p>
        </p:txBody>
      </p:sp>
    </p:spTree>
    <p:extLst>
      <p:ext uri="{BB962C8B-B14F-4D97-AF65-F5344CB8AC3E}">
        <p14:creationId xmlns:p14="http://schemas.microsoft.com/office/powerpoint/2010/main" val="390499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3FF1EC6-1B68-6B43-A6A2-F67DA662F652}"/>
              </a:ext>
            </a:extLst>
          </p:cNvPr>
          <p:cNvSpPr/>
          <p:nvPr/>
        </p:nvSpPr>
        <p:spPr>
          <a:xfrm>
            <a:off x="4330858" y="1645920"/>
            <a:ext cx="7391242" cy="3800534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 err="1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8794D5-874A-7043-93F0-264C78D0AAFA}"/>
              </a:ext>
            </a:extLst>
          </p:cNvPr>
          <p:cNvSpPr/>
          <p:nvPr/>
        </p:nvSpPr>
        <p:spPr>
          <a:xfrm>
            <a:off x="491340" y="1645920"/>
            <a:ext cx="3551724" cy="3800534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 err="1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55219B9-421D-CA40-99C5-4CE5E2A85D7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Innovation continues to be Industry, Global Region and Culture Agnostic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09F60F-70BF-8F4A-8AB6-D38DFF70D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Trends in Innovation 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D0BD8C-58F6-6242-9D73-F12BAFAEE6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IQVIA Confidential - Accelerating Consumer Health Innovation |  23 March 2021 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2FFC76-2F6A-2746-8F34-0F1A601222B0}"/>
              </a:ext>
            </a:extLst>
          </p:cNvPr>
          <p:cNvSpPr/>
          <p:nvPr/>
        </p:nvSpPr>
        <p:spPr>
          <a:xfrm>
            <a:off x="491340" y="1645920"/>
            <a:ext cx="3551724" cy="7796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/>
              <a:t>Meet the 10 Most Innovative Companies of 2020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8B31048-EEBA-F842-9939-72407DACC4B7}"/>
              </a:ext>
            </a:extLst>
          </p:cNvPr>
          <p:cNvSpPr/>
          <p:nvPr/>
        </p:nvSpPr>
        <p:spPr>
          <a:xfrm>
            <a:off x="4330858" y="1645920"/>
            <a:ext cx="7392713" cy="7796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/>
              <a:t>Top 3 Innovation Economies by Region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3C476B75-944E-B84C-BD3D-C581D1C356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965509"/>
              </p:ext>
            </p:extLst>
          </p:nvPr>
        </p:nvGraphicFramePr>
        <p:xfrm>
          <a:off x="4340273" y="2429142"/>
          <a:ext cx="7371535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7915">
                  <a:extLst>
                    <a:ext uri="{9D8B030D-6E8A-4147-A177-3AD203B41FA5}">
                      <a16:colId xmlns:a16="http://schemas.microsoft.com/office/drawing/2014/main" val="304139435"/>
                    </a:ext>
                  </a:extLst>
                </a:gridCol>
                <a:gridCol w="1664540">
                  <a:extLst>
                    <a:ext uri="{9D8B030D-6E8A-4147-A177-3AD203B41FA5}">
                      <a16:colId xmlns:a16="http://schemas.microsoft.com/office/drawing/2014/main" val="3427529940"/>
                    </a:ext>
                  </a:extLst>
                </a:gridCol>
                <a:gridCol w="1664540">
                  <a:extLst>
                    <a:ext uri="{9D8B030D-6E8A-4147-A177-3AD203B41FA5}">
                      <a16:colId xmlns:a16="http://schemas.microsoft.com/office/drawing/2014/main" val="648148808"/>
                    </a:ext>
                  </a:extLst>
                </a:gridCol>
                <a:gridCol w="1664540">
                  <a:extLst>
                    <a:ext uri="{9D8B030D-6E8A-4147-A177-3AD203B41FA5}">
                      <a16:colId xmlns:a16="http://schemas.microsoft.com/office/drawing/2014/main" val="25619720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North America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201168" indent="-201168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1.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United States 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of America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01168" indent="-201168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2.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Canada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01168" indent="-201168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743855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Europe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201168" indent="-201168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1.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Switzerland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01168" indent="-201168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2.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Sweden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01168" indent="-201168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3.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United Kingdom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626751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South East Asia, East Asia, and Oceana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201168" indent="-201168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1.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Singapore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01168" indent="-201168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2.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Republic of Korea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01168" indent="-201168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3.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Hong Kong, China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096855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Northern Africa and </a:t>
                      </a:r>
                      <a:br>
                        <a:rPr lang="en-US" sz="12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Western Asia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201168" indent="-201168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1.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Israel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01168" indent="-201168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2.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Cyprus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01168" indent="-201168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3.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United Arab Emirates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46394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Sub-Saharan Africa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201168" indent="-201168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1.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South Africa/Mauritius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01168" indent="-201168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2.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Kenya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01168" indent="-201168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3.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United Republic 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of Tanzania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83765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Central and Southern Asia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201168" indent="-201168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1.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India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01168" indent="-201168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2.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Iran (Islamic Republic of)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01168" indent="-201168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3.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Kazakhstan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47937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Latin America and </a:t>
                      </a:r>
                      <a:br>
                        <a:rPr lang="en-US" sz="12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the Caribbean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201168" indent="-201168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1.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Chile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01168" indent="-201168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2.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Mexico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01168" indent="-201168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3.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Costa Rica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0790988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76FC0B76-7446-DA4E-9582-A8BE6B491095}"/>
              </a:ext>
            </a:extLst>
          </p:cNvPr>
          <p:cNvSpPr txBox="1"/>
          <p:nvPr/>
        </p:nvSpPr>
        <p:spPr>
          <a:xfrm>
            <a:off x="759616" y="2580592"/>
            <a:ext cx="1240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3"/>
                </a:solidFill>
              </a:rPr>
              <a:t>Apple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2DB544D-A52B-7148-8242-417A3DEF532F}"/>
              </a:ext>
            </a:extLst>
          </p:cNvPr>
          <p:cNvSpPr txBox="1"/>
          <p:nvPr/>
        </p:nvSpPr>
        <p:spPr>
          <a:xfrm>
            <a:off x="2185316" y="2754569"/>
            <a:ext cx="1240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3"/>
                </a:solidFill>
              </a:rPr>
              <a:t>Alphabet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C4BA68A-2EC6-B542-BE82-B66169FF2A34}"/>
              </a:ext>
            </a:extLst>
          </p:cNvPr>
          <p:cNvSpPr txBox="1"/>
          <p:nvPr/>
        </p:nvSpPr>
        <p:spPr>
          <a:xfrm>
            <a:off x="934052" y="3070641"/>
            <a:ext cx="1240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3"/>
                </a:solidFill>
              </a:rPr>
              <a:t>Amazon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D051448-33EF-7241-825F-561FD2432A9E}"/>
              </a:ext>
            </a:extLst>
          </p:cNvPr>
          <p:cNvSpPr txBox="1"/>
          <p:nvPr/>
        </p:nvSpPr>
        <p:spPr>
          <a:xfrm>
            <a:off x="2219200" y="3349820"/>
            <a:ext cx="1240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3"/>
                </a:solidFill>
              </a:rPr>
              <a:t>Microsoft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D095593-2E6D-4E46-918E-6681645F94E2}"/>
              </a:ext>
            </a:extLst>
          </p:cNvPr>
          <p:cNvSpPr txBox="1"/>
          <p:nvPr/>
        </p:nvSpPr>
        <p:spPr>
          <a:xfrm>
            <a:off x="730970" y="3614370"/>
            <a:ext cx="1458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3"/>
                </a:solidFill>
              </a:rPr>
              <a:t>Samsung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57F67D-0B7C-584A-BD82-E43ABCF59AEF}"/>
              </a:ext>
            </a:extLst>
          </p:cNvPr>
          <p:cNvSpPr txBox="1"/>
          <p:nvPr/>
        </p:nvSpPr>
        <p:spPr>
          <a:xfrm>
            <a:off x="2251695" y="3915000"/>
            <a:ext cx="1458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3"/>
                </a:solidFill>
              </a:rPr>
              <a:t>Huawei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B108961-659E-5B45-B92D-0043E550CFED}"/>
              </a:ext>
            </a:extLst>
          </p:cNvPr>
          <p:cNvSpPr txBox="1"/>
          <p:nvPr/>
        </p:nvSpPr>
        <p:spPr>
          <a:xfrm>
            <a:off x="808516" y="4147713"/>
            <a:ext cx="1458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3"/>
                </a:solidFill>
              </a:rPr>
              <a:t>Alibaba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9B24E56-8C39-1445-B918-DAAE26AB2C8E}"/>
              </a:ext>
            </a:extLst>
          </p:cNvPr>
          <p:cNvSpPr txBox="1"/>
          <p:nvPr/>
        </p:nvSpPr>
        <p:spPr>
          <a:xfrm>
            <a:off x="2000588" y="4411705"/>
            <a:ext cx="1458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3"/>
                </a:solidFill>
              </a:rPr>
              <a:t>IBM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6EA4BB-E146-604B-B274-39801F71A632}"/>
              </a:ext>
            </a:extLst>
          </p:cNvPr>
          <p:cNvSpPr txBox="1"/>
          <p:nvPr/>
        </p:nvSpPr>
        <p:spPr>
          <a:xfrm>
            <a:off x="539704" y="4633531"/>
            <a:ext cx="1458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3"/>
                </a:solidFill>
              </a:rPr>
              <a:t>Sony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A9C1A7E-2BF3-1D4E-BED7-53ED89C60F4C}"/>
              </a:ext>
            </a:extLst>
          </p:cNvPr>
          <p:cNvSpPr txBox="1"/>
          <p:nvPr/>
        </p:nvSpPr>
        <p:spPr>
          <a:xfrm>
            <a:off x="1842205" y="4851201"/>
            <a:ext cx="1458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3"/>
                </a:solidFill>
              </a:rPr>
              <a:t>Facebook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15829C5-D87A-C04A-A110-3378238E0679}"/>
              </a:ext>
            </a:extLst>
          </p:cNvPr>
          <p:cNvSpPr txBox="1"/>
          <p:nvPr/>
        </p:nvSpPr>
        <p:spPr>
          <a:xfrm>
            <a:off x="1607310" y="5562600"/>
            <a:ext cx="9006271" cy="729342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wrap="square" rtlCol="0" anchor="ctr">
            <a:noAutofit/>
          </a:bodyPr>
          <a:lstStyle/>
          <a:p>
            <a:pPr lvl="0" algn="ctr">
              <a:lnSpc>
                <a:spcPct val="90000"/>
              </a:lnSpc>
              <a:defRPr/>
            </a:pPr>
            <a:r>
              <a:rPr lang="en-US" sz="2000" dirty="0">
                <a:solidFill>
                  <a:srgbClr val="FFFFFF"/>
                </a:solidFill>
              </a:rPr>
              <a:t>Innovation focused mindset and a willingness to invest </a:t>
            </a:r>
            <a:br>
              <a:rPr lang="en-US" sz="2000" dirty="0">
                <a:solidFill>
                  <a:srgbClr val="FFFFFF"/>
                </a:solidFill>
              </a:rPr>
            </a:br>
            <a:r>
              <a:rPr lang="en-US" sz="2000" dirty="0">
                <a:solidFill>
                  <a:srgbClr val="FFFFFF"/>
                </a:solidFill>
              </a:rPr>
              <a:t>helps these companies and countries to attract and retain the right talent!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492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>
            <a:extLst>
              <a:ext uri="{FF2B5EF4-FFF2-40B4-BE49-F238E27FC236}">
                <a16:creationId xmlns:a16="http://schemas.microsoft.com/office/drawing/2014/main" id="{8BDFEAEF-E93C-4A43-BA01-767308BDAF9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194308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0" name="think-cell Slide" r:id="rId5" imgW="278" imgH="278" progId="TCLayout.ActiveDocument.1">
                  <p:embed/>
                </p:oleObj>
              </mc:Choice>
              <mc:Fallback>
                <p:oleObj name="think-cell Slide" r:id="rId5" imgW="278" imgH="278" progId="TCLayout.ActiveDocument.1">
                  <p:embed/>
                  <p:pic>
                    <p:nvPicPr>
                      <p:cNvPr id="14" name="Object 13" hidden="1">
                        <a:extLst>
                          <a:ext uri="{FF2B5EF4-FFF2-40B4-BE49-F238E27FC236}">
                            <a16:creationId xmlns:a16="http://schemas.microsoft.com/office/drawing/2014/main" id="{8BDFEAEF-E93C-4A43-BA01-767308BDAF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" name="Picture 32">
            <a:extLst>
              <a:ext uri="{FF2B5EF4-FFF2-40B4-BE49-F238E27FC236}">
                <a16:creationId xmlns:a16="http://schemas.microsoft.com/office/drawing/2014/main" id="{38B6214F-3DD2-2645-8D5E-7C14A7F27BA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7619" y="1651801"/>
            <a:ext cx="4711700" cy="4610100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EAD7ED20-8F70-2B4C-89AD-6AA18C457190}"/>
              </a:ext>
            </a:extLst>
          </p:cNvPr>
          <p:cNvSpPr/>
          <p:nvPr/>
        </p:nvSpPr>
        <p:spPr>
          <a:xfrm>
            <a:off x="4601086" y="2577337"/>
            <a:ext cx="2947012" cy="29470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GB" sz="16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00AFB33-A1FC-634A-8586-90D28C4CE0B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COVID-19 Impact will be game-changing at a strategic level for the entire CH industry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D90838-050C-EE4F-90BD-C41DDF4BD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dirty="0"/>
              <a:t>Top 7 trends for Consumer Health in 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2946A4-FAC7-0645-A4EA-F962618E6A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IQVIA Confidential - Accelerating Consumer Health Innovation |  23 March 2021 </a:t>
            </a:r>
            <a:endParaRPr lang="en-GB" dirty="0"/>
          </a:p>
        </p:txBody>
      </p:sp>
      <p:sp>
        <p:nvSpPr>
          <p:cNvPr id="6" name="Line 33">
            <a:extLst>
              <a:ext uri="{FF2B5EF4-FFF2-40B4-BE49-F238E27FC236}">
                <a16:creationId xmlns:a16="http://schemas.microsoft.com/office/drawing/2014/main" id="{43EF146A-01B5-A944-A6E1-650A413FD3D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355878" y="1966185"/>
            <a:ext cx="4408990" cy="0"/>
          </a:xfrm>
          <a:prstGeom prst="line">
            <a:avLst/>
          </a:prstGeom>
          <a:noFill/>
          <a:ln w="19050" cap="rnd">
            <a:solidFill>
              <a:schemeClr val="accent1"/>
            </a:solidFill>
            <a:prstDash val="solid"/>
            <a:round/>
            <a:headEnd type="none" w="lg" len="lg"/>
            <a:tailEnd type="oval" w="lg" len="lg"/>
          </a:ln>
          <a:effectLst/>
        </p:spPr>
        <p:txBody>
          <a:bodyPr/>
          <a:lstStyle/>
          <a:p>
            <a:pPr>
              <a:defRPr/>
            </a:pPr>
            <a:endParaRPr lang="en-GB" kern="0" dirty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56051E-F26E-5F40-AD9B-156E3D8AA662}"/>
              </a:ext>
            </a:extLst>
          </p:cNvPr>
          <p:cNvSpPr/>
          <p:nvPr/>
        </p:nvSpPr>
        <p:spPr>
          <a:xfrm>
            <a:off x="1353106" y="2002335"/>
            <a:ext cx="2917205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defRPr/>
            </a:pPr>
            <a:r>
              <a:rPr lang="en-GB" sz="1400" b="1" dirty="0">
                <a:solidFill>
                  <a:schemeClr val="accent1"/>
                </a:solidFill>
              </a:rPr>
              <a:t>Need for accelerated innovation </a:t>
            </a:r>
            <a:r>
              <a:rPr lang="en-GB" sz="1300" dirty="0"/>
              <a:t>with focus on winning back consumers/shoppers</a:t>
            </a:r>
          </a:p>
        </p:txBody>
      </p:sp>
      <p:sp>
        <p:nvSpPr>
          <p:cNvPr id="8" name="Line 33">
            <a:extLst>
              <a:ext uri="{FF2B5EF4-FFF2-40B4-BE49-F238E27FC236}">
                <a16:creationId xmlns:a16="http://schemas.microsoft.com/office/drawing/2014/main" id="{59732C1E-75FC-EB47-8083-A56F229E9C2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93712" y="3008544"/>
            <a:ext cx="3096000" cy="0"/>
          </a:xfrm>
          <a:prstGeom prst="line">
            <a:avLst/>
          </a:prstGeom>
          <a:noFill/>
          <a:ln w="19050" cap="rnd">
            <a:solidFill>
              <a:schemeClr val="accent2"/>
            </a:solidFill>
            <a:prstDash val="solid"/>
            <a:round/>
            <a:headEnd type="none" w="lg" len="lg"/>
            <a:tailEnd type="oval" w="lg" len="lg"/>
          </a:ln>
          <a:effectLst/>
        </p:spPr>
        <p:txBody>
          <a:bodyPr/>
          <a:lstStyle/>
          <a:p>
            <a:pPr>
              <a:defRPr/>
            </a:pPr>
            <a:endParaRPr lang="en-GB" kern="0" dirty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63E13C-8DB0-AE4E-8AA5-DA12E1C2C2AE}"/>
              </a:ext>
            </a:extLst>
          </p:cNvPr>
          <p:cNvSpPr/>
          <p:nvPr/>
        </p:nvSpPr>
        <p:spPr>
          <a:xfrm>
            <a:off x="1101213" y="3053843"/>
            <a:ext cx="27690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defRPr/>
            </a:pPr>
            <a:r>
              <a:rPr lang="en-GB" sz="1400" b="1" dirty="0">
                <a:solidFill>
                  <a:schemeClr val="accent2"/>
                </a:solidFill>
              </a:rPr>
              <a:t>Digital automation &amp; machine learning </a:t>
            </a:r>
            <a:r>
              <a:rPr lang="en-GB" sz="1300" dirty="0"/>
              <a:t>for productivity, simplification, cost optimization and behaviour analysis</a:t>
            </a:r>
          </a:p>
        </p:txBody>
      </p:sp>
      <p:sp>
        <p:nvSpPr>
          <p:cNvPr id="10" name="Line 33">
            <a:extLst>
              <a:ext uri="{FF2B5EF4-FFF2-40B4-BE49-F238E27FC236}">
                <a16:creationId xmlns:a16="http://schemas.microsoft.com/office/drawing/2014/main" id="{04328611-BCDB-204A-B693-5B7D35A6BBA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85559" y="4298018"/>
            <a:ext cx="2880000" cy="0"/>
          </a:xfrm>
          <a:prstGeom prst="line">
            <a:avLst/>
          </a:prstGeom>
          <a:noFill/>
          <a:ln w="19050" cap="rnd">
            <a:solidFill>
              <a:schemeClr val="accent3"/>
            </a:solidFill>
            <a:prstDash val="solid"/>
            <a:round/>
            <a:headEnd type="none" w="lg" len="lg"/>
            <a:tailEnd type="oval" w="lg" len="lg"/>
          </a:ln>
          <a:effectLst/>
        </p:spPr>
        <p:txBody>
          <a:bodyPr/>
          <a:lstStyle/>
          <a:p>
            <a:pPr>
              <a:defRPr/>
            </a:pPr>
            <a:endParaRPr lang="en-GB" kern="0" dirty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6BFAF46-6C63-7F4A-847B-C42388237488}"/>
              </a:ext>
            </a:extLst>
          </p:cNvPr>
          <p:cNvSpPr/>
          <p:nvPr/>
        </p:nvSpPr>
        <p:spPr>
          <a:xfrm>
            <a:off x="983225" y="4337008"/>
            <a:ext cx="2742851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defRPr/>
            </a:pPr>
            <a:r>
              <a:rPr lang="en-GB" sz="1400" b="1" dirty="0">
                <a:solidFill>
                  <a:schemeClr val="accent3"/>
                </a:solidFill>
              </a:rPr>
              <a:t>Erosion of traditional scale advantages </a:t>
            </a:r>
            <a:r>
              <a:rPr lang="en-GB" sz="1300" dirty="0"/>
              <a:t>resilience &amp; agility trump scale</a:t>
            </a:r>
          </a:p>
        </p:txBody>
      </p:sp>
      <p:sp>
        <p:nvSpPr>
          <p:cNvPr id="12" name="Line 33">
            <a:extLst>
              <a:ext uri="{FF2B5EF4-FFF2-40B4-BE49-F238E27FC236}">
                <a16:creationId xmlns:a16="http://schemas.microsoft.com/office/drawing/2014/main" id="{607C5F8B-A553-3C4D-9BEB-234132E6192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83692" y="5413867"/>
            <a:ext cx="3132000" cy="1"/>
          </a:xfrm>
          <a:prstGeom prst="line">
            <a:avLst/>
          </a:prstGeom>
          <a:noFill/>
          <a:ln w="19050" cap="rnd">
            <a:solidFill>
              <a:schemeClr val="accent1"/>
            </a:solidFill>
            <a:prstDash val="solid"/>
            <a:round/>
            <a:headEnd type="none" w="lg" len="lg"/>
            <a:tailEnd type="oval" w="lg" len="lg"/>
          </a:ln>
          <a:effectLst/>
        </p:spPr>
        <p:txBody>
          <a:bodyPr/>
          <a:lstStyle/>
          <a:p>
            <a:pPr>
              <a:defRPr/>
            </a:pPr>
            <a:endParaRPr lang="en-GB" kern="0" dirty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603884-9405-8F43-B76F-8EA5F82FA1F5}"/>
              </a:ext>
            </a:extLst>
          </p:cNvPr>
          <p:cNvSpPr/>
          <p:nvPr/>
        </p:nvSpPr>
        <p:spPr>
          <a:xfrm>
            <a:off x="1783692" y="5480023"/>
            <a:ext cx="265540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defRPr/>
            </a:pPr>
            <a:r>
              <a:rPr lang="en-GB" sz="1400" b="1" dirty="0">
                <a:solidFill>
                  <a:schemeClr val="accent1"/>
                </a:solidFill>
              </a:rPr>
              <a:t>Sustainability</a:t>
            </a:r>
            <a:r>
              <a:rPr lang="en-GB" sz="1300" dirty="0"/>
              <a:t> is now at the core of business strategy </a:t>
            </a:r>
          </a:p>
        </p:txBody>
      </p:sp>
      <p:sp>
        <p:nvSpPr>
          <p:cNvPr id="15" name="Line 33">
            <a:extLst>
              <a:ext uri="{FF2B5EF4-FFF2-40B4-BE49-F238E27FC236}">
                <a16:creationId xmlns:a16="http://schemas.microsoft.com/office/drawing/2014/main" id="{053AC9AD-603E-9F46-B9CF-5238E87FCF3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005941" y="3008544"/>
            <a:ext cx="2124000" cy="0"/>
          </a:xfrm>
          <a:prstGeom prst="line">
            <a:avLst/>
          </a:prstGeom>
          <a:noFill/>
          <a:ln w="19050" cap="rnd">
            <a:solidFill>
              <a:schemeClr val="accent3"/>
            </a:solidFill>
            <a:prstDash val="solid"/>
            <a:round/>
            <a:headEnd type="oval" w="lg" len="lg"/>
            <a:tailEnd w="lg" len="lg"/>
          </a:ln>
          <a:effectLst/>
        </p:spPr>
        <p:txBody>
          <a:bodyPr/>
          <a:lstStyle/>
          <a:p>
            <a:pPr>
              <a:defRPr/>
            </a:pPr>
            <a:endParaRPr lang="en-GB" kern="0" dirty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sp>
        <p:nvSpPr>
          <p:cNvPr id="16" name="Line 33">
            <a:extLst>
              <a:ext uri="{FF2B5EF4-FFF2-40B4-BE49-F238E27FC236}">
                <a16:creationId xmlns:a16="http://schemas.microsoft.com/office/drawing/2014/main" id="{402DFF7D-9D63-F244-BADB-7D31C1E463B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061215" y="4303957"/>
            <a:ext cx="3366787" cy="0"/>
          </a:xfrm>
          <a:prstGeom prst="line">
            <a:avLst/>
          </a:prstGeom>
          <a:noFill/>
          <a:ln w="19050" cap="rnd">
            <a:solidFill>
              <a:schemeClr val="accent1"/>
            </a:solidFill>
            <a:prstDash val="solid"/>
            <a:round/>
            <a:headEnd type="oval" w="lg" len="lg"/>
            <a:tailEnd w="lg" len="lg"/>
          </a:ln>
          <a:effectLst/>
        </p:spPr>
        <p:txBody>
          <a:bodyPr/>
          <a:lstStyle/>
          <a:p>
            <a:pPr>
              <a:defRPr/>
            </a:pPr>
            <a:endParaRPr lang="en-GB" kern="0" dirty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sp>
        <p:nvSpPr>
          <p:cNvPr id="17" name="Line 33">
            <a:extLst>
              <a:ext uri="{FF2B5EF4-FFF2-40B4-BE49-F238E27FC236}">
                <a16:creationId xmlns:a16="http://schemas.microsoft.com/office/drawing/2014/main" id="{76B98068-72E8-124A-B963-6503BEF58B2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222905" y="5402500"/>
            <a:ext cx="2772000" cy="0"/>
          </a:xfrm>
          <a:prstGeom prst="line">
            <a:avLst/>
          </a:prstGeom>
          <a:noFill/>
          <a:ln w="19050" cap="rnd">
            <a:solidFill>
              <a:schemeClr val="accent2"/>
            </a:solidFill>
            <a:prstDash val="solid"/>
            <a:round/>
            <a:headEnd type="oval" w="lg" len="lg"/>
            <a:tailEnd w="lg" len="lg"/>
          </a:ln>
          <a:effectLst/>
        </p:spPr>
        <p:txBody>
          <a:bodyPr/>
          <a:lstStyle/>
          <a:p>
            <a:pPr>
              <a:defRPr/>
            </a:pPr>
            <a:endParaRPr lang="en-GB" kern="0" dirty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19BC55-4605-A34B-8870-6283B89E784F}"/>
              </a:ext>
            </a:extLst>
          </p:cNvPr>
          <p:cNvSpPr/>
          <p:nvPr/>
        </p:nvSpPr>
        <p:spPr>
          <a:xfrm>
            <a:off x="8030136" y="3056999"/>
            <a:ext cx="200400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defRPr/>
            </a:pPr>
            <a:r>
              <a:rPr lang="en-GB" sz="1400" b="1" dirty="0">
                <a:solidFill>
                  <a:schemeClr val="accent3"/>
                </a:solidFill>
              </a:rPr>
              <a:t>E-commerce</a:t>
            </a:r>
            <a:r>
              <a:rPr lang="en-GB" sz="1300" dirty="0"/>
              <a:t> is now a ‘Must-Win’ channel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A76CA7A-318B-5B49-8008-073E5F03467B}"/>
              </a:ext>
            </a:extLst>
          </p:cNvPr>
          <p:cNvSpPr/>
          <p:nvPr/>
        </p:nvSpPr>
        <p:spPr>
          <a:xfrm>
            <a:off x="8551197" y="4337606"/>
            <a:ext cx="2937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defRPr/>
            </a:pPr>
            <a:r>
              <a:rPr lang="en-GB" sz="1400" b="1" dirty="0">
                <a:solidFill>
                  <a:schemeClr val="accent1"/>
                </a:solidFill>
              </a:rPr>
              <a:t>Intense M&amp;A activity </a:t>
            </a:r>
            <a:r>
              <a:rPr lang="en-GB" sz="1300" dirty="0"/>
              <a:t>- focus on developed markets; targeted asset pruning across emerging markets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6DDC36B-0AD6-4744-A144-72FAEB1EC9A7}"/>
              </a:ext>
            </a:extLst>
          </p:cNvPr>
          <p:cNvSpPr/>
          <p:nvPr/>
        </p:nvSpPr>
        <p:spPr>
          <a:xfrm>
            <a:off x="7508305" y="5463194"/>
            <a:ext cx="29370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defRPr/>
            </a:pPr>
            <a:r>
              <a:rPr lang="en-GB" sz="1400" b="1" dirty="0">
                <a:solidFill>
                  <a:schemeClr val="accent2"/>
                </a:solidFill>
              </a:rPr>
              <a:t>Connected consumer </a:t>
            </a:r>
            <a:r>
              <a:rPr lang="en-GB" sz="1300" dirty="0"/>
              <a:t>- able to access and share more information,  eHealth- more demanding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4FDD6822-C4AD-8549-A725-0110183A46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86131" y="1742154"/>
            <a:ext cx="735569" cy="735569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0A34298B-73A5-4546-88AC-BC640591051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853851" y="5364755"/>
            <a:ext cx="755820" cy="755820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6D601D9C-CDD1-8B46-B89F-E32F8E2F6ED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222905" y="2513493"/>
            <a:ext cx="696734" cy="696734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05D13937-950F-BD46-8770-1BD878BA6BA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568312" y="4095131"/>
            <a:ext cx="727587" cy="72758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A5018B7-BBF5-874B-A3D0-9ED686CB3833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9992" y="2742174"/>
            <a:ext cx="2626168" cy="2629730"/>
          </a:xfrm>
          <a:prstGeom prst="ellipse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2DEA082C-D44C-4202-869B-104F98C7893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229545" y="2515526"/>
            <a:ext cx="752392" cy="752392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0985880D-24C0-42FB-AA01-7815122708A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890067" y="4156192"/>
            <a:ext cx="640080" cy="640080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1664FF08-DFB2-4F23-A926-577A06A0D10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6582825" y="5456134"/>
            <a:ext cx="64008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57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Consumer Health">
  <a:themeElements>
    <a:clrScheme name="IQVIA MedTech">
      <a:dk1>
        <a:srgbClr val="2B3A42"/>
      </a:dk1>
      <a:lt1>
        <a:srgbClr val="FFFFFF"/>
      </a:lt1>
      <a:dk2>
        <a:srgbClr val="606B71"/>
      </a:dk2>
      <a:lt2>
        <a:srgbClr val="F3F3F3"/>
      </a:lt2>
      <a:accent1>
        <a:srgbClr val="00A3E0"/>
      </a:accent1>
      <a:accent2>
        <a:srgbClr val="005587"/>
      </a:accent2>
      <a:accent3>
        <a:srgbClr val="43B02A"/>
      </a:accent3>
      <a:accent4>
        <a:srgbClr val="027123"/>
      </a:accent4>
      <a:accent5>
        <a:srgbClr val="00BFB3"/>
      </a:accent5>
      <a:accent6>
        <a:srgbClr val="F0B323"/>
      </a:accent6>
      <a:hlink>
        <a:srgbClr val="00A3E0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t" anchorCtr="0"/>
      <a:lstStyle>
        <a:defPPr algn="l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6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6" id="{662D58E2-C043-6749-8BC9-27CC81F07F20}" vid="{E0D7384A-8BB9-6241-B390-641DF31803B2}"/>
    </a:ext>
  </a:extLst>
</a:theme>
</file>

<file path=ppt/theme/theme2.xml><?xml version="1.0" encoding="utf-8"?>
<a:theme xmlns:a="http://schemas.openxmlformats.org/drawingml/2006/main" name="1_Consumer Health">
  <a:themeElements>
    <a:clrScheme name="IQVIA MedTech">
      <a:dk1>
        <a:srgbClr val="2B3A42"/>
      </a:dk1>
      <a:lt1>
        <a:srgbClr val="FFFFFF"/>
      </a:lt1>
      <a:dk2>
        <a:srgbClr val="606B71"/>
      </a:dk2>
      <a:lt2>
        <a:srgbClr val="F3F3F3"/>
      </a:lt2>
      <a:accent1>
        <a:srgbClr val="00A3E0"/>
      </a:accent1>
      <a:accent2>
        <a:srgbClr val="005587"/>
      </a:accent2>
      <a:accent3>
        <a:srgbClr val="43B02A"/>
      </a:accent3>
      <a:accent4>
        <a:srgbClr val="027123"/>
      </a:accent4>
      <a:accent5>
        <a:srgbClr val="00BFB3"/>
      </a:accent5>
      <a:accent6>
        <a:srgbClr val="F0B323"/>
      </a:accent6>
      <a:hlink>
        <a:srgbClr val="00A3E0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t" anchorCtr="0"/>
      <a:lstStyle>
        <a:defPPr algn="l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6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6" id="{662D58E2-C043-6749-8BC9-27CC81F07F20}" vid="{E0D7384A-8BB9-6241-B390-641DF31803B2}"/>
    </a:ext>
  </a:extLst>
</a:theme>
</file>

<file path=ppt/theme/theme3.xml><?xml version="1.0" encoding="utf-8"?>
<a:theme xmlns:a="http://schemas.openxmlformats.org/drawingml/2006/main" name="2_Consumer Health">
  <a:themeElements>
    <a:clrScheme name="IQVIA MedTech">
      <a:dk1>
        <a:srgbClr val="2B3A42"/>
      </a:dk1>
      <a:lt1>
        <a:srgbClr val="FFFFFF"/>
      </a:lt1>
      <a:dk2>
        <a:srgbClr val="606B71"/>
      </a:dk2>
      <a:lt2>
        <a:srgbClr val="F3F3F3"/>
      </a:lt2>
      <a:accent1>
        <a:srgbClr val="00A3E0"/>
      </a:accent1>
      <a:accent2>
        <a:srgbClr val="005587"/>
      </a:accent2>
      <a:accent3>
        <a:srgbClr val="43B02A"/>
      </a:accent3>
      <a:accent4>
        <a:srgbClr val="027123"/>
      </a:accent4>
      <a:accent5>
        <a:srgbClr val="00BFB3"/>
      </a:accent5>
      <a:accent6>
        <a:srgbClr val="F0B323"/>
      </a:accent6>
      <a:hlink>
        <a:srgbClr val="00A3E0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t" anchorCtr="0"/>
      <a:lstStyle>
        <a:defPPr algn="l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6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6" id="{662D58E2-C043-6749-8BC9-27CC81F07F20}" vid="{E0D7384A-8BB9-6241-B390-641DF31803B2}"/>
    </a:ext>
  </a:extLst>
</a:theme>
</file>

<file path=ppt/theme/theme4.xml><?xml version="1.0" encoding="utf-8"?>
<a:theme xmlns:a="http://schemas.openxmlformats.org/drawingml/2006/main" name="Office Theme">
  <a:themeElements>
    <a:clrScheme name="IQVIA">
      <a:dk1>
        <a:srgbClr val="2B3A42"/>
      </a:dk1>
      <a:lt1>
        <a:sysClr val="window" lastClr="FFFFFF"/>
      </a:lt1>
      <a:dk2>
        <a:srgbClr val="005587"/>
      </a:dk2>
      <a:lt2>
        <a:srgbClr val="00A3E0"/>
      </a:lt2>
      <a:accent1>
        <a:srgbClr val="FE8A12"/>
      </a:accent1>
      <a:accent2>
        <a:srgbClr val="43B02A"/>
      </a:accent2>
      <a:accent3>
        <a:srgbClr val="027223"/>
      </a:accent3>
      <a:accent4>
        <a:srgbClr val="00C7B1"/>
      </a:accent4>
      <a:accent5>
        <a:srgbClr val="FFD100"/>
      </a:accent5>
      <a:accent6>
        <a:srgbClr val="3F5765"/>
      </a:accent6>
      <a:hlink>
        <a:srgbClr val="2B3A42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IQVIA">
      <a:dk1>
        <a:srgbClr val="2B3A42"/>
      </a:dk1>
      <a:lt1>
        <a:sysClr val="window" lastClr="FFFFFF"/>
      </a:lt1>
      <a:dk2>
        <a:srgbClr val="005587"/>
      </a:dk2>
      <a:lt2>
        <a:srgbClr val="00A3E0"/>
      </a:lt2>
      <a:accent1>
        <a:srgbClr val="FE8A12"/>
      </a:accent1>
      <a:accent2>
        <a:srgbClr val="43B02A"/>
      </a:accent2>
      <a:accent3>
        <a:srgbClr val="027223"/>
      </a:accent3>
      <a:accent4>
        <a:srgbClr val="00C7B1"/>
      </a:accent4>
      <a:accent5>
        <a:srgbClr val="FFD100"/>
      </a:accent5>
      <a:accent6>
        <a:srgbClr val="3F5765"/>
      </a:accent6>
      <a:hlink>
        <a:srgbClr val="2B3A42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IQVIA Wave2">
    <a:dk1>
      <a:srgbClr val="2B3A42"/>
    </a:dk1>
    <a:lt1>
      <a:srgbClr val="FFFFFF"/>
    </a:lt1>
    <a:dk2>
      <a:srgbClr val="2B3A42"/>
    </a:dk2>
    <a:lt2>
      <a:srgbClr val="F0B323"/>
    </a:lt2>
    <a:accent1>
      <a:srgbClr val="00A3E0"/>
    </a:accent1>
    <a:accent2>
      <a:srgbClr val="005587"/>
    </a:accent2>
    <a:accent3>
      <a:srgbClr val="FE8A12"/>
    </a:accent3>
    <a:accent4>
      <a:srgbClr val="43B02A"/>
    </a:accent4>
    <a:accent5>
      <a:srgbClr val="027223"/>
    </a:accent5>
    <a:accent6>
      <a:srgbClr val="00BFB3"/>
    </a:accent6>
    <a:hlink>
      <a:srgbClr val="00A3E0"/>
    </a:hlink>
    <a:folHlink>
      <a:srgbClr val="005587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Consumer Health</Template>
  <TotalTime>2640</TotalTime>
  <Words>2020</Words>
  <Application>Microsoft Office PowerPoint</Application>
  <PresentationFormat>Widescreen</PresentationFormat>
  <Paragraphs>421</Paragraphs>
  <Slides>28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Arial Narrow</vt:lpstr>
      <vt:lpstr>Georgia</vt:lpstr>
      <vt:lpstr>Lato</vt:lpstr>
      <vt:lpstr>System Font Regular</vt:lpstr>
      <vt:lpstr>Wingdings</vt:lpstr>
      <vt:lpstr>Consumer Health</vt:lpstr>
      <vt:lpstr>1_Consumer Health</vt:lpstr>
      <vt:lpstr>2_Consumer Health</vt:lpstr>
      <vt:lpstr>think-cell Slide</vt:lpstr>
      <vt:lpstr>Accelerating Consumer Health Innovation</vt:lpstr>
      <vt:lpstr>Speakers</vt:lpstr>
      <vt:lpstr>Understanding what innovation is and its importance</vt:lpstr>
      <vt:lpstr>Top inventions over past 1000 years</vt:lpstr>
      <vt:lpstr>Inventions  vs.  Innovations</vt:lpstr>
      <vt:lpstr>Innovation is all about ‘Staying Relevant’ </vt:lpstr>
      <vt:lpstr>Four Types of Innovation </vt:lpstr>
      <vt:lpstr>Trends in Innovation </vt:lpstr>
      <vt:lpstr>Top 7 trends for Consumer Health in 2021</vt:lpstr>
      <vt:lpstr>Innovation Challenges in Consumer Health</vt:lpstr>
      <vt:lpstr>Innovation is the biggest growth driver with opportunity for the industry to maximize its impact</vt:lpstr>
      <vt:lpstr>Potential to maximize innovation impact via an optimized process</vt:lpstr>
      <vt:lpstr>The regulatory category strongly influences innovation</vt:lpstr>
      <vt:lpstr>Top brands don’t always lead innovation but… </vt:lpstr>
      <vt:lpstr>Regulatory constraints have a lasting influence on innovation and development timelines in consumer health</vt:lpstr>
      <vt:lpstr>One way to mitigate R&amp;D and regulatory constraints is to include a mix of different innovation levels and types in the pipeline</vt:lpstr>
      <vt:lpstr>More efficient and consumer-centric innovation processes  are needed</vt:lpstr>
      <vt:lpstr>Key Drivers of Successful Innovation</vt:lpstr>
      <vt:lpstr>IQVIA Consumer Health model for a winning innovation process</vt:lpstr>
      <vt:lpstr>Understanding market dynamics provides a framework</vt:lpstr>
      <vt:lpstr>What is your biggest innovation challenge?</vt:lpstr>
      <vt:lpstr>Putting in place a process that regularly feeds new insights into the innovation funnel is vital</vt:lpstr>
      <vt:lpstr>Consistent innovators systematized success factors</vt:lpstr>
      <vt:lpstr>Launch excellence is key to ensuring innovation success </vt:lpstr>
      <vt:lpstr>Setting up  to win</vt:lpstr>
      <vt:lpstr> The recipe to get the winning sauce has these 5 ingredients</vt:lpstr>
      <vt:lpstr>Your key contacts</vt:lpstr>
      <vt:lpstr>Thank you!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Haslewood, Robert</cp:lastModifiedBy>
  <cp:revision>87</cp:revision>
  <cp:lastPrinted>2019-08-20T20:33:24Z</cp:lastPrinted>
  <dcterms:created xsi:type="dcterms:W3CDTF">2021-03-17T18:43:39Z</dcterms:created>
  <dcterms:modified xsi:type="dcterms:W3CDTF">2021-03-23T11:22:09Z</dcterms:modified>
</cp:coreProperties>
</file>