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1"/>
  </p:sldMasterIdLst>
  <p:notesMasterIdLst>
    <p:notesMasterId r:id="rId9"/>
  </p:notesMasterIdLst>
  <p:handoutMasterIdLst>
    <p:handoutMasterId r:id="rId10"/>
  </p:handoutMasterIdLst>
  <p:sldIdLst>
    <p:sldId id="2147472853" r:id="rId2"/>
    <p:sldId id="260" r:id="rId3"/>
    <p:sldId id="2147468623" r:id="rId4"/>
    <p:sldId id="2147472920" r:id="rId5"/>
    <p:sldId id="2147468627" r:id="rId6"/>
    <p:sldId id="2147472917" r:id="rId7"/>
    <p:sldId id="257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2D442B-F2FE-2C76-24F2-7E4A06E7CB67}" name="Fahey, Pauline" initials="FP" userId="S::pfahey@fr.imshealth.com::4a2121f4-b011-489e-9b6f-db613a720062" providerId="AD"/>
  <p188:author id="{D7FD7E43-C307-8F47-9691-E2A88B6934B4}" name="Harrell, Susan EX1" initials="HSE" userId="S::susan.harrell@iqvia.com::08c996ef-9d15-40fa-bab5-b1f1f0cc63b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hey, Pauline" initials="FP" lastIdx="2" clrIdx="0">
    <p:extLst>
      <p:ext uri="{19B8F6BF-5375-455C-9EA6-DF929625EA0E}">
        <p15:presenceInfo xmlns:p15="http://schemas.microsoft.com/office/powerpoint/2012/main" userId="S::pfahey@fr.imshealth.com::4a2121f4-b011-489e-9b6f-db613a720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7"/>
    <a:srgbClr val="00BFB3"/>
    <a:srgbClr val="43B02A"/>
    <a:srgbClr val="959CA0"/>
    <a:srgbClr val="FEC488"/>
    <a:srgbClr val="F4F4F4"/>
    <a:srgbClr val="DA291C"/>
    <a:srgbClr val="FE8A12"/>
    <a:srgbClr val="F4C65A"/>
    <a:srgbClr val="FFE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6327" autoAdjust="0"/>
  </p:normalViewPr>
  <p:slideViewPr>
    <p:cSldViewPr snapToGrid="0">
      <p:cViewPr varScale="1">
        <p:scale>
          <a:sx n="67" d="100"/>
          <a:sy n="67" d="100"/>
        </p:scale>
        <p:origin x="784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2/15/2024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2/15/2024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57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Dark_Pill_Transition2Color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2669" y="622300"/>
            <a:ext cx="4939031" cy="3943350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15A73A-EBAD-9748-A8A9-AD7D498C2B28}"/>
              </a:ext>
            </a:extLst>
          </p:cNvPr>
          <p:cNvSpPr/>
          <p:nvPr userDrawn="1"/>
        </p:nvSpPr>
        <p:spPr>
          <a:xfrm>
            <a:off x="5093909" y="1267075"/>
            <a:ext cx="7098091" cy="5590925"/>
          </a:xfrm>
          <a:custGeom>
            <a:avLst/>
            <a:gdLst>
              <a:gd name="connsiteX0" fmla="*/ 6382203 w 7098091"/>
              <a:gd name="connsiteY0" fmla="*/ 0 h 5590925"/>
              <a:gd name="connsiteX1" fmla="*/ 6925853 w 7098091"/>
              <a:gd name="connsiteY1" fmla="*/ 78367 h 5590925"/>
              <a:gd name="connsiteX2" fmla="*/ 7098091 w 7098091"/>
              <a:gd name="connsiteY2" fmla="*/ 138424 h 5590925"/>
              <a:gd name="connsiteX3" fmla="*/ 7098091 w 7098091"/>
              <a:gd name="connsiteY3" fmla="*/ 3893788 h 5590925"/>
              <a:gd name="connsiteX4" fmla="*/ 7023925 w 7098091"/>
              <a:gd name="connsiteY4" fmla="*/ 3968027 h 5590925"/>
              <a:gd name="connsiteX5" fmla="*/ 5554697 w 7098091"/>
              <a:gd name="connsiteY5" fmla="*/ 5438698 h 5590925"/>
              <a:gd name="connsiteX6" fmla="*/ 5402619 w 7098091"/>
              <a:gd name="connsiteY6" fmla="*/ 5590925 h 5590925"/>
              <a:gd name="connsiteX7" fmla="*/ 0 w 7098091"/>
              <a:gd name="connsiteY7" fmla="*/ 5590925 h 5590925"/>
              <a:gd name="connsiteX8" fmla="*/ 119873 w 7098091"/>
              <a:gd name="connsiteY8" fmla="*/ 5471042 h 5590925"/>
              <a:gd name="connsiteX9" fmla="*/ 5033233 w 7098091"/>
              <a:gd name="connsiteY9" fmla="*/ 557279 h 5590925"/>
              <a:gd name="connsiteX10" fmla="*/ 6382203 w 7098091"/>
              <a:gd name="connsiteY10" fmla="*/ 0 h 559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8091" h="5590925">
                <a:moveTo>
                  <a:pt x="6382203" y="0"/>
                </a:moveTo>
                <a:cubicBezTo>
                  <a:pt x="6565481" y="0"/>
                  <a:pt x="6748758" y="26122"/>
                  <a:pt x="6925853" y="78367"/>
                </a:cubicBezTo>
                <a:lnTo>
                  <a:pt x="7098091" y="138424"/>
                </a:lnTo>
                <a:lnTo>
                  <a:pt x="7098091" y="3893788"/>
                </a:lnTo>
                <a:lnTo>
                  <a:pt x="7023925" y="3968027"/>
                </a:lnTo>
                <a:cubicBezTo>
                  <a:pt x="6702448" y="4289820"/>
                  <a:pt x="6234846" y="4757881"/>
                  <a:pt x="5554697" y="5438698"/>
                </a:cubicBezTo>
                <a:lnTo>
                  <a:pt x="5402619" y="5590925"/>
                </a:lnTo>
                <a:lnTo>
                  <a:pt x="0" y="5590925"/>
                </a:lnTo>
                <a:lnTo>
                  <a:pt x="119873" y="5471042"/>
                </a:lnTo>
                <a:cubicBezTo>
                  <a:pt x="1255377" y="4335445"/>
                  <a:pt x="2835208" y="2755485"/>
                  <a:pt x="5033233" y="557279"/>
                </a:cubicBezTo>
                <a:cubicBezTo>
                  <a:pt x="5404722" y="185759"/>
                  <a:pt x="5893463" y="0"/>
                  <a:pt x="6382203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005587"/>
              </a:gs>
              <a:gs pos="80000">
                <a:srgbClr val="00A3E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0D5F0C1-6405-5A8D-0177-FD0EF406192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3C3B181-C7EE-2E57-26DB-2A1CBA5EE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6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2021.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(V2.1.0)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07A176-04FF-4600-9428-258A4B331C28}"/>
              </a:ext>
            </a:extLst>
          </p:cNvPr>
          <p:cNvGrpSpPr/>
          <p:nvPr userDrawn="1"/>
        </p:nvGrpSpPr>
        <p:grpSpPr>
          <a:xfrm>
            <a:off x="12308084" y="0"/>
            <a:ext cx="851744" cy="3047787"/>
            <a:chOff x="12233656" y="25480"/>
            <a:chExt cx="851744" cy="30477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6790172-6CDB-486B-8C9C-5719F944A1E5}"/>
                </a:ext>
              </a:extLst>
            </p:cNvPr>
            <p:cNvSpPr/>
            <p:nvPr/>
          </p:nvSpPr>
          <p:spPr bwMode="gray">
            <a:xfrm>
              <a:off x="12233656" y="2584077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34110EB-1D9F-40AA-85D6-0DCE03E31FF6}"/>
                </a:ext>
              </a:extLst>
            </p:cNvPr>
            <p:cNvSpPr/>
            <p:nvPr/>
          </p:nvSpPr>
          <p:spPr bwMode="gray">
            <a:xfrm>
              <a:off x="12676696" y="2584077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C9A453-AE8F-4383-BD8F-32DA97D7AAF2}"/>
                </a:ext>
              </a:extLst>
            </p:cNvPr>
            <p:cNvSpPr/>
            <p:nvPr/>
          </p:nvSpPr>
          <p:spPr bwMode="gray">
            <a:xfrm>
              <a:off x="12898215" y="2584077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E0FF7AE-5FC0-4FE9-B824-B5FD9D591486}"/>
                </a:ext>
              </a:extLst>
            </p:cNvPr>
            <p:cNvSpPr/>
            <p:nvPr/>
          </p:nvSpPr>
          <p:spPr bwMode="gray">
            <a:xfrm>
              <a:off x="12455176" y="2584077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DA3666-914B-4B70-9285-AC745AC36DD8}"/>
                </a:ext>
              </a:extLst>
            </p:cNvPr>
            <p:cNvSpPr/>
            <p:nvPr/>
          </p:nvSpPr>
          <p:spPr bwMode="gray">
            <a:xfrm>
              <a:off x="12233656" y="1976453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5BBD6E4-2C3A-4BDE-91DF-83D595CE5D83}"/>
                </a:ext>
              </a:extLst>
            </p:cNvPr>
            <p:cNvSpPr/>
            <p:nvPr/>
          </p:nvSpPr>
          <p:spPr bwMode="gray">
            <a:xfrm>
              <a:off x="12233656" y="2282071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A34AC5-EFC7-4238-82A2-6B301C2DDE12}"/>
                </a:ext>
              </a:extLst>
            </p:cNvPr>
            <p:cNvSpPr/>
            <p:nvPr/>
          </p:nvSpPr>
          <p:spPr bwMode="gray">
            <a:xfrm>
              <a:off x="12455176" y="1976453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C959C79-B003-4C43-BB55-D824D8433590}"/>
                </a:ext>
              </a:extLst>
            </p:cNvPr>
            <p:cNvSpPr/>
            <p:nvPr/>
          </p:nvSpPr>
          <p:spPr bwMode="gray">
            <a:xfrm>
              <a:off x="12676696" y="1976453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2F109A-F3DB-4DF0-AE2F-90C6EA4CAB56}"/>
                </a:ext>
              </a:extLst>
            </p:cNvPr>
            <p:cNvSpPr/>
            <p:nvPr/>
          </p:nvSpPr>
          <p:spPr bwMode="gray">
            <a:xfrm>
              <a:off x="12898216" y="1976453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A61E298-EB0A-4E17-BD09-A9BCC2649A12}"/>
                </a:ext>
              </a:extLst>
            </p:cNvPr>
            <p:cNvSpPr txBox="1"/>
            <p:nvPr/>
          </p:nvSpPr>
          <p:spPr>
            <a:xfrm>
              <a:off x="12233656" y="25480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05AA33-EE2E-4E4E-B109-36E236936840}"/>
                </a:ext>
              </a:extLst>
            </p:cNvPr>
            <p:cNvSpPr/>
            <p:nvPr/>
          </p:nvSpPr>
          <p:spPr bwMode="gray">
            <a:xfrm>
              <a:off x="12233656" y="2886083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EC58DC-2F2B-4BE2-B67F-07B125678C34}"/>
                </a:ext>
              </a:extLst>
            </p:cNvPr>
            <p:cNvSpPr/>
            <p:nvPr userDrawn="1"/>
          </p:nvSpPr>
          <p:spPr bwMode="gray">
            <a:xfrm>
              <a:off x="12233656" y="1765158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549ADF4-EEA9-43D1-8A2A-133C45DB1862}"/>
                </a:ext>
              </a:extLst>
            </p:cNvPr>
            <p:cNvSpPr/>
            <p:nvPr userDrawn="1"/>
          </p:nvSpPr>
          <p:spPr bwMode="gray">
            <a:xfrm>
              <a:off x="12455176" y="1765158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0543385-700D-4FD3-9403-942A7816AFF3}"/>
                </a:ext>
              </a:extLst>
            </p:cNvPr>
            <p:cNvSpPr/>
            <p:nvPr userDrawn="1"/>
          </p:nvSpPr>
          <p:spPr bwMode="gray">
            <a:xfrm>
              <a:off x="12676696" y="1765158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3C64855-B6D7-406E-A904-38AA3CAC33D1}"/>
                </a:ext>
              </a:extLst>
            </p:cNvPr>
            <p:cNvSpPr/>
            <p:nvPr userDrawn="1"/>
          </p:nvSpPr>
          <p:spPr bwMode="gray">
            <a:xfrm>
              <a:off x="12898216" y="1765158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671D4E-C545-4A51-AD54-465B655DA739}"/>
                </a:ext>
              </a:extLst>
            </p:cNvPr>
            <p:cNvSpPr/>
            <p:nvPr/>
          </p:nvSpPr>
          <p:spPr bwMode="gray">
            <a:xfrm>
              <a:off x="12455176" y="222423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B621816-B34D-4C96-B96F-5C715C45829B}"/>
                </a:ext>
              </a:extLst>
            </p:cNvPr>
            <p:cNvSpPr/>
            <p:nvPr/>
          </p:nvSpPr>
          <p:spPr bwMode="gray">
            <a:xfrm>
              <a:off x="12455176" y="443728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57F5CE8-B34F-444C-9F30-C4849266D875}"/>
                </a:ext>
              </a:extLst>
            </p:cNvPr>
            <p:cNvSpPr/>
            <p:nvPr/>
          </p:nvSpPr>
          <p:spPr bwMode="gray">
            <a:xfrm>
              <a:off x="12676695" y="222423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3D284D6-CF6C-4BFC-8BAA-4E3DEFF9F379}"/>
                </a:ext>
              </a:extLst>
            </p:cNvPr>
            <p:cNvSpPr/>
            <p:nvPr/>
          </p:nvSpPr>
          <p:spPr bwMode="gray">
            <a:xfrm>
              <a:off x="12676695" y="443728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2017C50-180E-4CF0-9C26-E8CEE97041A3}"/>
                </a:ext>
              </a:extLst>
            </p:cNvPr>
            <p:cNvSpPr/>
            <p:nvPr/>
          </p:nvSpPr>
          <p:spPr bwMode="gray">
            <a:xfrm>
              <a:off x="12898215" y="222423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85309A6-0A06-430D-BC25-9F084A978BC1}"/>
                </a:ext>
              </a:extLst>
            </p:cNvPr>
            <p:cNvSpPr/>
            <p:nvPr/>
          </p:nvSpPr>
          <p:spPr bwMode="gray">
            <a:xfrm>
              <a:off x="12898215" y="443728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02F1061-646D-4F4A-BF71-63529009C779}"/>
                </a:ext>
              </a:extLst>
            </p:cNvPr>
            <p:cNvSpPr/>
            <p:nvPr/>
          </p:nvSpPr>
          <p:spPr bwMode="gray">
            <a:xfrm>
              <a:off x="12233656" y="666550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0E5BBAC-94C9-4F7F-9287-47DCDACCDED5}"/>
                </a:ext>
              </a:extLst>
            </p:cNvPr>
            <p:cNvSpPr/>
            <p:nvPr/>
          </p:nvSpPr>
          <p:spPr bwMode="gray">
            <a:xfrm>
              <a:off x="12455176" y="1329200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D882D5B-CA7B-4921-A5C7-C2A02ADC6E9E}"/>
                </a:ext>
              </a:extLst>
            </p:cNvPr>
            <p:cNvSpPr/>
            <p:nvPr/>
          </p:nvSpPr>
          <p:spPr bwMode="gray">
            <a:xfrm>
              <a:off x="12676695" y="1329200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9E1E4DF-D2F6-452C-B668-F445C5207AE8}"/>
                </a:ext>
              </a:extLst>
            </p:cNvPr>
            <p:cNvSpPr/>
            <p:nvPr/>
          </p:nvSpPr>
          <p:spPr bwMode="gray">
            <a:xfrm>
              <a:off x="12898215" y="1329200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817B419-0520-447A-99C5-2445CD25CBC7}"/>
                </a:ext>
              </a:extLst>
            </p:cNvPr>
            <p:cNvSpPr/>
            <p:nvPr/>
          </p:nvSpPr>
          <p:spPr bwMode="gray">
            <a:xfrm>
              <a:off x="12233656" y="445182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AAAD1C3-AC65-4E7F-95B0-0904DA748A91}"/>
                </a:ext>
              </a:extLst>
            </p:cNvPr>
            <p:cNvSpPr/>
            <p:nvPr/>
          </p:nvSpPr>
          <p:spPr bwMode="gray">
            <a:xfrm>
              <a:off x="12455176" y="1550568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E25F0A-706F-4DD8-A3DC-8BA19EF80FF9}"/>
                </a:ext>
              </a:extLst>
            </p:cNvPr>
            <p:cNvSpPr/>
            <p:nvPr/>
          </p:nvSpPr>
          <p:spPr bwMode="gray">
            <a:xfrm>
              <a:off x="12676695" y="1550568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9F5CD6E0-1E3E-40C5-A52C-E38D01328967}"/>
                </a:ext>
              </a:extLst>
            </p:cNvPr>
            <p:cNvSpPr/>
            <p:nvPr/>
          </p:nvSpPr>
          <p:spPr bwMode="gray">
            <a:xfrm>
              <a:off x="12898215" y="1550568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F4C58CC-4DF8-4296-B3D0-140D4877D04D}"/>
                </a:ext>
              </a:extLst>
            </p:cNvPr>
            <p:cNvSpPr/>
            <p:nvPr/>
          </p:nvSpPr>
          <p:spPr bwMode="gray">
            <a:xfrm>
              <a:off x="12233656" y="222423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A8BD596-AF6E-430B-BB6B-EABDF5AEDD8E}"/>
                </a:ext>
              </a:extLst>
            </p:cNvPr>
            <p:cNvSpPr/>
            <p:nvPr/>
          </p:nvSpPr>
          <p:spPr bwMode="gray">
            <a:xfrm>
              <a:off x="12455176" y="1106378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31B3C34-B7AB-4090-8ECF-586A4E0A931D}"/>
                </a:ext>
              </a:extLst>
            </p:cNvPr>
            <p:cNvSpPr/>
            <p:nvPr/>
          </p:nvSpPr>
          <p:spPr bwMode="gray">
            <a:xfrm>
              <a:off x="12676695" y="1106378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BC3DFDA-BB56-4A0D-A846-DFCB8EF88D81}"/>
                </a:ext>
              </a:extLst>
            </p:cNvPr>
            <p:cNvSpPr/>
            <p:nvPr/>
          </p:nvSpPr>
          <p:spPr bwMode="gray">
            <a:xfrm>
              <a:off x="12898215" y="1106378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B4C1DB7-696A-41FA-B3FE-4C10635D8931}"/>
                </a:ext>
              </a:extLst>
            </p:cNvPr>
            <p:cNvSpPr/>
            <p:nvPr/>
          </p:nvSpPr>
          <p:spPr bwMode="gray">
            <a:xfrm>
              <a:off x="12233656" y="1330654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2A2C519-863C-4FFE-885E-34C8AB2B023E}"/>
                </a:ext>
              </a:extLst>
            </p:cNvPr>
            <p:cNvSpPr/>
            <p:nvPr/>
          </p:nvSpPr>
          <p:spPr bwMode="gray">
            <a:xfrm>
              <a:off x="12233656" y="1550568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0299C38-075C-4023-BA01-5FBB57E7B93E}"/>
                </a:ext>
              </a:extLst>
            </p:cNvPr>
            <p:cNvSpPr/>
            <p:nvPr/>
          </p:nvSpPr>
          <p:spPr bwMode="gray">
            <a:xfrm>
              <a:off x="12233656" y="1109286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230E707-137B-4479-8F7E-1687687A179F}"/>
                </a:ext>
              </a:extLst>
            </p:cNvPr>
            <p:cNvSpPr/>
            <p:nvPr/>
          </p:nvSpPr>
          <p:spPr bwMode="gray">
            <a:xfrm>
              <a:off x="12233656" y="887918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30CCC58-FAA5-4900-A5F9-0B899F2A0460}"/>
                </a:ext>
              </a:extLst>
            </p:cNvPr>
            <p:cNvSpPr/>
            <p:nvPr/>
          </p:nvSpPr>
          <p:spPr bwMode="gray">
            <a:xfrm>
              <a:off x="12455176" y="887918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D728566-B8B7-4E9D-8B72-20AC79577B3C}"/>
                </a:ext>
              </a:extLst>
            </p:cNvPr>
            <p:cNvSpPr/>
            <p:nvPr/>
          </p:nvSpPr>
          <p:spPr bwMode="gray">
            <a:xfrm>
              <a:off x="12455176" y="666550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654B01F-B9ED-460E-8A42-71800A74AFD1}"/>
                </a:ext>
              </a:extLst>
            </p:cNvPr>
            <p:cNvSpPr/>
            <p:nvPr/>
          </p:nvSpPr>
          <p:spPr bwMode="gray">
            <a:xfrm>
              <a:off x="12676695" y="887918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98DE376-4FF4-4A06-A431-8F072BE6F442}"/>
                </a:ext>
              </a:extLst>
            </p:cNvPr>
            <p:cNvSpPr/>
            <p:nvPr/>
          </p:nvSpPr>
          <p:spPr bwMode="gray">
            <a:xfrm>
              <a:off x="12676695" y="666550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3CCD18B-54DC-422F-BC15-C5819DF277AE}"/>
                </a:ext>
              </a:extLst>
            </p:cNvPr>
            <p:cNvSpPr/>
            <p:nvPr/>
          </p:nvSpPr>
          <p:spPr bwMode="gray">
            <a:xfrm>
              <a:off x="12898215" y="887918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9AC4FBA-1217-4369-8CD8-64FAE85D8B82}"/>
                </a:ext>
              </a:extLst>
            </p:cNvPr>
            <p:cNvSpPr/>
            <p:nvPr/>
          </p:nvSpPr>
          <p:spPr bwMode="gray">
            <a:xfrm>
              <a:off x="12898215" y="666550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  <p:sldLayoutId id="2147484253" r:id="rId19"/>
    <p:sldLayoutId id="2147484254" r:id="rId20"/>
    <p:sldLayoutId id="2147484255" r:id="rId21"/>
    <p:sldLayoutId id="2147484256" r:id="rId22"/>
    <p:sldLayoutId id="2147484257" r:id="rId23"/>
    <p:sldLayoutId id="2147484261" r:id="rId24"/>
    <p:sldLayoutId id="2147484258" r:id="rId25"/>
    <p:sldLayoutId id="2147484259" r:id="rId26"/>
    <p:sldLayoutId id="2147484260" r:id="rId27"/>
    <p:sldLayoutId id="2147484263" r:id="rId28"/>
    <p:sldLayoutId id="2147484264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qvi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AE02C5-AC71-429E-81FC-08E77B690C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Insides Sales Playbook</a:t>
            </a:r>
          </a:p>
          <a:p>
            <a:endParaRPr lang="en-US" dirty="0"/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B7403364-2481-716A-74EB-D0C0861E5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5518464"/>
            <a:ext cx="4495800" cy="6692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72BC27E-0BF6-51BF-DCFE-32F69A936D54}"/>
              </a:ext>
            </a:extLst>
          </p:cNvPr>
          <p:cNvSpPr/>
          <p:nvPr/>
        </p:nvSpPr>
        <p:spPr>
          <a:xfrm>
            <a:off x="5093909" y="1267075"/>
            <a:ext cx="7098091" cy="5590925"/>
          </a:xfrm>
          <a:custGeom>
            <a:avLst/>
            <a:gdLst>
              <a:gd name="connsiteX0" fmla="*/ 6382203 w 7098091"/>
              <a:gd name="connsiteY0" fmla="*/ 0 h 5590925"/>
              <a:gd name="connsiteX1" fmla="*/ 6925853 w 7098091"/>
              <a:gd name="connsiteY1" fmla="*/ 78367 h 5590925"/>
              <a:gd name="connsiteX2" fmla="*/ 7098091 w 7098091"/>
              <a:gd name="connsiteY2" fmla="*/ 138424 h 5590925"/>
              <a:gd name="connsiteX3" fmla="*/ 7098091 w 7098091"/>
              <a:gd name="connsiteY3" fmla="*/ 3893788 h 5590925"/>
              <a:gd name="connsiteX4" fmla="*/ 7023925 w 7098091"/>
              <a:gd name="connsiteY4" fmla="*/ 3968027 h 5590925"/>
              <a:gd name="connsiteX5" fmla="*/ 5554697 w 7098091"/>
              <a:gd name="connsiteY5" fmla="*/ 5438698 h 5590925"/>
              <a:gd name="connsiteX6" fmla="*/ 5402619 w 7098091"/>
              <a:gd name="connsiteY6" fmla="*/ 5590925 h 5590925"/>
              <a:gd name="connsiteX7" fmla="*/ 0 w 7098091"/>
              <a:gd name="connsiteY7" fmla="*/ 5590925 h 5590925"/>
              <a:gd name="connsiteX8" fmla="*/ 119873 w 7098091"/>
              <a:gd name="connsiteY8" fmla="*/ 5471042 h 5590925"/>
              <a:gd name="connsiteX9" fmla="*/ 5033233 w 7098091"/>
              <a:gd name="connsiteY9" fmla="*/ 557279 h 5590925"/>
              <a:gd name="connsiteX10" fmla="*/ 6382203 w 7098091"/>
              <a:gd name="connsiteY10" fmla="*/ 0 h 559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98091" h="5590925">
                <a:moveTo>
                  <a:pt x="6382203" y="0"/>
                </a:moveTo>
                <a:cubicBezTo>
                  <a:pt x="6565481" y="0"/>
                  <a:pt x="6748758" y="26122"/>
                  <a:pt x="6925853" y="78367"/>
                </a:cubicBezTo>
                <a:lnTo>
                  <a:pt x="7098091" y="138424"/>
                </a:lnTo>
                <a:lnTo>
                  <a:pt x="7098091" y="3893788"/>
                </a:lnTo>
                <a:lnTo>
                  <a:pt x="7023925" y="3968027"/>
                </a:lnTo>
                <a:cubicBezTo>
                  <a:pt x="6702448" y="4289820"/>
                  <a:pt x="6234846" y="4757881"/>
                  <a:pt x="5554697" y="5438698"/>
                </a:cubicBezTo>
                <a:lnTo>
                  <a:pt x="5402619" y="5590925"/>
                </a:lnTo>
                <a:lnTo>
                  <a:pt x="0" y="5590925"/>
                </a:lnTo>
                <a:lnTo>
                  <a:pt x="119873" y="5471042"/>
                </a:lnTo>
                <a:cubicBezTo>
                  <a:pt x="1255377" y="4335445"/>
                  <a:pt x="2835208" y="2755485"/>
                  <a:pt x="5033233" y="557279"/>
                </a:cubicBezTo>
                <a:cubicBezTo>
                  <a:pt x="5404722" y="185759"/>
                  <a:pt x="5893463" y="0"/>
                  <a:pt x="6382203" y="0"/>
                </a:cubicBezTo>
                <a:close/>
              </a:path>
            </a:pathLst>
          </a:custGeom>
          <a:gradFill flip="none" rotWithShape="1">
            <a:gsLst>
              <a:gs pos="20000">
                <a:srgbClr val="005587"/>
              </a:gs>
              <a:gs pos="80000">
                <a:srgbClr val="00A3E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5BDBEE-7147-4B0B-8D02-CE8CBB630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19" y="1918354"/>
            <a:ext cx="8822056" cy="2088828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PPT playbook example</a:t>
            </a:r>
          </a:p>
        </p:txBody>
      </p:sp>
    </p:spTree>
    <p:extLst>
      <p:ext uri="{BB962C8B-B14F-4D97-AF65-F5344CB8AC3E}">
        <p14:creationId xmlns:p14="http://schemas.microsoft.com/office/powerpoint/2010/main" val="28204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9C25D69-86BD-4EE2-8392-A1267FD1CAE2}"/>
              </a:ext>
            </a:extLst>
          </p:cNvPr>
          <p:cNvGraphicFramePr>
            <a:graphicFrameLocks noGrp="1"/>
          </p:cNvGraphicFramePr>
          <p:nvPr>
            <p:ph idx="17"/>
            <p:extLst>
              <p:ext uri="{D42A27DB-BD31-4B8C-83A1-F6EECF244321}">
                <p14:modId xmlns:p14="http://schemas.microsoft.com/office/powerpoint/2010/main" val="819690211"/>
              </p:ext>
            </p:extLst>
          </p:nvPr>
        </p:nvGraphicFramePr>
        <p:xfrm>
          <a:off x="145458" y="1157093"/>
          <a:ext cx="11815128" cy="4783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838">
                  <a:extLst>
                    <a:ext uri="{9D8B030D-6E8A-4147-A177-3AD203B41FA5}">
                      <a16:colId xmlns:a16="http://schemas.microsoft.com/office/drawing/2014/main" val="3307825773"/>
                    </a:ext>
                  </a:extLst>
                </a:gridCol>
                <a:gridCol w="9396290">
                  <a:extLst>
                    <a:ext uri="{9D8B030D-6E8A-4147-A177-3AD203B41FA5}">
                      <a16:colId xmlns:a16="http://schemas.microsoft.com/office/drawing/2014/main" val="2132747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Campaign element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1819857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Marketing Contacts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Insert Lead Marketer(s)</a:t>
                      </a: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32074225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Campaign Type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Ex. LinkedIn Sponsored Advertising campaign, Google Ad, live event,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3373463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Campaign Code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Insert Campaign Code 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1158677746"/>
                  </a:ext>
                </a:extLst>
              </a:tr>
              <a:tr h="258957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Campaign Start Date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 June 19 2023</a:t>
                      </a: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3631377115"/>
                  </a:ext>
                </a:extLst>
              </a:tr>
              <a:tr h="34849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Campaign End Date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313858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Target Audience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40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Ex. Primary Group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Diana,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Affairs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Edward, HEOR; Sara, RWE; Isaac, CEO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Emerging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Philippe, Head of Regulatory</a:t>
                      </a:r>
                      <a:b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i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Ex. Secondary Group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Paul,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Access; Nick, Therapeutic Lead Commercial, Kelly, Brand 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Launch; Richard, Brand Leader/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Lifecycle</a:t>
                      </a:r>
                      <a:endParaRPr lang="fr-F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60991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Solutions Promoted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 IQVIA Medical Affairs</a:t>
                      </a: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1848844753"/>
                  </a:ext>
                </a:extLst>
              </a:tr>
              <a:tr h="125229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Campaign Countries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USA, Canada,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1" dirty="0"/>
                        <a:t>Europe</a:t>
                      </a: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417852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70C0"/>
                          </a:solidFill>
                        </a:rPr>
                        <a:t>Call to actions</a:t>
                      </a:r>
                    </a:p>
                  </a:txBody>
                  <a:tcPr marL="138380" marR="1383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Let’s Talk</a:t>
                      </a:r>
                      <a:endParaRPr lang="en-US" sz="14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8380" marR="138380"/>
                </a:tc>
                <a:extLst>
                  <a:ext uri="{0D108BD9-81ED-4DB2-BD59-A6C34878D82A}">
                    <a16:rowId xmlns:a16="http://schemas.microsoft.com/office/drawing/2014/main" val="257607985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F0719A5-5A45-430C-8178-E36AEA96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742" y="-123171"/>
            <a:ext cx="11338560" cy="768263"/>
          </a:xfrm>
        </p:spPr>
        <p:txBody>
          <a:bodyPr/>
          <a:lstStyle/>
          <a:p>
            <a:r>
              <a:rPr lang="en-US" sz="2400" dirty="0"/>
              <a:t>Lead Generation RWS Medical Affairs Advertising LinkedIn Campaign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3CD726-32F7-46AB-A386-54A0A468CA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3742" y="645092"/>
            <a:ext cx="11338560" cy="402336"/>
          </a:xfrm>
        </p:spPr>
        <p:txBody>
          <a:bodyPr/>
          <a:lstStyle/>
          <a:p>
            <a:r>
              <a:rPr lang="en-US" dirty="0"/>
              <a:t>Generate new leads for the business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8897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E459AF-2D04-4AE3-B4A4-4C5D4993B60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48546" y="3834699"/>
            <a:ext cx="3815831" cy="2319815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98B566-EE38-4613-9896-B4C1C984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-64777"/>
            <a:ext cx="11407256" cy="768263"/>
          </a:xfrm>
        </p:spPr>
        <p:txBody>
          <a:bodyPr/>
          <a:lstStyle/>
          <a:p>
            <a:r>
              <a:rPr lang="en-US" dirty="0"/>
              <a:t>Inside Sales Actions – </a:t>
            </a:r>
            <a:r>
              <a:rPr lang="en-US" dirty="0">
                <a:solidFill>
                  <a:schemeClr val="accent1"/>
                </a:solidFill>
              </a:rPr>
              <a:t>Examples below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EEA69DD-EB69-4170-82FA-7BA703B7DB81}"/>
              </a:ext>
            </a:extLst>
          </p:cNvPr>
          <p:cNvSpPr txBox="1">
            <a:spLocks/>
          </p:cNvSpPr>
          <p:nvPr/>
        </p:nvSpPr>
        <p:spPr>
          <a:xfrm>
            <a:off x="300025" y="910181"/>
            <a:ext cx="11289809" cy="548109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MQLs will come through from the registration page.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Assigns to below Inside Sales contacts in SFDC</a:t>
            </a:r>
            <a:endParaRPr lang="en-US" b="1" dirty="0"/>
          </a:p>
          <a:p>
            <a:pPr lvl="4"/>
            <a:r>
              <a:rPr lang="en-US" b="1" dirty="0"/>
              <a:t>US – initial outreach by Tyler Fleming (East Coast) or Jennifer Page (West Coast)</a:t>
            </a:r>
          </a:p>
          <a:p>
            <a:pPr lvl="4"/>
            <a:r>
              <a:rPr lang="en-US" b="1" dirty="0"/>
              <a:t>EU – initial outreach by Arabella Chalmers</a:t>
            </a:r>
          </a:p>
          <a:p>
            <a:pPr lvl="3"/>
            <a:r>
              <a:rPr lang="en-US" b="1" dirty="0"/>
              <a:t>Loop in Tim Spence in outreach</a:t>
            </a:r>
          </a:p>
          <a:p>
            <a:pPr lvl="3"/>
            <a:r>
              <a:rPr lang="en-US" b="1" dirty="0"/>
              <a:t>Monitor </a:t>
            </a:r>
            <a:r>
              <a:rPr lang="en-US" dirty="0"/>
              <a:t>and </a:t>
            </a:r>
            <a:r>
              <a:rPr lang="en-US" b="1" dirty="0"/>
              <a:t>track </a:t>
            </a:r>
            <a:r>
              <a:rPr lang="en-US" dirty="0"/>
              <a:t>for responses</a:t>
            </a:r>
          </a:p>
          <a:p>
            <a:pPr lvl="3"/>
            <a:r>
              <a:rPr lang="en-US" dirty="0"/>
              <a:t>Reach out with the email message (see next slide). If it is a personal email:</a:t>
            </a:r>
          </a:p>
          <a:p>
            <a:pPr lvl="4"/>
            <a:r>
              <a:rPr lang="en-US" dirty="0"/>
              <a:t>Search for Company email </a:t>
            </a:r>
          </a:p>
          <a:p>
            <a:pPr lvl="4"/>
            <a:r>
              <a:rPr lang="en-US" dirty="0"/>
              <a:t>If you cannot find the Company email use personal email received</a:t>
            </a: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</a:t>
            </a:r>
            <a:r>
              <a:rPr lang="en-US" b="1" dirty="0"/>
              <a:t> detailed Close status notes in SFDC. </a:t>
            </a:r>
          </a:p>
        </p:txBody>
      </p:sp>
    </p:spTree>
    <p:extLst>
      <p:ext uri="{BB962C8B-B14F-4D97-AF65-F5344CB8AC3E}">
        <p14:creationId xmlns:p14="http://schemas.microsoft.com/office/powerpoint/2010/main" val="2432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1FE68F-FB6B-AF7A-53E9-4F5B4D43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Sample email if needed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6F77C-9459-C1E6-5E1C-BBA9BC0B18B6}"/>
              </a:ext>
            </a:extLst>
          </p:cNvPr>
          <p:cNvSpPr/>
          <p:nvPr/>
        </p:nvSpPr>
        <p:spPr>
          <a:xfrm>
            <a:off x="426720" y="1085109"/>
            <a:ext cx="11338560" cy="52629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Subject line:</a:t>
            </a:r>
            <a:r>
              <a:rPr lang="en-US" sz="1400" dirty="0"/>
              <a:t> Your IQVIA Medical Affairs follow-up request from LinkedIn</a:t>
            </a:r>
          </a:p>
          <a:p>
            <a:r>
              <a:rPr lang="en-US" sz="1400" dirty="0"/>
              <a:t> </a:t>
            </a:r>
          </a:p>
          <a:p>
            <a:r>
              <a:rPr lang="fr-FR" sz="1400" dirty="0"/>
              <a:t>Dear &lt;NAME&gt;, </a:t>
            </a:r>
          </a:p>
          <a:p>
            <a:r>
              <a:rPr lang="fr-FR" sz="1400" dirty="0"/>
              <a:t> </a:t>
            </a:r>
          </a:p>
          <a:p>
            <a:r>
              <a:rPr lang="fr-FR" sz="1400" dirty="0"/>
              <a:t>Thank you for recently indicating on LinkedIn that you would like to connect and talk about how we can help you plan, generate and disseminate trustworthy medical evidence.</a:t>
            </a:r>
          </a:p>
          <a:p>
            <a:endParaRPr lang="fr-FR" sz="1400" dirty="0">
              <a:highlight>
                <a:srgbClr val="FFFF00"/>
              </a:highlight>
            </a:endParaRPr>
          </a:p>
          <a:p>
            <a:r>
              <a:rPr lang="fr-FR" sz="1400" dirty="0"/>
              <a:t>Please provide some details on your needs. We are happy to talk to you about a whole range of Medical Affairs topics including:</a:t>
            </a:r>
            <a:br>
              <a:rPr lang="fr-FR" sz="1400" dirty="0">
                <a:highlight>
                  <a:srgbClr val="FFFF00"/>
                </a:highlight>
              </a:rPr>
            </a:br>
            <a:endParaRPr lang="fr-FR" sz="1400" dirty="0">
              <a:highlight>
                <a:srgbClr val="FFFF00"/>
              </a:highlight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Medical Affairs Strategy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Evidence Generation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KOL Identification and Engagement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Medical Communications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Field Medical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Medical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chemeClr val="accent4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I’d like to introduce you to my colleague Tim Spence copied here. Tim is part of our Medical Affairs leadership team and is happy to discuss further on your specific questions.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/>
          </a:p>
          <a:p>
            <a:r>
              <a:rPr lang="en-GB" sz="1400" dirty="0"/>
              <a:t>We look forward to hearing from you soon and are at your disposal for any immediate questions. </a:t>
            </a:r>
          </a:p>
          <a:p>
            <a:r>
              <a:rPr lang="fr-FR" sz="1400" dirty="0"/>
              <a:t> </a:t>
            </a:r>
          </a:p>
          <a:p>
            <a:r>
              <a:rPr lang="fr-FR" sz="1400" dirty="0"/>
              <a:t>Thank you,</a:t>
            </a:r>
          </a:p>
          <a:p>
            <a:r>
              <a:rPr lang="fr-FR" sz="1400" dirty="0"/>
              <a:t>&lt;NAME&gt;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7178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2217D9E-3FA3-4EC2-8EBB-4BF7EC9721C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53144" y="2226412"/>
            <a:ext cx="10485711" cy="3233354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lvl="0" indent="0">
              <a:buNone/>
            </a:pPr>
            <a:br>
              <a:rPr lang="en-US" sz="1800" i="1" dirty="0">
                <a:solidFill>
                  <a:schemeClr val="accent1"/>
                </a:solidFill>
              </a:rPr>
            </a:br>
            <a:r>
              <a:rPr lang="en-US" sz="1800" i="1" dirty="0">
                <a:solidFill>
                  <a:schemeClr val="accent1"/>
                </a:solidFill>
              </a:rPr>
              <a:t>For every MQL please proceed with 3 outreach as follows: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Outreach 1 </a:t>
            </a:r>
            <a:r>
              <a:rPr lang="en-US" sz="1800" dirty="0"/>
              <a:t>- starts with using the email provided by the contact from the campaign 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Outreach 2 </a:t>
            </a:r>
            <a:r>
              <a:rPr lang="en-US" sz="1800" dirty="0"/>
              <a:t>– starts 5 </a:t>
            </a:r>
            <a:r>
              <a:rPr lang="en-US" sz="1800" u="sng" dirty="0"/>
              <a:t>business</a:t>
            </a:r>
            <a:r>
              <a:rPr lang="en-US" sz="1800" dirty="0"/>
              <a:t> days after 1</a:t>
            </a:r>
            <a:r>
              <a:rPr lang="en-US" sz="1800" baseline="30000" dirty="0"/>
              <a:t>st</a:t>
            </a:r>
            <a:r>
              <a:rPr lang="en-US" sz="1800" dirty="0"/>
              <a:t> email outreach</a:t>
            </a:r>
            <a:endParaRPr lang="fr-FR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Outreach 3 </a:t>
            </a:r>
            <a:r>
              <a:rPr lang="en-US" sz="1800" dirty="0"/>
              <a:t>– starts at least 1 business day after outreach 2 using LinkedIn 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en-US" sz="1800" dirty="0"/>
              <a:t>We want outreach to span 2 business weeks to account for contact being out of office.</a:t>
            </a:r>
            <a:endParaRPr lang="fr-FR" sz="1800" dirty="0"/>
          </a:p>
          <a:p>
            <a:endParaRPr lang="fr-FR" sz="18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CFD1783-4633-442B-8690-5F07B640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12" y="756107"/>
            <a:ext cx="11338560" cy="768263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Inside Sales outreach instructions</a:t>
            </a:r>
            <a:br>
              <a:rPr lang="fr-FR" dirty="0"/>
            </a:br>
            <a:br>
              <a:rPr lang="fr-FR" dirty="0"/>
            </a:br>
            <a:r>
              <a:rPr lang="en-US" sz="1800" dirty="0">
                <a:solidFill>
                  <a:schemeClr val="accent1"/>
                </a:solidFill>
              </a:rPr>
              <a:t>If business units want to utilize their own outreach cadence, examples below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9968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02D9-B7E0-44A8-B468-828834B9B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83" y="916214"/>
            <a:ext cx="10038988" cy="3943350"/>
          </a:xfrm>
        </p:spPr>
        <p:txBody>
          <a:bodyPr/>
          <a:lstStyle/>
          <a:p>
            <a:br>
              <a:rPr lang="fr-FR" sz="3600" b="1" dirty="0"/>
            </a:br>
            <a:r>
              <a:rPr lang="fr-FR" sz="3600" b="1" dirty="0"/>
              <a:t>Audience and </a:t>
            </a:r>
            <a:r>
              <a:rPr lang="fr-FR" sz="3600" b="1" dirty="0" err="1"/>
              <a:t>Advertisements</a:t>
            </a:r>
            <a:br>
              <a:rPr lang="fr-FR" sz="3600" b="1" dirty="0"/>
            </a:br>
            <a:r>
              <a:rPr lang="fr-FR" sz="3600" b="1" dirty="0"/>
              <a:t>ex. marketing </a:t>
            </a:r>
            <a:r>
              <a:rPr lang="fr-FR" sz="3600" b="1" dirty="0" err="1"/>
              <a:t>material</a:t>
            </a:r>
            <a:r>
              <a:rPr lang="fr-FR" sz="3600" b="1" dirty="0"/>
              <a:t>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650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796A8F2-60CF-17A7-925B-A4BEDDC86775}"/>
              </a:ext>
            </a:extLst>
          </p:cNvPr>
          <p:cNvSpPr txBox="1"/>
          <p:nvPr/>
        </p:nvSpPr>
        <p:spPr>
          <a:xfrm>
            <a:off x="817154" y="6084233"/>
            <a:ext cx="10349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URL: </a:t>
            </a:r>
            <a:r>
              <a:rPr lang="en-US" sz="1200" dirty="0">
                <a:solidFill>
                  <a:schemeClr val="tx2"/>
                </a:solidFill>
                <a:hlinkClick r:id="rId3"/>
              </a:rPr>
              <a:t>https://www.iqvia.com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F6709-6FA6-3D15-CF7C-8FAD662F416F}"/>
              </a:ext>
            </a:extLst>
          </p:cNvPr>
          <p:cNvSpPr txBox="1"/>
          <p:nvPr/>
        </p:nvSpPr>
        <p:spPr>
          <a:xfrm>
            <a:off x="1345906" y="312102"/>
            <a:ext cx="1034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IN" sz="2400" i="0" dirty="0">
                <a:effectLst/>
                <a:latin typeface="-apple-system"/>
              </a:rPr>
              <a:t>Medical Affairs Ad 1A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DAB9D-54BE-3180-A899-0684B00DF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1" y="2048256"/>
            <a:ext cx="3810941" cy="3447500"/>
          </a:xfrm>
          <a:prstGeom prst="rect">
            <a:avLst/>
          </a:prstGeom>
          <a:effectLst>
            <a:glow rad="139700">
              <a:schemeClr val="bg2">
                <a:lumMod val="1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DBC8EB-E673-ED2C-957F-A8CDFC326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419" y="773767"/>
            <a:ext cx="3144726" cy="5241210"/>
          </a:xfrm>
          <a:prstGeom prst="rect">
            <a:avLst/>
          </a:prstGeom>
          <a:effectLst>
            <a:glow rad="139700">
              <a:schemeClr val="bg2">
                <a:lumMod val="1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7DB175-5AD1-4616-51F1-18D7ECBF4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282" y="2661527"/>
            <a:ext cx="3541970" cy="1645177"/>
          </a:xfrm>
          <a:prstGeom prst="rect">
            <a:avLst/>
          </a:prstGeom>
          <a:effectLst>
            <a:glow rad="139700">
              <a:schemeClr val="bg2">
                <a:lumMod val="10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A6DE1258-39A2-2945-9072-8BE7ECCDA81F}" vid="{B8DDE78A-610C-3E43-B28E-6C810C23E004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1788</TotalTime>
  <Words>507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-apple-system</vt:lpstr>
      <vt:lpstr>Arial</vt:lpstr>
      <vt:lpstr>Arial Narrow</vt:lpstr>
      <vt:lpstr>Calibri</vt:lpstr>
      <vt:lpstr>Georgia</vt:lpstr>
      <vt:lpstr>System Font Regular</vt:lpstr>
      <vt:lpstr>Wingdings</vt:lpstr>
      <vt:lpstr>IQVIA_V2.1.0</vt:lpstr>
      <vt:lpstr> PPT playbook example</vt:lpstr>
      <vt:lpstr>Lead Generation RWS Medical Affairs Advertising LinkedIn Campaign </vt:lpstr>
      <vt:lpstr>Inside Sales Actions – Examples below</vt:lpstr>
      <vt:lpstr>Example Sample email if needed</vt:lpstr>
      <vt:lpstr>    Inside Sales outreach instructions  If business units want to utilize their own outreach cadence, examples below</vt:lpstr>
      <vt:lpstr> Audience and Advertisements ex. marketing material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Campaign</dc:title>
  <dc:creator>Parisi, Clare EX1</dc:creator>
  <cp:lastModifiedBy>Wright, Taylor</cp:lastModifiedBy>
  <cp:revision>41</cp:revision>
  <cp:lastPrinted>2019-08-20T20:33:24Z</cp:lastPrinted>
  <dcterms:created xsi:type="dcterms:W3CDTF">2021-04-27T00:34:48Z</dcterms:created>
  <dcterms:modified xsi:type="dcterms:W3CDTF">2024-02-15T15:00:15Z</dcterms:modified>
</cp:coreProperties>
</file>