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33" r:id="rId4"/>
  </p:sldMasterIdLst>
  <p:notesMasterIdLst>
    <p:notesMasterId r:id="rId18"/>
  </p:notesMasterIdLst>
  <p:handoutMasterIdLst>
    <p:handoutMasterId r:id="rId19"/>
  </p:handoutMasterIdLst>
  <p:sldIdLst>
    <p:sldId id="256" r:id="rId5"/>
    <p:sldId id="2141411163" r:id="rId6"/>
    <p:sldId id="2141411164" r:id="rId7"/>
    <p:sldId id="2141411170" r:id="rId8"/>
    <p:sldId id="415" r:id="rId9"/>
    <p:sldId id="2141411169" r:id="rId10"/>
    <p:sldId id="407" r:id="rId11"/>
    <p:sldId id="2141411160" r:id="rId12"/>
    <p:sldId id="2113690844" r:id="rId13"/>
    <p:sldId id="2141411168" r:id="rId14"/>
    <p:sldId id="5432" r:id="rId15"/>
    <p:sldId id="2141411161" r:id="rId16"/>
    <p:sldId id="2141411167"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DA291C"/>
    <a:srgbClr val="959CA0"/>
    <a:srgbClr val="FE8A12"/>
    <a:srgbClr val="F4C65A"/>
    <a:srgbClr val="FFE2C4"/>
    <a:srgbClr val="FEC488"/>
    <a:srgbClr val="7FD1EF"/>
    <a:srgbClr val="A1D794"/>
    <a:srgbClr val="72C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4B7E90-7A75-4A34-96FC-D73F58886374}"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971E7796-17CE-45A8-AAF8-886D3E32B5F5}">
      <dgm:prSet custT="1"/>
      <dgm:spPr/>
      <dgm:t>
        <a:bodyPr/>
        <a:lstStyle/>
        <a:p>
          <a:r>
            <a:rPr lang="en-US" sz="2800" dirty="0"/>
            <a:t>What Marketing Automation you as a Marketer can do</a:t>
          </a:r>
        </a:p>
      </dgm:t>
    </dgm:pt>
    <dgm:pt modelId="{6F3C4740-6AB0-45CB-AB2A-E3B4F49ECF11}" type="parTrans" cxnId="{745EAA1A-7A6F-46A6-9614-0355B02C22C2}">
      <dgm:prSet/>
      <dgm:spPr/>
      <dgm:t>
        <a:bodyPr/>
        <a:lstStyle/>
        <a:p>
          <a:endParaRPr lang="en-US"/>
        </a:p>
      </dgm:t>
    </dgm:pt>
    <dgm:pt modelId="{A7BA92C3-DC0B-4CF4-BDF7-963607A38FC6}" type="sibTrans" cxnId="{745EAA1A-7A6F-46A6-9614-0355B02C22C2}">
      <dgm:prSet/>
      <dgm:spPr/>
      <dgm:t>
        <a:bodyPr/>
        <a:lstStyle/>
        <a:p>
          <a:endParaRPr lang="en-US"/>
        </a:p>
      </dgm:t>
    </dgm:pt>
    <dgm:pt modelId="{6AEA2A76-2799-4467-8CE2-5E19BE6A973F}">
      <dgm:prSet custT="1"/>
      <dgm:spPr/>
      <dgm:t>
        <a:bodyPr/>
        <a:lstStyle/>
        <a:p>
          <a:r>
            <a:rPr lang="en-US" sz="2000" kern="1200" dirty="0"/>
            <a:t>Provide tools to assist marketers</a:t>
          </a:r>
        </a:p>
      </dgm:t>
    </dgm:pt>
    <dgm:pt modelId="{C640D93A-91F3-4FF6-8E1B-7C4374AD4B3B}" type="parTrans" cxnId="{AC7D21BD-34DF-4A19-AEF5-23C224CAA06F}">
      <dgm:prSet/>
      <dgm:spPr/>
      <dgm:t>
        <a:bodyPr/>
        <a:lstStyle/>
        <a:p>
          <a:endParaRPr lang="en-US"/>
        </a:p>
      </dgm:t>
    </dgm:pt>
    <dgm:pt modelId="{A9A80625-6C72-440F-BBBD-DD25FC2DA4C0}" type="sibTrans" cxnId="{AC7D21BD-34DF-4A19-AEF5-23C224CAA06F}">
      <dgm:prSet/>
      <dgm:spPr/>
      <dgm:t>
        <a:bodyPr/>
        <a:lstStyle/>
        <a:p>
          <a:endParaRPr lang="en-US"/>
        </a:p>
      </dgm:t>
    </dgm:pt>
    <dgm:pt modelId="{10897E33-44B4-48AF-9436-9CD292A78451}">
      <dgm:prSet custT="1"/>
      <dgm:spPr/>
      <dgm:t>
        <a:bodyPr/>
        <a:lstStyle/>
        <a:p>
          <a:r>
            <a:rPr lang="en-US" sz="2800" dirty="0"/>
            <a:t>What you as a Marketer can do</a:t>
          </a:r>
        </a:p>
      </dgm:t>
    </dgm:pt>
    <dgm:pt modelId="{EEB15B09-A3EB-4B1D-B034-19C6D55EED21}" type="parTrans" cxnId="{FF5A86A0-98BD-47D7-ACE9-62035D87E7D8}">
      <dgm:prSet/>
      <dgm:spPr/>
      <dgm:t>
        <a:bodyPr/>
        <a:lstStyle/>
        <a:p>
          <a:endParaRPr lang="en-US"/>
        </a:p>
      </dgm:t>
    </dgm:pt>
    <dgm:pt modelId="{3881C1C1-5FC1-416E-B10D-F795B56F3839}" type="sibTrans" cxnId="{FF5A86A0-98BD-47D7-ACE9-62035D87E7D8}">
      <dgm:prSet/>
      <dgm:spPr/>
      <dgm:t>
        <a:bodyPr/>
        <a:lstStyle/>
        <a:p>
          <a:endParaRPr lang="en-US"/>
        </a:p>
      </dgm:t>
    </dgm:pt>
    <dgm:pt modelId="{891F54A5-875B-4143-958B-637DDFB6169A}">
      <dgm:prSet custT="1"/>
      <dgm:spPr/>
      <dgm:t>
        <a:bodyPr/>
        <a:lstStyle/>
        <a:p>
          <a:r>
            <a:rPr lang="en-US" sz="2000" dirty="0"/>
            <a:t>Planning with and across BUs</a:t>
          </a:r>
        </a:p>
      </dgm:t>
    </dgm:pt>
    <dgm:pt modelId="{51E8724D-D10C-4FE4-AA06-D3689750C561}" type="parTrans" cxnId="{246C5DD6-F29B-48ED-BF7E-042411E7F8C9}">
      <dgm:prSet/>
      <dgm:spPr/>
      <dgm:t>
        <a:bodyPr/>
        <a:lstStyle/>
        <a:p>
          <a:endParaRPr lang="en-US"/>
        </a:p>
      </dgm:t>
    </dgm:pt>
    <dgm:pt modelId="{D44CC0C7-92D7-4F6E-8DB4-6E82CC3E6E2D}" type="sibTrans" cxnId="{246C5DD6-F29B-48ED-BF7E-042411E7F8C9}">
      <dgm:prSet/>
      <dgm:spPr/>
      <dgm:t>
        <a:bodyPr/>
        <a:lstStyle/>
        <a:p>
          <a:endParaRPr lang="en-US"/>
        </a:p>
      </dgm:t>
    </dgm:pt>
    <dgm:pt modelId="{ED76A8F6-98B9-4154-AB5E-F16C3B11EF2B}">
      <dgm:prSet custT="1"/>
      <dgm:spPr/>
      <dgm:t>
        <a:bodyPr/>
        <a:lstStyle/>
        <a:p>
          <a:r>
            <a:rPr lang="en-US" sz="2000" kern="1200" dirty="0">
              <a:solidFill>
                <a:srgbClr val="2B3A42">
                  <a:hueOff val="0"/>
                  <a:satOff val="0"/>
                  <a:lumOff val="0"/>
                  <a:alphaOff val="0"/>
                </a:srgbClr>
              </a:solidFill>
              <a:latin typeface="Arial" panose="020B0604020202020204"/>
              <a:ea typeface="+mn-ea"/>
              <a:cs typeface="+mn-cs"/>
            </a:rPr>
            <a:t>24 Hour Check Filter for Webinar/Event</a:t>
          </a:r>
        </a:p>
      </dgm:t>
    </dgm:pt>
    <dgm:pt modelId="{ADF70231-70EB-4A45-BB83-F6D42050EF3F}" type="parTrans" cxnId="{4D2BBE20-3100-4582-8A4A-120F82EA06C0}">
      <dgm:prSet/>
      <dgm:spPr/>
      <dgm:t>
        <a:bodyPr/>
        <a:lstStyle/>
        <a:p>
          <a:endParaRPr lang="en-GB"/>
        </a:p>
      </dgm:t>
    </dgm:pt>
    <dgm:pt modelId="{F14FAB40-9FAC-475E-84B4-9B03B9A4200F}" type="sibTrans" cxnId="{4D2BBE20-3100-4582-8A4A-120F82EA06C0}">
      <dgm:prSet/>
      <dgm:spPr/>
      <dgm:t>
        <a:bodyPr/>
        <a:lstStyle/>
        <a:p>
          <a:endParaRPr lang="en-GB"/>
        </a:p>
      </dgm:t>
    </dgm:pt>
    <dgm:pt modelId="{127EFE94-9C0D-4EA4-B379-F96CD6A17FDC}">
      <dgm:prSet custT="1"/>
      <dgm:spPr/>
      <dgm:t>
        <a:bodyPr/>
        <a:lstStyle/>
        <a:p>
          <a:r>
            <a:rPr lang="en-US" sz="2000" kern="1200" dirty="0">
              <a:solidFill>
                <a:srgbClr val="2B3A42">
                  <a:hueOff val="0"/>
                  <a:satOff val="0"/>
                  <a:lumOff val="0"/>
                  <a:alphaOff val="0"/>
                </a:srgbClr>
              </a:solidFill>
              <a:latin typeface="Arial" panose="020B0604020202020204"/>
              <a:ea typeface="+mn-ea"/>
              <a:cs typeface="+mn-cs"/>
            </a:rPr>
            <a:t>Date check steps to prevent post-event mailing</a:t>
          </a:r>
        </a:p>
      </dgm:t>
    </dgm:pt>
    <dgm:pt modelId="{93A2C3E8-E082-4833-9402-942D96CE5652}" type="parTrans" cxnId="{74760E7B-875A-4A06-82B2-3F1C8ADBF3AA}">
      <dgm:prSet/>
      <dgm:spPr/>
      <dgm:t>
        <a:bodyPr/>
        <a:lstStyle/>
        <a:p>
          <a:endParaRPr lang="en-GB"/>
        </a:p>
      </dgm:t>
    </dgm:pt>
    <dgm:pt modelId="{609570F0-0CCC-48C6-AB10-155F8D525B8C}" type="sibTrans" cxnId="{74760E7B-875A-4A06-82B2-3F1C8ADBF3AA}">
      <dgm:prSet/>
      <dgm:spPr/>
      <dgm:t>
        <a:bodyPr/>
        <a:lstStyle/>
        <a:p>
          <a:endParaRPr lang="en-GB"/>
        </a:p>
      </dgm:t>
    </dgm:pt>
    <dgm:pt modelId="{22536375-E726-4FE8-A397-DD99D218841B}">
      <dgm:prSet custT="1"/>
      <dgm:spPr/>
      <dgm:t>
        <a:bodyPr/>
        <a:lstStyle/>
        <a:p>
          <a:r>
            <a:rPr lang="en-US" sz="2000" kern="1200" dirty="0">
              <a:solidFill>
                <a:srgbClr val="2B3A42">
                  <a:hueOff val="0"/>
                  <a:satOff val="0"/>
                  <a:lumOff val="0"/>
                  <a:alphaOff val="0"/>
                </a:srgbClr>
              </a:solidFill>
              <a:latin typeface="Arial" panose="020B0604020202020204"/>
              <a:ea typeface="+mn-ea"/>
              <a:cs typeface="+mn-cs"/>
            </a:rPr>
            <a:t>48 Hour Check Filter for all other campaigns</a:t>
          </a:r>
        </a:p>
      </dgm:t>
    </dgm:pt>
    <dgm:pt modelId="{4B2A3E7E-9A67-4136-8E7C-9EB8F9B4BC98}" type="parTrans" cxnId="{9292BCA2-FCA3-4C0D-A588-6EC61734D9E4}">
      <dgm:prSet/>
      <dgm:spPr/>
      <dgm:t>
        <a:bodyPr/>
        <a:lstStyle/>
        <a:p>
          <a:endParaRPr lang="en-GB"/>
        </a:p>
      </dgm:t>
    </dgm:pt>
    <dgm:pt modelId="{D8B30126-6B6D-47F5-A472-949F556A78A9}" type="sibTrans" cxnId="{9292BCA2-FCA3-4C0D-A588-6EC61734D9E4}">
      <dgm:prSet/>
      <dgm:spPr/>
      <dgm:t>
        <a:bodyPr/>
        <a:lstStyle/>
        <a:p>
          <a:endParaRPr lang="en-GB"/>
        </a:p>
      </dgm:t>
    </dgm:pt>
    <dgm:pt modelId="{ADE4B72A-6A62-4538-8F42-5B40EF3A78A6}" type="pres">
      <dgm:prSet presAssocID="{1A4B7E90-7A75-4A34-96FC-D73F58886374}" presName="Name0" presStyleCnt="0">
        <dgm:presLayoutVars>
          <dgm:dir/>
          <dgm:animLvl val="lvl"/>
          <dgm:resizeHandles val="exact"/>
        </dgm:presLayoutVars>
      </dgm:prSet>
      <dgm:spPr/>
    </dgm:pt>
    <dgm:pt modelId="{6B2F0700-25E5-4092-AD49-FE43ED6121B2}" type="pres">
      <dgm:prSet presAssocID="{971E7796-17CE-45A8-AAF8-886D3E32B5F5}" presName="linNode" presStyleCnt="0"/>
      <dgm:spPr/>
    </dgm:pt>
    <dgm:pt modelId="{95BF4D9E-177E-49C1-874E-A8364228817E}" type="pres">
      <dgm:prSet presAssocID="{971E7796-17CE-45A8-AAF8-886D3E32B5F5}" presName="parentText" presStyleLbl="node1" presStyleIdx="0" presStyleCnt="2" custScaleY="34635">
        <dgm:presLayoutVars>
          <dgm:chMax val="1"/>
          <dgm:bulletEnabled val="1"/>
        </dgm:presLayoutVars>
      </dgm:prSet>
      <dgm:spPr/>
    </dgm:pt>
    <dgm:pt modelId="{71EB3CB8-4356-4550-95C9-56E35DA1C541}" type="pres">
      <dgm:prSet presAssocID="{971E7796-17CE-45A8-AAF8-886D3E32B5F5}" presName="descendantText" presStyleLbl="alignAccFollowNode1" presStyleIdx="0" presStyleCnt="2" custScaleY="42282">
        <dgm:presLayoutVars>
          <dgm:bulletEnabled val="1"/>
        </dgm:presLayoutVars>
      </dgm:prSet>
      <dgm:spPr/>
    </dgm:pt>
    <dgm:pt modelId="{2EFA9489-74A7-451F-9601-22BBC3B6D9DC}" type="pres">
      <dgm:prSet presAssocID="{A7BA92C3-DC0B-4CF4-BDF7-963607A38FC6}" presName="sp" presStyleCnt="0"/>
      <dgm:spPr/>
    </dgm:pt>
    <dgm:pt modelId="{C3CA8624-77C3-46C2-8186-27176BEB6922}" type="pres">
      <dgm:prSet presAssocID="{10897E33-44B4-48AF-9436-9CD292A78451}" presName="linNode" presStyleCnt="0"/>
      <dgm:spPr/>
    </dgm:pt>
    <dgm:pt modelId="{DEEE43BE-8154-4974-9214-98B277388DBD}" type="pres">
      <dgm:prSet presAssocID="{10897E33-44B4-48AF-9436-9CD292A78451}" presName="parentText" presStyleLbl="node1" presStyleIdx="1" presStyleCnt="2" custScaleY="36346">
        <dgm:presLayoutVars>
          <dgm:chMax val="1"/>
          <dgm:bulletEnabled val="1"/>
        </dgm:presLayoutVars>
      </dgm:prSet>
      <dgm:spPr/>
    </dgm:pt>
    <dgm:pt modelId="{7669D57E-DE74-4F24-BEAC-E71D392B5CDC}" type="pres">
      <dgm:prSet presAssocID="{10897E33-44B4-48AF-9436-9CD292A78451}" presName="descendantText" presStyleLbl="alignAccFollowNode1" presStyleIdx="1" presStyleCnt="2" custScaleY="31213">
        <dgm:presLayoutVars>
          <dgm:bulletEnabled val="1"/>
        </dgm:presLayoutVars>
      </dgm:prSet>
      <dgm:spPr/>
    </dgm:pt>
  </dgm:ptLst>
  <dgm:cxnLst>
    <dgm:cxn modelId="{7AD67F14-E64C-46E5-A016-881B5B3C835B}" type="presOf" srcId="{22536375-E726-4FE8-A397-DD99D218841B}" destId="{71EB3CB8-4356-4550-95C9-56E35DA1C541}" srcOrd="0" destOrd="2" presId="urn:microsoft.com/office/officeart/2005/8/layout/vList5"/>
    <dgm:cxn modelId="{745EAA1A-7A6F-46A6-9614-0355B02C22C2}" srcId="{1A4B7E90-7A75-4A34-96FC-D73F58886374}" destId="{971E7796-17CE-45A8-AAF8-886D3E32B5F5}" srcOrd="0" destOrd="0" parTransId="{6F3C4740-6AB0-45CB-AB2A-E3B4F49ECF11}" sibTransId="{A7BA92C3-DC0B-4CF4-BDF7-963607A38FC6}"/>
    <dgm:cxn modelId="{4D2BBE20-3100-4582-8A4A-120F82EA06C0}" srcId="{971E7796-17CE-45A8-AAF8-886D3E32B5F5}" destId="{ED76A8F6-98B9-4154-AB5E-F16C3B11EF2B}" srcOrd="1" destOrd="0" parTransId="{ADF70231-70EB-4A45-BB83-F6D42050EF3F}" sibTransId="{F14FAB40-9FAC-475E-84B4-9B03B9A4200F}"/>
    <dgm:cxn modelId="{02B94A3A-B6D6-4A80-B004-90D25FC85D13}" type="presOf" srcId="{ED76A8F6-98B9-4154-AB5E-F16C3B11EF2B}" destId="{71EB3CB8-4356-4550-95C9-56E35DA1C541}" srcOrd="0" destOrd="1" presId="urn:microsoft.com/office/officeart/2005/8/layout/vList5"/>
    <dgm:cxn modelId="{8A8E3269-98C1-43B1-8F80-6C1C73D16AE8}" type="presOf" srcId="{6AEA2A76-2799-4467-8CE2-5E19BE6A973F}" destId="{71EB3CB8-4356-4550-95C9-56E35DA1C541}" srcOrd="0" destOrd="0" presId="urn:microsoft.com/office/officeart/2005/8/layout/vList5"/>
    <dgm:cxn modelId="{74760E7B-875A-4A06-82B2-3F1C8ADBF3AA}" srcId="{971E7796-17CE-45A8-AAF8-886D3E32B5F5}" destId="{127EFE94-9C0D-4EA4-B379-F96CD6A17FDC}" srcOrd="3" destOrd="0" parTransId="{93A2C3E8-E082-4833-9402-942D96CE5652}" sibTransId="{609570F0-0CCC-48C6-AB10-155F8D525B8C}"/>
    <dgm:cxn modelId="{04E4DD84-D833-48E3-9FAA-E060E5847507}" type="presOf" srcId="{1A4B7E90-7A75-4A34-96FC-D73F58886374}" destId="{ADE4B72A-6A62-4538-8F42-5B40EF3A78A6}" srcOrd="0" destOrd="0" presId="urn:microsoft.com/office/officeart/2005/8/layout/vList5"/>
    <dgm:cxn modelId="{FF5A86A0-98BD-47D7-ACE9-62035D87E7D8}" srcId="{1A4B7E90-7A75-4A34-96FC-D73F58886374}" destId="{10897E33-44B4-48AF-9436-9CD292A78451}" srcOrd="1" destOrd="0" parTransId="{EEB15B09-A3EB-4B1D-B034-19C6D55EED21}" sibTransId="{3881C1C1-5FC1-416E-B10D-F795B56F3839}"/>
    <dgm:cxn modelId="{9292BCA2-FCA3-4C0D-A588-6EC61734D9E4}" srcId="{971E7796-17CE-45A8-AAF8-886D3E32B5F5}" destId="{22536375-E726-4FE8-A397-DD99D218841B}" srcOrd="2" destOrd="0" parTransId="{4B2A3E7E-9A67-4136-8E7C-9EB8F9B4BC98}" sibTransId="{D8B30126-6B6D-47F5-A472-949F556A78A9}"/>
    <dgm:cxn modelId="{AC7D21BD-34DF-4A19-AEF5-23C224CAA06F}" srcId="{971E7796-17CE-45A8-AAF8-886D3E32B5F5}" destId="{6AEA2A76-2799-4467-8CE2-5E19BE6A973F}" srcOrd="0" destOrd="0" parTransId="{C640D93A-91F3-4FF6-8E1B-7C4374AD4B3B}" sibTransId="{A9A80625-6C72-440F-BBBD-DD25FC2DA4C0}"/>
    <dgm:cxn modelId="{CD3FFABD-04DB-4D88-BE6C-15C1FA1AD3CF}" type="presOf" srcId="{891F54A5-875B-4143-958B-637DDFB6169A}" destId="{7669D57E-DE74-4F24-BEAC-E71D392B5CDC}" srcOrd="0" destOrd="0" presId="urn:microsoft.com/office/officeart/2005/8/layout/vList5"/>
    <dgm:cxn modelId="{BED0C1C2-EA8C-44A7-AAB8-7120B1BE8891}" type="presOf" srcId="{10897E33-44B4-48AF-9436-9CD292A78451}" destId="{DEEE43BE-8154-4974-9214-98B277388DBD}" srcOrd="0" destOrd="0" presId="urn:microsoft.com/office/officeart/2005/8/layout/vList5"/>
    <dgm:cxn modelId="{5C18C7D1-F031-4EA6-B91A-4BB2797F127A}" type="presOf" srcId="{127EFE94-9C0D-4EA4-B379-F96CD6A17FDC}" destId="{71EB3CB8-4356-4550-95C9-56E35DA1C541}" srcOrd="0" destOrd="3" presId="urn:microsoft.com/office/officeart/2005/8/layout/vList5"/>
    <dgm:cxn modelId="{72F8DBD1-AD95-48DD-B29C-DA1911C705D1}" type="presOf" srcId="{971E7796-17CE-45A8-AAF8-886D3E32B5F5}" destId="{95BF4D9E-177E-49C1-874E-A8364228817E}" srcOrd="0" destOrd="0" presId="urn:microsoft.com/office/officeart/2005/8/layout/vList5"/>
    <dgm:cxn modelId="{246C5DD6-F29B-48ED-BF7E-042411E7F8C9}" srcId="{10897E33-44B4-48AF-9436-9CD292A78451}" destId="{891F54A5-875B-4143-958B-637DDFB6169A}" srcOrd="0" destOrd="0" parTransId="{51E8724D-D10C-4FE4-AA06-D3689750C561}" sibTransId="{D44CC0C7-92D7-4F6E-8DB4-6E82CC3E6E2D}"/>
    <dgm:cxn modelId="{C0806F6B-C253-4FF8-8CC0-540A0337950A}" type="presParOf" srcId="{ADE4B72A-6A62-4538-8F42-5B40EF3A78A6}" destId="{6B2F0700-25E5-4092-AD49-FE43ED6121B2}" srcOrd="0" destOrd="0" presId="urn:microsoft.com/office/officeart/2005/8/layout/vList5"/>
    <dgm:cxn modelId="{0CC5A279-B093-46AF-BEAC-FB89E2962316}" type="presParOf" srcId="{6B2F0700-25E5-4092-AD49-FE43ED6121B2}" destId="{95BF4D9E-177E-49C1-874E-A8364228817E}" srcOrd="0" destOrd="0" presId="urn:microsoft.com/office/officeart/2005/8/layout/vList5"/>
    <dgm:cxn modelId="{AF8760A6-812C-488E-BB07-09AB6EB5C00E}" type="presParOf" srcId="{6B2F0700-25E5-4092-AD49-FE43ED6121B2}" destId="{71EB3CB8-4356-4550-95C9-56E35DA1C541}" srcOrd="1" destOrd="0" presId="urn:microsoft.com/office/officeart/2005/8/layout/vList5"/>
    <dgm:cxn modelId="{D34FEE73-0C6F-4F53-B8D2-F5AFA70A1F57}" type="presParOf" srcId="{ADE4B72A-6A62-4538-8F42-5B40EF3A78A6}" destId="{2EFA9489-74A7-451F-9601-22BBC3B6D9DC}" srcOrd="1" destOrd="0" presId="urn:microsoft.com/office/officeart/2005/8/layout/vList5"/>
    <dgm:cxn modelId="{12602D88-700A-4C15-805E-6D0041E63105}" type="presParOf" srcId="{ADE4B72A-6A62-4538-8F42-5B40EF3A78A6}" destId="{C3CA8624-77C3-46C2-8186-27176BEB6922}" srcOrd="2" destOrd="0" presId="urn:microsoft.com/office/officeart/2005/8/layout/vList5"/>
    <dgm:cxn modelId="{6DB58D5D-73B5-4D2F-906B-BEB510D1F3BE}" type="presParOf" srcId="{C3CA8624-77C3-46C2-8186-27176BEB6922}" destId="{DEEE43BE-8154-4974-9214-98B277388DBD}" srcOrd="0" destOrd="0" presId="urn:microsoft.com/office/officeart/2005/8/layout/vList5"/>
    <dgm:cxn modelId="{2B078B05-9442-4DFF-ABC8-9320A3100A96}" type="presParOf" srcId="{C3CA8624-77C3-46C2-8186-27176BEB6922}" destId="{7669D57E-DE74-4F24-BEAC-E71D392B5CD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B3CB8-4356-4550-95C9-56E35DA1C541}">
      <dsp:nvSpPr>
        <dsp:cNvPr id="0" name=""/>
        <dsp:cNvSpPr/>
      </dsp:nvSpPr>
      <dsp:spPr>
        <a:xfrm rot="5400000">
          <a:off x="6958303" y="-2322332"/>
          <a:ext cx="1503835" cy="725667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Provide tools to assist marketers</a:t>
          </a:r>
        </a:p>
        <a:p>
          <a:pPr marL="228600" lvl="1" indent="-228600" algn="l" defTabSz="889000">
            <a:lnSpc>
              <a:spcPct val="90000"/>
            </a:lnSpc>
            <a:spcBef>
              <a:spcPct val="0"/>
            </a:spcBef>
            <a:spcAft>
              <a:spcPct val="15000"/>
            </a:spcAft>
            <a:buChar char="•"/>
          </a:pPr>
          <a:r>
            <a:rPr lang="en-US" sz="2000" kern="1200" dirty="0">
              <a:solidFill>
                <a:srgbClr val="2B3A42">
                  <a:hueOff val="0"/>
                  <a:satOff val="0"/>
                  <a:lumOff val="0"/>
                  <a:alphaOff val="0"/>
                </a:srgbClr>
              </a:solidFill>
              <a:latin typeface="Arial" panose="020B0604020202020204"/>
              <a:ea typeface="+mn-ea"/>
              <a:cs typeface="+mn-cs"/>
            </a:rPr>
            <a:t>24 Hour Check Filter for Webinar/Event</a:t>
          </a:r>
        </a:p>
        <a:p>
          <a:pPr marL="228600" lvl="1" indent="-228600" algn="l" defTabSz="889000">
            <a:lnSpc>
              <a:spcPct val="90000"/>
            </a:lnSpc>
            <a:spcBef>
              <a:spcPct val="0"/>
            </a:spcBef>
            <a:spcAft>
              <a:spcPct val="15000"/>
            </a:spcAft>
            <a:buChar char="•"/>
          </a:pPr>
          <a:r>
            <a:rPr lang="en-US" sz="2000" kern="1200" dirty="0">
              <a:solidFill>
                <a:srgbClr val="2B3A42">
                  <a:hueOff val="0"/>
                  <a:satOff val="0"/>
                  <a:lumOff val="0"/>
                  <a:alphaOff val="0"/>
                </a:srgbClr>
              </a:solidFill>
              <a:latin typeface="Arial" panose="020B0604020202020204"/>
              <a:ea typeface="+mn-ea"/>
              <a:cs typeface="+mn-cs"/>
            </a:rPr>
            <a:t>48 Hour Check Filter for all other campaigns</a:t>
          </a:r>
        </a:p>
        <a:p>
          <a:pPr marL="228600" lvl="1" indent="-228600" algn="l" defTabSz="889000">
            <a:lnSpc>
              <a:spcPct val="90000"/>
            </a:lnSpc>
            <a:spcBef>
              <a:spcPct val="0"/>
            </a:spcBef>
            <a:spcAft>
              <a:spcPct val="15000"/>
            </a:spcAft>
            <a:buChar char="•"/>
          </a:pPr>
          <a:r>
            <a:rPr lang="en-US" sz="2000" kern="1200" dirty="0">
              <a:solidFill>
                <a:srgbClr val="2B3A42">
                  <a:hueOff val="0"/>
                  <a:satOff val="0"/>
                  <a:lumOff val="0"/>
                  <a:alphaOff val="0"/>
                </a:srgbClr>
              </a:solidFill>
              <a:latin typeface="Arial" panose="020B0604020202020204"/>
              <a:ea typeface="+mn-ea"/>
              <a:cs typeface="+mn-cs"/>
            </a:rPr>
            <a:t>Date check steps to prevent post-event mailing</a:t>
          </a:r>
        </a:p>
      </dsp:txBody>
      <dsp:txXfrm rot="-5400000">
        <a:off x="4081882" y="627500"/>
        <a:ext cx="7183267" cy="1357013"/>
      </dsp:txXfrm>
    </dsp:sp>
    <dsp:sp modelId="{95BF4D9E-177E-49C1-874E-A8364228817E}">
      <dsp:nvSpPr>
        <dsp:cNvPr id="0" name=""/>
        <dsp:cNvSpPr/>
      </dsp:nvSpPr>
      <dsp:spPr>
        <a:xfrm>
          <a:off x="0" y="536097"/>
          <a:ext cx="4081881" cy="153981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What Marketing Automation you as a Marketer can do</a:t>
          </a:r>
        </a:p>
      </dsp:txBody>
      <dsp:txXfrm>
        <a:off x="75168" y="611265"/>
        <a:ext cx="3931545" cy="1389483"/>
      </dsp:txXfrm>
    </dsp:sp>
    <dsp:sp modelId="{7669D57E-DE74-4F24-BEAC-E71D392B5CDC}">
      <dsp:nvSpPr>
        <dsp:cNvPr id="0" name=""/>
        <dsp:cNvSpPr/>
      </dsp:nvSpPr>
      <dsp:spPr>
        <a:xfrm rot="5400000">
          <a:off x="7155147" y="-522185"/>
          <a:ext cx="1110146" cy="725667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Planning with and across BUs</a:t>
          </a:r>
        </a:p>
      </dsp:txBody>
      <dsp:txXfrm rot="-5400000">
        <a:off x="4081882" y="2605273"/>
        <a:ext cx="7202485" cy="1001760"/>
      </dsp:txXfrm>
    </dsp:sp>
    <dsp:sp modelId="{DEEE43BE-8154-4974-9214-98B277388DBD}">
      <dsp:nvSpPr>
        <dsp:cNvPr id="0" name=""/>
        <dsp:cNvSpPr/>
      </dsp:nvSpPr>
      <dsp:spPr>
        <a:xfrm>
          <a:off x="0" y="2298209"/>
          <a:ext cx="4081881" cy="161588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What you as a Marketer can do</a:t>
          </a:r>
        </a:p>
      </dsp:txBody>
      <dsp:txXfrm>
        <a:off x="78881" y="2377090"/>
        <a:ext cx="3924119" cy="145812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23"/>
            <a:ext cx="4393055" cy="367959"/>
          </a:xfrm>
          <a:prstGeom prst="rect">
            <a:avLst/>
          </a:prstGeom>
        </p:spPr>
        <p:txBody>
          <a:bodyPr vert="horz" lIns="93324" tIns="46662" rIns="93324" bIns="46662" rtlCol="0"/>
          <a:lstStyle>
            <a:lvl1pPr algn="l">
              <a:defRPr sz="1200"/>
            </a:lvl1pPr>
          </a:lstStyle>
          <a:p>
            <a:endParaRPr lang="en-US" b="1"/>
          </a:p>
        </p:txBody>
      </p:sp>
      <p:sp>
        <p:nvSpPr>
          <p:cNvPr id="3" name="Date Placeholder 2"/>
          <p:cNvSpPr>
            <a:spLocks noGrp="1"/>
          </p:cNvSpPr>
          <p:nvPr>
            <p:ph type="dt" sz="quarter" idx="1"/>
          </p:nvPr>
        </p:nvSpPr>
        <p:spPr>
          <a:xfrm>
            <a:off x="494675" y="669161"/>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5/9/2023</a:t>
            </a:fld>
            <a:endParaRPr lang="en-US" sz="1000" i="1"/>
          </a:p>
        </p:txBody>
      </p:sp>
      <p:sp>
        <p:nvSpPr>
          <p:cNvPr id="4" name="Footer Placeholder 3"/>
          <p:cNvSpPr>
            <a:spLocks noGrp="1"/>
          </p:cNvSpPr>
          <p:nvPr>
            <p:ph type="ftr" sz="quarter" idx="2"/>
          </p:nvPr>
        </p:nvSpPr>
        <p:spPr>
          <a:xfrm>
            <a:off x="494691" y="8780243"/>
            <a:ext cx="2893517" cy="251346"/>
          </a:xfrm>
          <a:prstGeom prst="rect">
            <a:avLst/>
          </a:prstGeom>
        </p:spPr>
        <p:txBody>
          <a:bodyPr vert="horz" lIns="93324" tIns="46662" rIns="93324" bIns="46662" rtlCol="0" anchor="b"/>
          <a:lstStyle>
            <a:lvl1pPr algn="l">
              <a:defRPr sz="1200"/>
            </a:lvl1pPr>
          </a:lstStyle>
          <a:p>
            <a:endParaRPr lang="en-US" sz="100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a:p>
        </p:txBody>
      </p:sp>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04FCD28D-5205-B14D-9338-E5F52C4B3AFB}"/>
              </a:ext>
            </a:extLst>
          </p:cNvPr>
          <p:cNvPicPr preferRelativeResize="0">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3460" y="671457"/>
            <a:ext cx="1555593" cy="281237"/>
          </a:xfrm>
          <a:prstGeom prst="rect">
            <a:avLst/>
          </a:prstGeom>
        </p:spPr>
      </p:pic>
      <p:sp>
        <p:nvSpPr>
          <p:cNvPr id="20" name="Header Placeholder 19">
            <a:extLst>
              <a:ext uri="{FF2B5EF4-FFF2-40B4-BE49-F238E27FC236}">
                <a16:creationId xmlns:a16="http://schemas.microsoft.com/office/drawing/2014/main" id="{44B54E68-49B3-EB4F-9F06-63EBE21271F2}"/>
              </a:ext>
            </a:extLst>
          </p:cNvPr>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a:p>
        </p:txBody>
      </p:sp>
      <p:sp>
        <p:nvSpPr>
          <p:cNvPr id="21" name="Slide Image Placeholder 20">
            <a:extLst>
              <a:ext uri="{FF2B5EF4-FFF2-40B4-BE49-F238E27FC236}">
                <a16:creationId xmlns:a16="http://schemas.microsoft.com/office/drawing/2014/main" id="{9F80914E-3226-3544-8067-D77A7810E7E0}"/>
              </a:ext>
            </a:extLst>
          </p:cNvPr>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22" name="Footer Placeholder 21">
            <a:extLst>
              <a:ext uri="{FF2B5EF4-FFF2-40B4-BE49-F238E27FC236}">
                <a16:creationId xmlns:a16="http://schemas.microsoft.com/office/drawing/2014/main" id="{73A95A9D-2083-FD47-8FCC-26405789E46C}"/>
              </a:ext>
            </a:extLst>
          </p:cNvPr>
          <p:cNvSpPr>
            <a:spLocks noGrp="1"/>
          </p:cNvSpPr>
          <p:nvPr>
            <p:ph type="ftr" sz="quarter" idx="4"/>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a:p>
        </p:txBody>
      </p:sp>
      <p:sp>
        <p:nvSpPr>
          <p:cNvPr id="23" name="Slide Number Placeholder 22">
            <a:extLst>
              <a:ext uri="{FF2B5EF4-FFF2-40B4-BE49-F238E27FC236}">
                <a16:creationId xmlns:a16="http://schemas.microsoft.com/office/drawing/2014/main" id="{C3E99797-5A44-E441-B5A2-75267FF5AEBD}"/>
              </a:ext>
            </a:extLst>
          </p:cNvPr>
          <p:cNvSpPr>
            <a:spLocks noGrp="1"/>
          </p:cNvSpPr>
          <p:nvPr>
            <p:ph type="sldNum" sz="quarter" idx="5"/>
          </p:nvPr>
        </p:nvSpPr>
        <p:spPr>
          <a:xfrm>
            <a:off x="3978275" y="8842376"/>
            <a:ext cx="3043238" cy="466725"/>
          </a:xfrm>
          <a:prstGeom prst="rect">
            <a:avLst/>
          </a:prstGeom>
        </p:spPr>
        <p:txBody>
          <a:bodyPr vert="horz" lIns="91440" tIns="45720" rIns="91440" bIns="45720" rtlCol="0" anchor="b"/>
          <a:lstStyle>
            <a:lvl1pPr algn="r">
              <a:defRPr sz="1200"/>
            </a:lvl1pPr>
          </a:lstStyle>
          <a:p>
            <a:fld id="{2757C527-D302-0D4C-8820-8247C93BFD8D}" type="slidenum">
              <a:rPr lang="en-US" smtClean="0"/>
              <a:t>‹#›</a:t>
            </a:fld>
            <a:endParaRPr lang="en-US"/>
          </a:p>
        </p:txBody>
      </p:sp>
      <p:sp>
        <p:nvSpPr>
          <p:cNvPr id="24" name="Notes Placeholder 23">
            <a:extLst>
              <a:ext uri="{FF2B5EF4-FFF2-40B4-BE49-F238E27FC236}">
                <a16:creationId xmlns:a16="http://schemas.microsoft.com/office/drawing/2014/main" id="{0824245F-47FC-6845-9612-BB5942EF9984}"/>
              </a:ext>
            </a:extLst>
          </p:cNvPr>
          <p:cNvSpPr>
            <a:spLocks noGrp="1"/>
          </p:cNvSpPr>
          <p:nvPr>
            <p:ph type="body" sz="quarter" idx="3"/>
          </p:nvPr>
        </p:nvSpPr>
        <p:spPr>
          <a:xfrm>
            <a:off x="701676"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a:extLst>
              <a:ext uri="{FF2B5EF4-FFF2-40B4-BE49-F238E27FC236}">
                <a16:creationId xmlns:a16="http://schemas.microsoft.com/office/drawing/2014/main" id="{089E4AFB-44C9-3941-9EFD-0F8219FA48F5}"/>
              </a:ext>
            </a:extLst>
          </p:cNvPr>
          <p:cNvSpPr>
            <a:spLocks noGrp="1"/>
          </p:cNvSpPr>
          <p:nvPr>
            <p:ph type="dt" idx="1"/>
          </p:nvPr>
        </p:nvSpPr>
        <p:spPr>
          <a:xfrm>
            <a:off x="3978275" y="1"/>
            <a:ext cx="3043238" cy="466725"/>
          </a:xfrm>
          <a:prstGeom prst="rect">
            <a:avLst/>
          </a:prstGeom>
        </p:spPr>
        <p:txBody>
          <a:bodyPr vert="horz" lIns="91440" tIns="45720" rIns="91440" bIns="45720" rtlCol="0"/>
          <a:lstStyle>
            <a:lvl1pPr algn="r">
              <a:defRPr sz="1200"/>
            </a:lvl1pPr>
          </a:lstStyle>
          <a:p>
            <a:fld id="{76052FF9-2A45-F143-A9E3-2C98D6266DD3}" type="datetimeFigureOut">
              <a:rPr lang="en-US" smtClean="0"/>
              <a:t>5/9/2023</a:t>
            </a:fld>
            <a:endParaRPr lang="en-US"/>
          </a:p>
        </p:txBody>
      </p:sp>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alendar.smartsheetapps.com/calendars/published/6c7b0a8e-1157-402a-a0b1-b90098f7b204"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calendar.smartsheetapps.com/calendars/published/659d5a06-8123-4bbd-be28-109517621653" TargetMode="External"/><Relationship Id="rId5" Type="http://schemas.openxmlformats.org/officeDocument/2006/relationships/hyperlink" Target="https://calendar.smartsheetapps.com/calendars/published/2929682a-ea8c-40aa-9c04-8c73e56ecba8" TargetMode="External"/><Relationship Id="rId4" Type="http://schemas.openxmlformats.org/officeDocument/2006/relationships/hyperlink" Target="https://calendar.smartsheetapps.com/calendars/7f0dfc5b-b5f3-4889-a93f-18bdb8ec164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pPr/>
              <a:t>0</a:t>
            </a:fld>
            <a:endParaRPr lang="en-US"/>
          </a:p>
        </p:txBody>
      </p:sp>
    </p:spTree>
    <p:extLst>
      <p:ext uri="{BB962C8B-B14F-4D97-AF65-F5344CB8AC3E}">
        <p14:creationId xmlns:p14="http://schemas.microsoft.com/office/powerpoint/2010/main" val="103892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t>When you plan your customer experience we have four calendars available through the Resources section and the Help Pages. The four calendar views available are: </a:t>
            </a:r>
          </a:p>
          <a:p>
            <a:pPr>
              <a:buFont typeface="Arial"/>
              <a:buChar char="•"/>
            </a:pPr>
            <a:r>
              <a:rPr lang="en-US">
                <a:hlinkClick r:id="rId3"/>
              </a:rPr>
              <a:t>By Status</a:t>
            </a:r>
            <a:r>
              <a:rPr lang="en-US"/>
              <a:t> – which shows you where your campaign is within production, for example, if the status is Request Received, that means you know it has been submitted, if it is marked as In Progress then you know we are working on it in and if it is Completed then you know we are done with it.</a:t>
            </a:r>
            <a:endParaRPr lang="en-US">
              <a:cs typeface="Arial"/>
            </a:endParaRPr>
          </a:p>
          <a:p>
            <a:pPr>
              <a:buFont typeface="Arial"/>
              <a:buChar char="•"/>
            </a:pPr>
            <a:r>
              <a:rPr lang="en-US">
                <a:hlinkClick r:id="rId4"/>
              </a:rPr>
              <a:t>By Region</a:t>
            </a:r>
            <a:r>
              <a:rPr lang="en-US"/>
              <a:t> – this shows you the campaigns that are planned out by region</a:t>
            </a:r>
            <a:endParaRPr lang="en-US">
              <a:cs typeface="Arial"/>
            </a:endParaRPr>
          </a:p>
          <a:p>
            <a:pPr>
              <a:buFont typeface="Arial"/>
            </a:pPr>
            <a:r>
              <a:rPr lang="en-US">
                <a:hlinkClick r:id="rId5"/>
              </a:rPr>
              <a:t>By Bullseye</a:t>
            </a:r>
            <a:r>
              <a:rPr lang="en-US"/>
              <a:t> – this will show you the Bullseyes listed within each campaign</a:t>
            </a:r>
            <a:endParaRPr lang="en-US">
              <a:cs typeface="Arial"/>
            </a:endParaRPr>
          </a:p>
          <a:p>
            <a:pPr>
              <a:buFont typeface="Arial"/>
            </a:pPr>
            <a:r>
              <a:rPr lang="en-US">
                <a:hlinkClick r:id="rId6"/>
              </a:rPr>
              <a:t>By Campaign Owner</a:t>
            </a:r>
            <a:r>
              <a:rPr lang="en-US"/>
              <a:t> or Stakeholder – This will show you the campaigns broken out by marketing owner</a:t>
            </a:r>
            <a:endParaRPr lang="en-US">
              <a:cs typeface="Arial"/>
            </a:endParaRPr>
          </a:p>
          <a:p>
            <a:pPr indent="0">
              <a:buNone/>
            </a:pPr>
            <a:r>
              <a:rPr lang="en-US"/>
              <a:t>  </a:t>
            </a:r>
          </a:p>
          <a:p>
            <a:pPr indent="0">
              <a:buNone/>
            </a:pPr>
            <a:r>
              <a:rPr lang="en-US"/>
              <a:t>Keep in mind, this is where you can view details about any campaign on the calendar by clicking on it. This is a great way to find out who the MA owner is if you are unsure. </a:t>
            </a:r>
          </a:p>
          <a:p>
            <a:pPr>
              <a:buNone/>
            </a:pPr>
            <a:r>
              <a:rPr lang="en-US"/>
              <a:t>  </a:t>
            </a:r>
            <a:endParaRPr lang="en-US">
              <a:cs typeface="Arial"/>
            </a:endParaRPr>
          </a:p>
          <a:p>
            <a:pPr>
              <a:buNone/>
            </a:pPr>
            <a:r>
              <a:rPr lang="en-US"/>
              <a:t>You are also able to see what campaigns are being delivered when and identify opportunities to collaborate with your colleagues before you schedule. An example of this would be is here you can identify if you are sending out an email that is targeting the same business persona that another colleague may be mailing. This would not be an ideal scenario so you would want to collaborate with that colleague to try and send out your emails on different days if you are targeting the same business persona. </a:t>
            </a:r>
          </a:p>
          <a:p>
            <a:pPr>
              <a:buNone/>
            </a:pPr>
            <a:r>
              <a:rPr lang="en-US" b="1"/>
              <a:t> </a:t>
            </a:r>
            <a:r>
              <a:rPr lang="en-US"/>
              <a:t> </a:t>
            </a:r>
            <a:endParaRPr lang="en-US">
              <a:cs typeface="Arial"/>
            </a:endParaRPr>
          </a:p>
          <a:p>
            <a:pPr marL="0" indent="0">
              <a:buNone/>
            </a:pPr>
            <a:r>
              <a:rPr lang="en-US" b="1"/>
              <a:t>NEXT SLIDE</a:t>
            </a:r>
            <a:r>
              <a:rPr lang="en-US"/>
              <a:t> </a:t>
            </a:r>
            <a:endParaRPr lang="en-US">
              <a:cs typeface="Arial"/>
            </a:endParaRPr>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8</a:t>
            </a:fld>
            <a:endParaRPr lang="en-US"/>
          </a:p>
        </p:txBody>
      </p:sp>
    </p:spTree>
    <p:extLst>
      <p:ext uri="{BB962C8B-B14F-4D97-AF65-F5344CB8AC3E}">
        <p14:creationId xmlns:p14="http://schemas.microsoft.com/office/powerpoint/2010/main" val="3000537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959CA0"/>
                </a:solidFill>
                <a:ea typeface="Arial" charset="0"/>
                <a:cs typeface="Arial" charset="0"/>
              </a:rPr>
              <a:t>© 2021. All rights reserved. IQVIA</a:t>
            </a:r>
            <a:r>
              <a:rPr lang="en-US" sz="800" baseline="30000">
                <a:solidFill>
                  <a:srgbClr val="959CA0"/>
                </a:solidFill>
                <a:ea typeface="Arial" charset="0"/>
                <a:cs typeface="Arial" charset="0"/>
              </a:rPr>
              <a:t>®</a:t>
            </a:r>
            <a:r>
              <a:rPr lang="en-US" sz="800">
                <a:solidFill>
                  <a:srgbClr val="959CA0"/>
                </a:solidFill>
                <a:ea typeface="Arial" charset="0"/>
                <a:cs typeface="Arial" charset="0"/>
              </a:rPr>
              <a:t> is a registered trademark of IQVIA Inc. in the United States, the European Union, and various other countries. </a:t>
            </a:r>
            <a:endParaRPr lang="en-US" sz="800" kern="120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180112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2021.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0137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453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F63227-657D-4706-8FAB-F4C1769683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Tree>
    <p:extLst>
      <p:ext uri="{BB962C8B-B14F-4D97-AF65-F5344CB8AC3E}">
        <p14:creationId xmlns:p14="http://schemas.microsoft.com/office/powerpoint/2010/main" val="16482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84" name="Group 83">
            <a:extLst>
              <a:ext uri="{FF2B5EF4-FFF2-40B4-BE49-F238E27FC236}">
                <a16:creationId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6" name="Freeform 85">
              <a:extLst>
                <a:ext uri="{FF2B5EF4-FFF2-40B4-BE49-F238E27FC236}">
                  <a16:creationId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7" name="Freeform 86">
              <a:extLst>
                <a:ext uri="{FF2B5EF4-FFF2-40B4-BE49-F238E27FC236}">
                  <a16:creationId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Freeform 87">
              <a:extLst>
                <a:ext uri="{FF2B5EF4-FFF2-40B4-BE49-F238E27FC236}">
                  <a16:creationId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2" name="Text Placeholder 3">
            <a:extLst>
              <a:ext uri="{FF2B5EF4-FFF2-40B4-BE49-F238E27FC236}">
                <a16:creationId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a:solidFill>
                  <a:schemeClr val="accent2"/>
                </a:solidFill>
                <a:latin typeface="Arial" panose="020B0604020202020204" pitchFamily="34" charset="0"/>
                <a:cs typeface="Arial" panose="020B0604020202020204" pitchFamily="34" charset="0"/>
              </a:rPr>
              <a:t>“</a:t>
            </a:r>
          </a:p>
        </p:txBody>
      </p:sp>
      <p:sp>
        <p:nvSpPr>
          <p:cNvPr id="65" name="Footer Placeholder 4">
            <a:extLst>
              <a:ext uri="{FF2B5EF4-FFF2-40B4-BE49-F238E27FC236}">
                <a16:creationId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66" name="Slide Number Placeholder 5">
            <a:extLst>
              <a:ext uri="{FF2B5EF4-FFF2-40B4-BE49-F238E27FC236}">
                <a16:creationId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a:solidFill>
                <a:srgbClr val="7F7F7F"/>
              </a:solidFill>
            </a:endParaRPr>
          </a:p>
        </p:txBody>
      </p:sp>
      <p:pic>
        <p:nvPicPr>
          <p:cNvPr id="15" name="Graphic 14">
            <a:extLst>
              <a:ext uri="{FF2B5EF4-FFF2-40B4-BE49-F238E27FC236}">
                <a16:creationId xmlns:a16="http://schemas.microsoft.com/office/drawing/2014/main" id="{5676FBE2-B43F-5C47-8389-AD3C99D97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24527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a:t>Thought slides are 36pt </a:t>
            </a:r>
            <a:br>
              <a:rPr lang="en-US"/>
            </a:br>
            <a:r>
              <a:rPr lang="en-US"/>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Tree>
    <p:extLst>
      <p:ext uri="{BB962C8B-B14F-4D97-AF65-F5344CB8AC3E}">
        <p14:creationId xmlns:p14="http://schemas.microsoft.com/office/powerpoint/2010/main" val="421916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a:t>Arial 24pt bullet level 1</a:t>
            </a:r>
          </a:p>
          <a:p>
            <a:pPr lvl="1"/>
            <a:r>
              <a:rPr lang="en-US"/>
              <a:t>Arial 24pt bullet level 2</a:t>
            </a:r>
          </a:p>
          <a:p>
            <a:pPr lvl="2"/>
            <a:r>
              <a:rPr lang="en-US"/>
              <a:t>Arial 24pt bullet level 3</a:t>
            </a:r>
          </a:p>
          <a:p>
            <a:pPr lvl="3"/>
            <a:r>
              <a:rPr lang="en-US"/>
              <a:t>Arial 24pt bullet level 4</a:t>
            </a:r>
          </a:p>
          <a:p>
            <a:pPr lvl="4"/>
            <a:r>
              <a:rPr lang="en-US"/>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6613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5B603E-B489-0541-941A-6A31A6516A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00462" y="6398999"/>
            <a:ext cx="1390142" cy="241046"/>
          </a:xfrm>
          <a:prstGeom prst="rect">
            <a:avLst/>
          </a:prstGeom>
        </p:spPr>
      </p:pic>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p>
        </p:txBody>
      </p:sp>
      <p:sp>
        <p:nvSpPr>
          <p:cNvPr id="3" name="Content Placeholder 2"/>
          <p:cNvSpPr>
            <a:spLocks noGrp="1"/>
          </p:cNvSpPr>
          <p:nvPr>
            <p:ph idx="1" hasCustomPrompt="1"/>
          </p:nvPr>
        </p:nvSpPr>
        <p:spPr>
          <a:xfrm>
            <a:off x="384694" y="1702630"/>
            <a:ext cx="11338560" cy="4450195"/>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0" name="Footer Placeholder 6"/>
          <p:cNvSpPr>
            <a:spLocks noGrp="1"/>
          </p:cNvSpPr>
          <p:nvPr>
            <p:ph type="ftr" sz="quarter" idx="10"/>
          </p:nvPr>
        </p:nvSpPr>
        <p:spPr>
          <a:xfrm>
            <a:off x="384693" y="6387858"/>
            <a:ext cx="9116145" cy="338087"/>
          </a:xfrm>
        </p:spPr>
        <p:txBody>
          <a:bodyPr/>
          <a:lstStyle/>
          <a:p>
            <a:endParaRPr lang="en-US"/>
          </a:p>
        </p:txBody>
      </p:sp>
      <p:sp>
        <p:nvSpPr>
          <p:cNvPr id="13" name="Rectangle 58"/>
          <p:cNvSpPr>
            <a:spLocks noChangeArrowheads="1"/>
          </p:cNvSpPr>
          <p:nvPr/>
        </p:nvSpPr>
        <p:spPr bwMode="gray">
          <a:xfrm>
            <a:off x="11615748" y="6420040"/>
            <a:ext cx="576252" cy="1778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Arial" charset="0"/>
            </a:endParaRPr>
          </a:p>
        </p:txBody>
      </p:sp>
      <p:sp>
        <p:nvSpPr>
          <p:cNvPr id="14"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bg1"/>
                </a:solidFill>
              </a:rPr>
              <a:t>‹#›</a:t>
            </a:fld>
            <a:endParaRPr lang="en-US" sz="900">
              <a:solidFill>
                <a:schemeClr val="bg1"/>
              </a:solidFill>
            </a:endParaRPr>
          </a:p>
        </p:txBody>
      </p:sp>
    </p:spTree>
    <p:extLst>
      <p:ext uri="{BB962C8B-B14F-4D97-AF65-F5344CB8AC3E}">
        <p14:creationId xmlns:p14="http://schemas.microsoft.com/office/powerpoint/2010/main" val="313808558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A1D794"/>
                </a:solidFill>
                <a:ea typeface="Arial" charset="0"/>
                <a:cs typeface="Arial" charset="0"/>
              </a:rPr>
              <a:t>© 2021. All rights reserved. IQVIA</a:t>
            </a:r>
            <a:r>
              <a:rPr lang="en-US" sz="800" baseline="30000">
                <a:solidFill>
                  <a:srgbClr val="A1D794"/>
                </a:solidFill>
                <a:ea typeface="Arial" charset="0"/>
                <a:cs typeface="Arial" charset="0"/>
              </a:rPr>
              <a:t>®</a:t>
            </a:r>
            <a:r>
              <a:rPr lang="en-US" sz="800">
                <a:solidFill>
                  <a:srgbClr val="A1D794"/>
                </a:solidFill>
                <a:ea typeface="Arial" charset="0"/>
                <a:cs typeface="Arial" charset="0"/>
              </a:rPr>
              <a:t> is a registered trademark of IQVIA Inc. in the United States, the European Union, and various other countries. </a:t>
            </a:r>
            <a:endParaRPr lang="en-US" sz="800" kern="1200">
              <a:solidFill>
                <a:srgbClr val="A1D794"/>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6" name="Graphic 15">
            <a:extLst>
              <a:ext uri="{FF2B5EF4-FFF2-40B4-BE49-F238E27FC236}">
                <a16:creationId xmlns:a16="http://schemas.microsoft.com/office/drawing/2014/main" id="{4D06917E-3E0E-6D47-9181-57DC0B969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59733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2021.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6" name="Graphic 15">
            <a:extLst>
              <a:ext uri="{FF2B5EF4-FFF2-40B4-BE49-F238E27FC236}">
                <a16:creationId xmlns:a16="http://schemas.microsoft.com/office/drawing/2014/main" id="{4A43F6D9-2B76-4F47-8BB1-588F5D046A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56421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2021.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14" name="Text Placeholder 21">
            <a:extLst>
              <a:ext uri="{FF2B5EF4-FFF2-40B4-BE49-F238E27FC236}">
                <a16:creationId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a:t>Co-brand and bid defense only: You may replace this box with a sponsor logo. Ensure the logo is on a white or transparent background and you have usage permission.</a:t>
            </a:r>
            <a:br>
              <a:rPr lang="en-US"/>
            </a:br>
            <a:br>
              <a:rPr lang="en-US"/>
            </a:br>
            <a:r>
              <a:rPr lang="en-US"/>
              <a:t>All other presentations, or without sponsor logo: Please delete this box.</a:t>
            </a:r>
          </a:p>
        </p:txBody>
      </p:sp>
      <p:grpSp>
        <p:nvGrpSpPr>
          <p:cNvPr id="39" name="Group 38">
            <a:extLst>
              <a:ext uri="{FF2B5EF4-FFF2-40B4-BE49-F238E27FC236}">
                <a16:creationId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1" name="Freeform: Shape 40">
              <a:extLst>
                <a:ext uri="{FF2B5EF4-FFF2-40B4-BE49-F238E27FC236}">
                  <a16:creationId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2" name="Freeform: Shape 41">
              <a:extLst>
                <a:ext uri="{FF2B5EF4-FFF2-40B4-BE49-F238E27FC236}">
                  <a16:creationId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grpSp>
      <p:pic>
        <p:nvPicPr>
          <p:cNvPr id="19" name="Graphic 18">
            <a:extLst>
              <a:ext uri="{FF2B5EF4-FFF2-40B4-BE49-F238E27FC236}">
                <a16:creationId xmlns:a16="http://schemas.microsoft.com/office/drawing/2014/main" id="{EFFBAF58-7775-B441-95B2-60BAEE630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80180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914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44" name="TextBox 43">
            <a:extLst>
              <a:ext uri="{FF2B5EF4-FFF2-40B4-BE49-F238E27FC236}">
                <a16:creationId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u="none" strike="noStrike" kern="1200">
                <a:solidFill>
                  <a:schemeClr val="bg1">
                    <a:lumMod val="50000"/>
                  </a:schemeClr>
                </a:solidFill>
                <a:effectLst/>
                <a:latin typeface="+mn-lt"/>
                <a:ea typeface="+mn-ea"/>
                <a:cs typeface="+mn-cs"/>
              </a:rPr>
              <a:t>IQVIA Template (V2.1.0)</a:t>
            </a:r>
            <a:endParaRPr lang="en-US" sz="1000" kern="1200">
              <a:solidFill>
                <a:schemeClr val="bg1">
                  <a:lumMod val="50000"/>
                </a:schemeClr>
              </a:solidFill>
              <a:latin typeface="+mn-lt"/>
              <a:ea typeface="Arial" charset="0"/>
              <a:cs typeface="Arial" charset="0"/>
            </a:endParaRPr>
          </a:p>
        </p:txBody>
      </p:sp>
      <p:grpSp>
        <p:nvGrpSpPr>
          <p:cNvPr id="4" name="Group 3">
            <a:extLst>
              <a:ext uri="{FF2B5EF4-FFF2-40B4-BE49-F238E27FC236}">
                <a16:creationId xmlns:a16="http://schemas.microsoft.com/office/drawing/2014/main" id="{B907A176-04FF-4600-9428-258A4B331C28}"/>
              </a:ext>
            </a:extLst>
          </p:cNvPr>
          <p:cNvGrpSpPr/>
          <p:nvPr userDrawn="1"/>
        </p:nvGrpSpPr>
        <p:grpSpPr>
          <a:xfrm>
            <a:off x="12308084" y="0"/>
            <a:ext cx="851744" cy="3047787"/>
            <a:chOff x="12233656" y="25480"/>
            <a:chExt cx="851744" cy="3047787"/>
          </a:xfrm>
        </p:grpSpPr>
        <p:sp>
          <p:nvSpPr>
            <p:cNvPr id="46" name="Rectangle 45">
              <a:extLst>
                <a:ext uri="{FF2B5EF4-FFF2-40B4-BE49-F238E27FC236}">
                  <a16:creationId xmlns:a16="http://schemas.microsoft.com/office/drawing/2014/main" id="{B6790172-6CDB-486B-8C9C-5719F944A1E5}"/>
                </a:ext>
              </a:extLst>
            </p:cNvPr>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7" name="Rectangle 46">
              <a:extLst>
                <a:ext uri="{FF2B5EF4-FFF2-40B4-BE49-F238E27FC236}">
                  <a16:creationId xmlns:a16="http://schemas.microsoft.com/office/drawing/2014/main" id="{E34110EB-1D9F-40AA-85D6-0DCE03E31FF6}"/>
                </a:ext>
              </a:extLst>
            </p:cNvPr>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8" name="Rectangle 47">
              <a:extLst>
                <a:ext uri="{FF2B5EF4-FFF2-40B4-BE49-F238E27FC236}">
                  <a16:creationId xmlns:a16="http://schemas.microsoft.com/office/drawing/2014/main" id="{84C9A453-AE8F-4383-BD8F-32DA97D7AAF2}"/>
                </a:ext>
              </a:extLst>
            </p:cNvPr>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9" name="Rectangle 48">
              <a:extLst>
                <a:ext uri="{FF2B5EF4-FFF2-40B4-BE49-F238E27FC236}">
                  <a16:creationId xmlns:a16="http://schemas.microsoft.com/office/drawing/2014/main" id="{9E0FF7AE-5FC0-4FE9-B824-B5FD9D591486}"/>
                </a:ext>
              </a:extLst>
            </p:cNvPr>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0" name="Rectangle 49">
              <a:extLst>
                <a:ext uri="{FF2B5EF4-FFF2-40B4-BE49-F238E27FC236}">
                  <a16:creationId xmlns:a16="http://schemas.microsoft.com/office/drawing/2014/main" id="{F0DA3666-914B-4B70-9285-AC745AC36DD8}"/>
                </a:ext>
              </a:extLst>
            </p:cNvPr>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1" name="Rectangle 50">
              <a:extLst>
                <a:ext uri="{FF2B5EF4-FFF2-40B4-BE49-F238E27FC236}">
                  <a16:creationId xmlns:a16="http://schemas.microsoft.com/office/drawing/2014/main" id="{B5BBD6E4-2C3A-4BDE-91DF-83D595CE5D83}"/>
                </a:ext>
              </a:extLst>
            </p:cNvPr>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2" name="Rectangle 51">
              <a:extLst>
                <a:ext uri="{FF2B5EF4-FFF2-40B4-BE49-F238E27FC236}">
                  <a16:creationId xmlns:a16="http://schemas.microsoft.com/office/drawing/2014/main" id="{1EA34AC5-EFC7-4238-82A2-6B301C2DDE12}"/>
                </a:ext>
              </a:extLst>
            </p:cNvPr>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3" name="Rectangle 52">
              <a:extLst>
                <a:ext uri="{FF2B5EF4-FFF2-40B4-BE49-F238E27FC236}">
                  <a16:creationId xmlns:a16="http://schemas.microsoft.com/office/drawing/2014/main" id="{9C959C79-B003-4C43-BB55-D824D8433590}"/>
                </a:ext>
              </a:extLst>
            </p:cNvPr>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4" name="Rectangle 53">
              <a:extLst>
                <a:ext uri="{FF2B5EF4-FFF2-40B4-BE49-F238E27FC236}">
                  <a16:creationId xmlns:a16="http://schemas.microsoft.com/office/drawing/2014/main" id="{2E2F109A-F3DB-4DF0-AE2F-90C6EA4CAB56}"/>
                </a:ext>
              </a:extLst>
            </p:cNvPr>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5" name="TextBox 54">
              <a:extLst>
                <a:ext uri="{FF2B5EF4-FFF2-40B4-BE49-F238E27FC236}">
                  <a16:creationId xmlns:a16="http://schemas.microsoft.com/office/drawing/2014/main" id="{3A61E298-EB0A-4E17-BD09-A9BCC2649A12}"/>
                </a:ext>
              </a:extLst>
            </p:cNvPr>
            <p:cNvSpPr txBox="1"/>
            <p:nvPr/>
          </p:nvSpPr>
          <p:spPr>
            <a:xfrm>
              <a:off x="12233656" y="25480"/>
              <a:ext cx="851744" cy="184666"/>
            </a:xfrm>
            <a:prstGeom prst="rect">
              <a:avLst/>
            </a:prstGeom>
            <a:noFill/>
          </p:spPr>
          <p:txBody>
            <a:bodyPr wrap="square" lIns="0" rIns="0" rtlCol="0">
              <a:spAutoFit/>
            </a:bodyPr>
            <a:lstStyle/>
            <a:p>
              <a:pPr algn="ctr"/>
              <a:r>
                <a:rPr lang="en-US" sz="600">
                  <a:solidFill>
                    <a:schemeClr val="tx1"/>
                  </a:solidFill>
                </a:rPr>
                <a:t>100%  50%   75%   25%</a:t>
              </a:r>
            </a:p>
          </p:txBody>
        </p:sp>
        <p:sp>
          <p:nvSpPr>
            <p:cNvPr id="56" name="Rectangle 55">
              <a:extLst>
                <a:ext uri="{FF2B5EF4-FFF2-40B4-BE49-F238E27FC236}">
                  <a16:creationId xmlns:a16="http://schemas.microsoft.com/office/drawing/2014/main" id="{4705AA33-EE2E-4E4E-B109-36E236936840}"/>
                </a:ext>
              </a:extLst>
            </p:cNvPr>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8" name="Rectangle 57">
              <a:extLst>
                <a:ext uri="{FF2B5EF4-FFF2-40B4-BE49-F238E27FC236}">
                  <a16:creationId xmlns:a16="http://schemas.microsoft.com/office/drawing/2014/main" id="{5EEC58DC-2F2B-4BE2-B67F-07B125678C34}"/>
                </a:ext>
              </a:extLst>
            </p:cNvPr>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9" name="Rectangle 58">
              <a:extLst>
                <a:ext uri="{FF2B5EF4-FFF2-40B4-BE49-F238E27FC236}">
                  <a16:creationId xmlns:a16="http://schemas.microsoft.com/office/drawing/2014/main" id="{8549ADF4-EEA9-43D1-8A2A-133C45DB1862}"/>
                </a:ext>
              </a:extLst>
            </p:cNvPr>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0" name="Rectangle 59">
              <a:extLst>
                <a:ext uri="{FF2B5EF4-FFF2-40B4-BE49-F238E27FC236}">
                  <a16:creationId xmlns:a16="http://schemas.microsoft.com/office/drawing/2014/main" id="{30543385-700D-4FD3-9403-942A7816AFF3}"/>
                </a:ext>
              </a:extLst>
            </p:cNvPr>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1" name="Rectangle 60">
              <a:extLst>
                <a:ext uri="{FF2B5EF4-FFF2-40B4-BE49-F238E27FC236}">
                  <a16:creationId xmlns:a16="http://schemas.microsoft.com/office/drawing/2014/main" id="{53C64855-B6D7-406E-A904-38AA3CAC33D1}"/>
                </a:ext>
              </a:extLst>
            </p:cNvPr>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74" name="Rectangle 73">
              <a:extLst>
                <a:ext uri="{FF2B5EF4-FFF2-40B4-BE49-F238E27FC236}">
                  <a16:creationId xmlns:a16="http://schemas.microsoft.com/office/drawing/2014/main" id="{F1671D4E-C545-4A51-AD54-465B655DA739}"/>
                </a:ext>
              </a:extLst>
            </p:cNvPr>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5" name="Rectangle 74">
              <a:extLst>
                <a:ext uri="{FF2B5EF4-FFF2-40B4-BE49-F238E27FC236}">
                  <a16:creationId xmlns:a16="http://schemas.microsoft.com/office/drawing/2014/main" id="{2B621816-B34D-4C96-B96F-5C715C45829B}"/>
                </a:ext>
              </a:extLst>
            </p:cNvPr>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6" name="Rectangle 75">
              <a:extLst>
                <a:ext uri="{FF2B5EF4-FFF2-40B4-BE49-F238E27FC236}">
                  <a16:creationId xmlns:a16="http://schemas.microsoft.com/office/drawing/2014/main" id="{657F5CE8-B34F-444C-9F30-C4849266D875}"/>
                </a:ext>
              </a:extLst>
            </p:cNvPr>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7" name="Rectangle 76">
              <a:extLst>
                <a:ext uri="{FF2B5EF4-FFF2-40B4-BE49-F238E27FC236}">
                  <a16:creationId xmlns:a16="http://schemas.microsoft.com/office/drawing/2014/main" id="{03D284D6-CF6C-4BFC-8BAA-4E3DEFF9F379}"/>
                </a:ext>
              </a:extLst>
            </p:cNvPr>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8" name="Rectangle 77">
              <a:extLst>
                <a:ext uri="{FF2B5EF4-FFF2-40B4-BE49-F238E27FC236}">
                  <a16:creationId xmlns:a16="http://schemas.microsoft.com/office/drawing/2014/main" id="{F2017C50-180E-4CF0-9C26-E8CEE97041A3}"/>
                </a:ext>
              </a:extLst>
            </p:cNvPr>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9" name="Rectangle 78">
              <a:extLst>
                <a:ext uri="{FF2B5EF4-FFF2-40B4-BE49-F238E27FC236}">
                  <a16:creationId xmlns:a16="http://schemas.microsoft.com/office/drawing/2014/main" id="{B85309A6-0A06-430D-BC25-9F084A978BC1}"/>
                </a:ext>
              </a:extLst>
            </p:cNvPr>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0" name="Rectangle 79">
              <a:extLst>
                <a:ext uri="{FF2B5EF4-FFF2-40B4-BE49-F238E27FC236}">
                  <a16:creationId xmlns:a16="http://schemas.microsoft.com/office/drawing/2014/main" id="{602F1061-646D-4F4A-BF71-63529009C779}"/>
                </a:ext>
              </a:extLst>
            </p:cNvPr>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1" name="Rectangle 80">
              <a:extLst>
                <a:ext uri="{FF2B5EF4-FFF2-40B4-BE49-F238E27FC236}">
                  <a16:creationId xmlns:a16="http://schemas.microsoft.com/office/drawing/2014/main" id="{C0E5BBAC-94C9-4F7F-9287-47DCDACCDED5}"/>
                </a:ext>
              </a:extLst>
            </p:cNvPr>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2" name="Rectangle 81">
              <a:extLst>
                <a:ext uri="{FF2B5EF4-FFF2-40B4-BE49-F238E27FC236}">
                  <a16:creationId xmlns:a16="http://schemas.microsoft.com/office/drawing/2014/main" id="{8D882D5B-CA7B-4921-A5C7-C2A02ADC6E9E}"/>
                </a:ext>
              </a:extLst>
            </p:cNvPr>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3" name="Rectangle 82">
              <a:extLst>
                <a:ext uri="{FF2B5EF4-FFF2-40B4-BE49-F238E27FC236}">
                  <a16:creationId xmlns:a16="http://schemas.microsoft.com/office/drawing/2014/main" id="{B9E1E4DF-D2F6-452C-B668-F445C5207AE8}"/>
                </a:ext>
              </a:extLst>
            </p:cNvPr>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4" name="Rectangle 83">
              <a:extLst>
                <a:ext uri="{FF2B5EF4-FFF2-40B4-BE49-F238E27FC236}">
                  <a16:creationId xmlns:a16="http://schemas.microsoft.com/office/drawing/2014/main" id="{B817B419-0520-447A-99C5-2445CD25CBC7}"/>
                </a:ext>
              </a:extLst>
            </p:cNvPr>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5" name="Rectangle 84">
              <a:extLst>
                <a:ext uri="{FF2B5EF4-FFF2-40B4-BE49-F238E27FC236}">
                  <a16:creationId xmlns:a16="http://schemas.microsoft.com/office/drawing/2014/main" id="{EAAAD1C3-AC65-4E7F-95B0-0904DA748A91}"/>
                </a:ext>
              </a:extLst>
            </p:cNvPr>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6" name="Rectangle 85">
              <a:extLst>
                <a:ext uri="{FF2B5EF4-FFF2-40B4-BE49-F238E27FC236}">
                  <a16:creationId xmlns:a16="http://schemas.microsoft.com/office/drawing/2014/main" id="{93E25F0A-706F-4DD8-A3DC-8BA19EF80FF9}"/>
                </a:ext>
              </a:extLst>
            </p:cNvPr>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7" name="Rectangle 86">
              <a:extLst>
                <a:ext uri="{FF2B5EF4-FFF2-40B4-BE49-F238E27FC236}">
                  <a16:creationId xmlns:a16="http://schemas.microsoft.com/office/drawing/2014/main" id="{9F5CD6E0-1E3E-40C5-A52C-E38D01328967}"/>
                </a:ext>
              </a:extLst>
            </p:cNvPr>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8" name="Rectangle 87">
              <a:extLst>
                <a:ext uri="{FF2B5EF4-FFF2-40B4-BE49-F238E27FC236}">
                  <a16:creationId xmlns:a16="http://schemas.microsoft.com/office/drawing/2014/main" id="{7F4C58CC-4DF8-4296-B3D0-140D4877D04D}"/>
                </a:ext>
              </a:extLst>
            </p:cNvPr>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9" name="Rectangle 88">
              <a:extLst>
                <a:ext uri="{FF2B5EF4-FFF2-40B4-BE49-F238E27FC236}">
                  <a16:creationId xmlns:a16="http://schemas.microsoft.com/office/drawing/2014/main" id="{8A8BD596-AF6E-430B-BB6B-EABDF5AEDD8E}"/>
                </a:ext>
              </a:extLst>
            </p:cNvPr>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0" name="Rectangle 89">
              <a:extLst>
                <a:ext uri="{FF2B5EF4-FFF2-40B4-BE49-F238E27FC236}">
                  <a16:creationId xmlns:a16="http://schemas.microsoft.com/office/drawing/2014/main" id="{831B3C34-B7AB-4090-8ECF-586A4E0A931D}"/>
                </a:ext>
              </a:extLst>
            </p:cNvPr>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1" name="Rectangle 90">
              <a:extLst>
                <a:ext uri="{FF2B5EF4-FFF2-40B4-BE49-F238E27FC236}">
                  <a16:creationId xmlns:a16="http://schemas.microsoft.com/office/drawing/2014/main" id="{9BC3DFDA-BB56-4A0D-A846-DFCB8EF88D81}"/>
                </a:ext>
              </a:extLst>
            </p:cNvPr>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2" name="Rectangle 91">
              <a:extLst>
                <a:ext uri="{FF2B5EF4-FFF2-40B4-BE49-F238E27FC236}">
                  <a16:creationId xmlns:a16="http://schemas.microsoft.com/office/drawing/2014/main" id="{9B4C1DB7-696A-41FA-B3FE-4C10635D8931}"/>
                </a:ext>
              </a:extLst>
            </p:cNvPr>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3" name="Rectangle 92">
              <a:extLst>
                <a:ext uri="{FF2B5EF4-FFF2-40B4-BE49-F238E27FC236}">
                  <a16:creationId xmlns:a16="http://schemas.microsoft.com/office/drawing/2014/main" id="{C2A2C519-863C-4FFE-885E-34C8AB2B023E}"/>
                </a:ext>
              </a:extLst>
            </p:cNvPr>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4" name="Rectangle 93">
              <a:extLst>
                <a:ext uri="{FF2B5EF4-FFF2-40B4-BE49-F238E27FC236}">
                  <a16:creationId xmlns:a16="http://schemas.microsoft.com/office/drawing/2014/main" id="{00299C38-075C-4023-BA01-5FBB57E7B93E}"/>
                </a:ext>
              </a:extLst>
            </p:cNvPr>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5" name="Rectangle 94">
              <a:extLst>
                <a:ext uri="{FF2B5EF4-FFF2-40B4-BE49-F238E27FC236}">
                  <a16:creationId xmlns:a16="http://schemas.microsoft.com/office/drawing/2014/main" id="{D230E707-137B-4479-8F7E-1687687A179F}"/>
                </a:ext>
              </a:extLst>
            </p:cNvPr>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6" name="Rectangle 95">
              <a:extLst>
                <a:ext uri="{FF2B5EF4-FFF2-40B4-BE49-F238E27FC236}">
                  <a16:creationId xmlns:a16="http://schemas.microsoft.com/office/drawing/2014/main" id="{930CCC58-FAA5-4900-A5F9-0B899F2A0460}"/>
                </a:ext>
              </a:extLst>
            </p:cNvPr>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7" name="Rectangle 96">
              <a:extLst>
                <a:ext uri="{FF2B5EF4-FFF2-40B4-BE49-F238E27FC236}">
                  <a16:creationId xmlns:a16="http://schemas.microsoft.com/office/drawing/2014/main" id="{0D728566-B8B7-4E9D-8B72-20AC79577B3C}"/>
                </a:ext>
              </a:extLst>
            </p:cNvPr>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8" name="Rectangle 97">
              <a:extLst>
                <a:ext uri="{FF2B5EF4-FFF2-40B4-BE49-F238E27FC236}">
                  <a16:creationId xmlns:a16="http://schemas.microsoft.com/office/drawing/2014/main" id="{0654B01F-B9ED-460E-8A42-71800A74AFD1}"/>
                </a:ext>
              </a:extLst>
            </p:cNvPr>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9" name="Rectangle 98">
              <a:extLst>
                <a:ext uri="{FF2B5EF4-FFF2-40B4-BE49-F238E27FC236}">
                  <a16:creationId xmlns:a16="http://schemas.microsoft.com/office/drawing/2014/main" id="{198DE376-4FF4-4A06-A431-8F072BE6F442}"/>
                </a:ext>
              </a:extLst>
            </p:cNvPr>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0" name="Rectangle 99">
              <a:extLst>
                <a:ext uri="{FF2B5EF4-FFF2-40B4-BE49-F238E27FC236}">
                  <a16:creationId xmlns:a16="http://schemas.microsoft.com/office/drawing/2014/main" id="{83CCD18B-54DC-422F-BC15-C5819DF277AE}"/>
                </a:ext>
              </a:extLst>
            </p:cNvPr>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1" name="Rectangle 100">
              <a:extLst>
                <a:ext uri="{FF2B5EF4-FFF2-40B4-BE49-F238E27FC236}">
                  <a16:creationId xmlns:a16="http://schemas.microsoft.com/office/drawing/2014/main" id="{C9AC4FBA-1217-4369-8CD8-64FAE85D8B82}"/>
                </a:ext>
              </a:extLst>
            </p:cNvPr>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 id="2147484251" r:id="rId17"/>
    <p:sldLayoutId id="2147484252" r:id="rId18"/>
    <p:sldLayoutId id="2147484253" r:id="rId19"/>
    <p:sldLayoutId id="2147484254" r:id="rId20"/>
    <p:sldLayoutId id="2147484255" r:id="rId21"/>
    <p:sldLayoutId id="2147484256" r:id="rId22"/>
    <p:sldLayoutId id="2147484257" r:id="rId23"/>
    <p:sldLayoutId id="2147484261" r:id="rId24"/>
    <p:sldLayoutId id="2147484258" r:id="rId25"/>
    <p:sldLayoutId id="2147484259" r:id="rId26"/>
    <p:sldLayoutId id="2147484260" r:id="rId27"/>
    <p:sldLayoutId id="2147484262"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F8D506-B3D3-49B3-85B0-129BCC513315}"/>
              </a:ext>
            </a:extLst>
          </p:cNvPr>
          <p:cNvSpPr>
            <a:spLocks noGrp="1"/>
          </p:cNvSpPr>
          <p:nvPr>
            <p:ph type="body" sz="quarter" idx="10"/>
          </p:nvPr>
        </p:nvSpPr>
        <p:spPr/>
        <p:txBody>
          <a:bodyPr/>
          <a:lstStyle/>
          <a:p>
            <a:r>
              <a:rPr lang="en-US"/>
              <a:t>Email Frequency Management</a:t>
            </a:r>
          </a:p>
        </p:txBody>
      </p:sp>
      <p:sp>
        <p:nvSpPr>
          <p:cNvPr id="2" name="Title 1">
            <a:extLst>
              <a:ext uri="{FF2B5EF4-FFF2-40B4-BE49-F238E27FC236}">
                <a16:creationId xmlns:a16="http://schemas.microsoft.com/office/drawing/2014/main" id="{8AB6AFAF-2B5B-4A50-9008-998B2C9A03C2}"/>
              </a:ext>
            </a:extLst>
          </p:cNvPr>
          <p:cNvSpPr>
            <a:spLocks noGrp="1"/>
          </p:cNvSpPr>
          <p:nvPr>
            <p:ph type="ctrTitle"/>
          </p:nvPr>
        </p:nvSpPr>
        <p:spPr/>
        <p:txBody>
          <a:bodyPr/>
          <a:lstStyle/>
          <a:p>
            <a:r>
              <a:rPr lang="en-US"/>
              <a:t>Marketing Automation &amp; Operations</a:t>
            </a:r>
          </a:p>
        </p:txBody>
      </p:sp>
    </p:spTree>
    <p:extLst>
      <p:ext uri="{BB962C8B-B14F-4D97-AF65-F5344CB8AC3E}">
        <p14:creationId xmlns:p14="http://schemas.microsoft.com/office/powerpoint/2010/main" val="213643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89AE3B-CCF6-43A6-B7C7-EB000C722A9B}"/>
              </a:ext>
            </a:extLst>
          </p:cNvPr>
          <p:cNvSpPr>
            <a:spLocks noGrp="1"/>
          </p:cNvSpPr>
          <p:nvPr>
            <p:ph type="body" sz="quarter" idx="15"/>
          </p:nvPr>
        </p:nvSpPr>
        <p:spPr/>
        <p:txBody>
          <a:bodyPr/>
          <a:lstStyle/>
          <a:p>
            <a:r>
              <a:rPr lang="en-GB" dirty="0"/>
              <a:t>Key calendar for planning in terms of understanding bullseye/persona use</a:t>
            </a:r>
          </a:p>
        </p:txBody>
      </p:sp>
      <p:sp>
        <p:nvSpPr>
          <p:cNvPr id="4" name="Text Placeholder 3">
            <a:extLst>
              <a:ext uri="{FF2B5EF4-FFF2-40B4-BE49-F238E27FC236}">
                <a16:creationId xmlns:a16="http://schemas.microsoft.com/office/drawing/2014/main" id="{4C362C83-DC99-4C69-AFAD-12982A6F8F97}"/>
              </a:ext>
            </a:extLst>
          </p:cNvPr>
          <p:cNvSpPr>
            <a:spLocks noGrp="1"/>
          </p:cNvSpPr>
          <p:nvPr>
            <p:ph type="body" sz="quarter" idx="16"/>
          </p:nvPr>
        </p:nvSpPr>
        <p:spPr/>
        <p:txBody>
          <a:bodyPr/>
          <a:lstStyle/>
          <a:p>
            <a:r>
              <a:rPr lang="en-GB" dirty="0"/>
              <a:t>Primary planning calendar</a:t>
            </a:r>
          </a:p>
        </p:txBody>
      </p:sp>
      <p:sp>
        <p:nvSpPr>
          <p:cNvPr id="5" name="Title 4">
            <a:extLst>
              <a:ext uri="{FF2B5EF4-FFF2-40B4-BE49-F238E27FC236}">
                <a16:creationId xmlns:a16="http://schemas.microsoft.com/office/drawing/2014/main" id="{2E1C0BA9-31D3-42DD-A6BA-C352FAAB4BB8}"/>
              </a:ext>
            </a:extLst>
          </p:cNvPr>
          <p:cNvSpPr>
            <a:spLocks noGrp="1"/>
          </p:cNvSpPr>
          <p:nvPr>
            <p:ph type="title"/>
          </p:nvPr>
        </p:nvSpPr>
        <p:spPr/>
        <p:txBody>
          <a:bodyPr/>
          <a:lstStyle/>
          <a:p>
            <a:r>
              <a:rPr lang="en-GB" dirty="0"/>
              <a:t>Outreach Calendar – By Bullseye</a:t>
            </a:r>
          </a:p>
        </p:txBody>
      </p:sp>
      <p:sp>
        <p:nvSpPr>
          <p:cNvPr id="6" name="Footer Placeholder 5">
            <a:extLst>
              <a:ext uri="{FF2B5EF4-FFF2-40B4-BE49-F238E27FC236}">
                <a16:creationId xmlns:a16="http://schemas.microsoft.com/office/drawing/2014/main" id="{BF4E2543-A863-4109-8912-0021BB0BCF2B}"/>
              </a:ext>
            </a:extLst>
          </p:cNvPr>
          <p:cNvSpPr>
            <a:spLocks noGrp="1"/>
          </p:cNvSpPr>
          <p:nvPr>
            <p:ph type="ftr" sz="quarter" idx="3"/>
          </p:nvPr>
        </p:nvSpPr>
        <p:spPr/>
        <p:txBody>
          <a:bodyPr/>
          <a:lstStyle/>
          <a:p>
            <a:endParaRPr lang="en-US"/>
          </a:p>
        </p:txBody>
      </p:sp>
      <p:pic>
        <p:nvPicPr>
          <p:cNvPr id="8" name="Picture 7">
            <a:extLst>
              <a:ext uri="{FF2B5EF4-FFF2-40B4-BE49-F238E27FC236}">
                <a16:creationId xmlns:a16="http://schemas.microsoft.com/office/drawing/2014/main" id="{5A9C36DD-CB00-471B-AC67-D0BCF64963E9}"/>
              </a:ext>
            </a:extLst>
          </p:cNvPr>
          <p:cNvPicPr>
            <a:picLocks noChangeAspect="1"/>
          </p:cNvPicPr>
          <p:nvPr/>
        </p:nvPicPr>
        <p:blipFill rotWithShape="1">
          <a:blip r:embed="rId2"/>
          <a:srcRect r="30013"/>
          <a:stretch/>
        </p:blipFill>
        <p:spPr>
          <a:xfrm>
            <a:off x="384693" y="1503257"/>
            <a:ext cx="7492855" cy="3681586"/>
          </a:xfrm>
          <a:prstGeom prst="rect">
            <a:avLst/>
          </a:prstGeom>
        </p:spPr>
      </p:pic>
      <p:pic>
        <p:nvPicPr>
          <p:cNvPr id="10" name="Picture 9">
            <a:extLst>
              <a:ext uri="{FF2B5EF4-FFF2-40B4-BE49-F238E27FC236}">
                <a16:creationId xmlns:a16="http://schemas.microsoft.com/office/drawing/2014/main" id="{3934377C-6C85-4758-ACB6-1AC15B8D429F}"/>
              </a:ext>
            </a:extLst>
          </p:cNvPr>
          <p:cNvPicPr>
            <a:picLocks noChangeAspect="1"/>
          </p:cNvPicPr>
          <p:nvPr/>
        </p:nvPicPr>
        <p:blipFill>
          <a:blip r:embed="rId3"/>
          <a:stretch>
            <a:fillRect/>
          </a:stretch>
        </p:blipFill>
        <p:spPr>
          <a:xfrm>
            <a:off x="4682720" y="2526690"/>
            <a:ext cx="3194828" cy="3753785"/>
          </a:xfrm>
          <a:prstGeom prst="rect">
            <a:avLst/>
          </a:prstGeom>
        </p:spPr>
      </p:pic>
    </p:spTree>
    <p:extLst>
      <p:ext uri="{BB962C8B-B14F-4D97-AF65-F5344CB8AC3E}">
        <p14:creationId xmlns:p14="http://schemas.microsoft.com/office/powerpoint/2010/main" val="102156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C9F47027-1A32-4E2E-8618-20F86A80887D}"/>
              </a:ext>
            </a:extLst>
          </p:cNvPr>
          <p:cNvSpPr>
            <a:spLocks noGrp="1"/>
          </p:cNvSpPr>
          <p:nvPr>
            <p:ph type="body" sz="quarter" idx="16"/>
          </p:nvPr>
        </p:nvSpPr>
        <p:spPr/>
        <p:txBody>
          <a:bodyPr/>
          <a:lstStyle/>
          <a:p>
            <a:r>
              <a:rPr lang="en-US"/>
              <a:t>Key Takeaways</a:t>
            </a:r>
          </a:p>
        </p:txBody>
      </p:sp>
      <p:sp>
        <p:nvSpPr>
          <p:cNvPr id="2" name="Title 1">
            <a:extLst>
              <a:ext uri="{FF2B5EF4-FFF2-40B4-BE49-F238E27FC236}">
                <a16:creationId xmlns:a16="http://schemas.microsoft.com/office/drawing/2014/main" id="{9C809AD0-0D48-46AD-892D-6573E9811A4F}"/>
              </a:ext>
            </a:extLst>
          </p:cNvPr>
          <p:cNvSpPr>
            <a:spLocks noGrp="1"/>
          </p:cNvSpPr>
          <p:nvPr>
            <p:ph type="title"/>
          </p:nvPr>
        </p:nvSpPr>
        <p:spPr/>
        <p:txBody>
          <a:bodyPr/>
          <a:lstStyle/>
          <a:p>
            <a:r>
              <a:rPr lang="en-US"/>
              <a:t>Email Frequency Management</a:t>
            </a:r>
          </a:p>
        </p:txBody>
      </p:sp>
      <p:sp>
        <p:nvSpPr>
          <p:cNvPr id="3" name="Footer Placeholder 2">
            <a:extLst>
              <a:ext uri="{FF2B5EF4-FFF2-40B4-BE49-F238E27FC236}">
                <a16:creationId xmlns:a16="http://schemas.microsoft.com/office/drawing/2014/main" id="{9C4FAA2F-D013-4CB4-BB9A-20BF894204E0}"/>
              </a:ext>
            </a:extLst>
          </p:cNvPr>
          <p:cNvSpPr>
            <a:spLocks noGrp="1"/>
          </p:cNvSpPr>
          <p:nvPr>
            <p:ph type="ftr" sz="quarter" idx="3"/>
          </p:nvPr>
        </p:nvSpPr>
        <p:spPr/>
        <p:txBody>
          <a:bodyPr/>
          <a:lstStyle/>
          <a:p>
            <a:endParaRPr lang="en-US"/>
          </a:p>
        </p:txBody>
      </p:sp>
      <p:cxnSp>
        <p:nvCxnSpPr>
          <p:cNvPr id="4" name="Straight Arrow Connector 3">
            <a:extLst>
              <a:ext uri="{FF2B5EF4-FFF2-40B4-BE49-F238E27FC236}">
                <a16:creationId xmlns:a16="http://schemas.microsoft.com/office/drawing/2014/main" id="{B64DDBD0-E3D2-467D-B2CD-0EC3444918FB}"/>
              </a:ext>
            </a:extLst>
          </p:cNvPr>
          <p:cNvCxnSpPr>
            <a:cxnSpLocks/>
          </p:cNvCxnSpPr>
          <p:nvPr/>
        </p:nvCxnSpPr>
        <p:spPr>
          <a:xfrm flipH="1">
            <a:off x="4058204" y="3734671"/>
            <a:ext cx="2473063" cy="0"/>
          </a:xfrm>
          <a:prstGeom prst="straightConnector1">
            <a:avLst/>
          </a:prstGeom>
          <a:ln w="19050" cap="rnd">
            <a:solidFill>
              <a:schemeClr val="accent1"/>
            </a:solidFill>
            <a:round/>
            <a:tailEnd type="oval" w="lg" len="lg"/>
          </a:ln>
        </p:spPr>
        <p:style>
          <a:lnRef idx="1">
            <a:schemeClr val="accent1"/>
          </a:lnRef>
          <a:fillRef idx="0">
            <a:schemeClr val="accent1"/>
          </a:fillRef>
          <a:effectRef idx="0">
            <a:schemeClr val="accent1"/>
          </a:effectRef>
          <a:fontRef idx="minor">
            <a:schemeClr val="tx1"/>
          </a:fontRef>
        </p:style>
      </p:cxnSp>
      <p:sp>
        <p:nvSpPr>
          <p:cNvPr id="5" name="Rectangle: Rounded Corners 7">
            <a:extLst>
              <a:ext uri="{FF2B5EF4-FFF2-40B4-BE49-F238E27FC236}">
                <a16:creationId xmlns:a16="http://schemas.microsoft.com/office/drawing/2014/main" id="{CA5D2E54-FB59-420C-9803-4BA897795630}"/>
              </a:ext>
            </a:extLst>
          </p:cNvPr>
          <p:cNvSpPr/>
          <p:nvPr/>
        </p:nvSpPr>
        <p:spPr>
          <a:xfrm>
            <a:off x="6531266" y="1437538"/>
            <a:ext cx="659174" cy="4464200"/>
          </a:xfrm>
          <a:custGeom>
            <a:avLst/>
            <a:gdLst>
              <a:gd name="connsiteX0" fmla="*/ 0 w 1541806"/>
              <a:gd name="connsiteY0" fmla="*/ 770903 h 4645573"/>
              <a:gd name="connsiteX1" fmla="*/ 770903 w 1541806"/>
              <a:gd name="connsiteY1" fmla="*/ 0 h 4645573"/>
              <a:gd name="connsiteX2" fmla="*/ 770903 w 1541806"/>
              <a:gd name="connsiteY2" fmla="*/ 0 h 4645573"/>
              <a:gd name="connsiteX3" fmla="*/ 1541806 w 1541806"/>
              <a:gd name="connsiteY3" fmla="*/ 770903 h 4645573"/>
              <a:gd name="connsiteX4" fmla="*/ 1541806 w 1541806"/>
              <a:gd name="connsiteY4" fmla="*/ 3874670 h 4645573"/>
              <a:gd name="connsiteX5" fmla="*/ 770903 w 1541806"/>
              <a:gd name="connsiteY5" fmla="*/ 4645573 h 4645573"/>
              <a:gd name="connsiteX6" fmla="*/ 770903 w 1541806"/>
              <a:gd name="connsiteY6" fmla="*/ 4645573 h 4645573"/>
              <a:gd name="connsiteX7" fmla="*/ 0 w 1541806"/>
              <a:gd name="connsiteY7" fmla="*/ 3874670 h 4645573"/>
              <a:gd name="connsiteX8" fmla="*/ 0 w 1541806"/>
              <a:gd name="connsiteY8" fmla="*/ 770903 h 4645573"/>
              <a:gd name="connsiteX0" fmla="*/ 1541806 w 1633246"/>
              <a:gd name="connsiteY0" fmla="*/ 770903 h 4645573"/>
              <a:gd name="connsiteX1" fmla="*/ 1541806 w 1633246"/>
              <a:gd name="connsiteY1" fmla="*/ 3874670 h 4645573"/>
              <a:gd name="connsiteX2" fmla="*/ 770903 w 1633246"/>
              <a:gd name="connsiteY2" fmla="*/ 4645573 h 4645573"/>
              <a:gd name="connsiteX3" fmla="*/ 770903 w 1633246"/>
              <a:gd name="connsiteY3" fmla="*/ 4645573 h 4645573"/>
              <a:gd name="connsiteX4" fmla="*/ 0 w 1633246"/>
              <a:gd name="connsiteY4" fmla="*/ 3874670 h 4645573"/>
              <a:gd name="connsiteX5" fmla="*/ 0 w 1633246"/>
              <a:gd name="connsiteY5" fmla="*/ 770903 h 4645573"/>
              <a:gd name="connsiteX6" fmla="*/ 770903 w 1633246"/>
              <a:gd name="connsiteY6" fmla="*/ 0 h 4645573"/>
              <a:gd name="connsiteX7" fmla="*/ 770903 w 1633246"/>
              <a:gd name="connsiteY7" fmla="*/ 0 h 4645573"/>
              <a:gd name="connsiteX8" fmla="*/ 1633246 w 1633246"/>
              <a:gd name="connsiteY8" fmla="*/ 862343 h 4645573"/>
              <a:gd name="connsiteX0" fmla="*/ 1541806 w 1541806"/>
              <a:gd name="connsiteY0" fmla="*/ 770903 h 4645573"/>
              <a:gd name="connsiteX1" fmla="*/ 1541806 w 1541806"/>
              <a:gd name="connsiteY1" fmla="*/ 3874670 h 4645573"/>
              <a:gd name="connsiteX2" fmla="*/ 770903 w 1541806"/>
              <a:gd name="connsiteY2" fmla="*/ 4645573 h 4645573"/>
              <a:gd name="connsiteX3" fmla="*/ 770903 w 1541806"/>
              <a:gd name="connsiteY3" fmla="*/ 4645573 h 4645573"/>
              <a:gd name="connsiteX4" fmla="*/ 0 w 1541806"/>
              <a:gd name="connsiteY4" fmla="*/ 3874670 h 4645573"/>
              <a:gd name="connsiteX5" fmla="*/ 0 w 1541806"/>
              <a:gd name="connsiteY5" fmla="*/ 770903 h 4645573"/>
              <a:gd name="connsiteX6" fmla="*/ 770903 w 1541806"/>
              <a:gd name="connsiteY6" fmla="*/ 0 h 4645573"/>
              <a:gd name="connsiteX7" fmla="*/ 770903 w 1541806"/>
              <a:gd name="connsiteY7" fmla="*/ 0 h 4645573"/>
              <a:gd name="connsiteX0" fmla="*/ 1541806 w 1541806"/>
              <a:gd name="connsiteY0" fmla="*/ 3874670 h 4645573"/>
              <a:gd name="connsiteX1" fmla="*/ 770903 w 1541806"/>
              <a:gd name="connsiteY1" fmla="*/ 4645573 h 4645573"/>
              <a:gd name="connsiteX2" fmla="*/ 770903 w 1541806"/>
              <a:gd name="connsiteY2" fmla="*/ 4645573 h 4645573"/>
              <a:gd name="connsiteX3" fmla="*/ 0 w 1541806"/>
              <a:gd name="connsiteY3" fmla="*/ 3874670 h 4645573"/>
              <a:gd name="connsiteX4" fmla="*/ 0 w 1541806"/>
              <a:gd name="connsiteY4" fmla="*/ 770903 h 4645573"/>
              <a:gd name="connsiteX5" fmla="*/ 770903 w 1541806"/>
              <a:gd name="connsiteY5" fmla="*/ 0 h 4645573"/>
              <a:gd name="connsiteX6" fmla="*/ 770903 w 1541806"/>
              <a:gd name="connsiteY6" fmla="*/ 0 h 4645573"/>
              <a:gd name="connsiteX0" fmla="*/ 770903 w 770903"/>
              <a:gd name="connsiteY0" fmla="*/ 4645573 h 4645573"/>
              <a:gd name="connsiteX1" fmla="*/ 770903 w 770903"/>
              <a:gd name="connsiteY1" fmla="*/ 4645573 h 4645573"/>
              <a:gd name="connsiteX2" fmla="*/ 0 w 770903"/>
              <a:gd name="connsiteY2" fmla="*/ 3874670 h 4645573"/>
              <a:gd name="connsiteX3" fmla="*/ 0 w 770903"/>
              <a:gd name="connsiteY3" fmla="*/ 770903 h 4645573"/>
              <a:gd name="connsiteX4" fmla="*/ 770903 w 770903"/>
              <a:gd name="connsiteY4" fmla="*/ 0 h 4645573"/>
              <a:gd name="connsiteX5" fmla="*/ 770903 w 770903"/>
              <a:gd name="connsiteY5" fmla="*/ 0 h 464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903" h="4645573">
                <a:moveTo>
                  <a:pt x="770903" y="4645573"/>
                </a:moveTo>
                <a:lnTo>
                  <a:pt x="770903" y="4645573"/>
                </a:lnTo>
                <a:cubicBezTo>
                  <a:pt x="345145" y="4645573"/>
                  <a:pt x="0" y="4300428"/>
                  <a:pt x="0" y="3874670"/>
                </a:cubicBezTo>
                <a:lnTo>
                  <a:pt x="0" y="770903"/>
                </a:lnTo>
                <a:cubicBezTo>
                  <a:pt x="0" y="345145"/>
                  <a:pt x="345145" y="0"/>
                  <a:pt x="770903" y="0"/>
                </a:cubicBezTo>
                <a:lnTo>
                  <a:pt x="770903" y="0"/>
                </a:lnTo>
              </a:path>
            </a:pathLst>
          </a:custGeom>
          <a:noFill/>
          <a:ln w="190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771AA98E-75DE-4B83-BCB5-68F2E72783E7}"/>
              </a:ext>
            </a:extLst>
          </p:cNvPr>
          <p:cNvSpPr/>
          <p:nvPr/>
        </p:nvSpPr>
        <p:spPr>
          <a:xfrm>
            <a:off x="3316849" y="1798974"/>
            <a:ext cx="2217709" cy="646331"/>
          </a:xfrm>
          <a:prstGeom prst="rect">
            <a:avLst/>
          </a:prstGeom>
        </p:spPr>
        <p:txBody>
          <a:bodyPr wrap="square">
            <a:spAutoFit/>
          </a:bodyPr>
          <a:lstStyle/>
          <a:p>
            <a:pPr algn="ctr"/>
            <a:r>
              <a:rPr lang="en-US" b="1" dirty="0">
                <a:solidFill>
                  <a:schemeClr val="accent2"/>
                </a:solidFill>
              </a:rPr>
              <a:t>In-Campaign date checks</a:t>
            </a:r>
          </a:p>
        </p:txBody>
      </p:sp>
      <p:grpSp>
        <p:nvGrpSpPr>
          <p:cNvPr id="7" name="Group 6">
            <a:extLst>
              <a:ext uri="{FF2B5EF4-FFF2-40B4-BE49-F238E27FC236}">
                <a16:creationId xmlns:a16="http://schemas.microsoft.com/office/drawing/2014/main" id="{ED77B073-FD13-488E-90D3-21FBB4BC5500}"/>
              </a:ext>
            </a:extLst>
          </p:cNvPr>
          <p:cNvGrpSpPr/>
          <p:nvPr/>
        </p:nvGrpSpPr>
        <p:grpSpPr>
          <a:xfrm>
            <a:off x="2027451" y="2398730"/>
            <a:ext cx="2609976" cy="2628757"/>
            <a:chOff x="2028636" y="2348052"/>
            <a:chExt cx="2136558" cy="2151934"/>
          </a:xfrm>
        </p:grpSpPr>
        <p:sp>
          <p:nvSpPr>
            <p:cNvPr id="8" name="Oval 7">
              <a:extLst>
                <a:ext uri="{FF2B5EF4-FFF2-40B4-BE49-F238E27FC236}">
                  <a16:creationId xmlns:a16="http://schemas.microsoft.com/office/drawing/2014/main" id="{C7F0CF9D-D737-483A-A0A7-3AB775EFFA55}"/>
                </a:ext>
              </a:extLst>
            </p:cNvPr>
            <p:cNvSpPr/>
            <p:nvPr/>
          </p:nvSpPr>
          <p:spPr>
            <a:xfrm>
              <a:off x="2474379" y="2660014"/>
              <a:ext cx="1540042" cy="15400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sz="1600" b="1"/>
                <a:t>Customer </a:t>
              </a:r>
            </a:p>
            <a:p>
              <a:pPr algn="ctr"/>
              <a:r>
                <a:rPr lang="en-US" sz="1600" b="1"/>
                <a:t>Experience</a:t>
              </a:r>
            </a:p>
          </p:txBody>
        </p:sp>
        <p:sp>
          <p:nvSpPr>
            <p:cNvPr id="9" name="Arc 8">
              <a:extLst>
                <a:ext uri="{FF2B5EF4-FFF2-40B4-BE49-F238E27FC236}">
                  <a16:creationId xmlns:a16="http://schemas.microsoft.com/office/drawing/2014/main" id="{9642836C-7CB1-4637-9DB4-B0CB6EC3D2BA}"/>
                </a:ext>
              </a:extLst>
            </p:cNvPr>
            <p:cNvSpPr/>
            <p:nvPr/>
          </p:nvSpPr>
          <p:spPr>
            <a:xfrm>
              <a:off x="2332113" y="2512460"/>
              <a:ext cx="1833081" cy="1833081"/>
            </a:xfrm>
            <a:prstGeom prst="arc">
              <a:avLst>
                <a:gd name="adj1" fmla="val 14468668"/>
                <a:gd name="adj2" fmla="val 21125504"/>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p:sp>
          <p:nvSpPr>
            <p:cNvPr id="10" name="Arc 9">
              <a:extLst>
                <a:ext uri="{FF2B5EF4-FFF2-40B4-BE49-F238E27FC236}">
                  <a16:creationId xmlns:a16="http://schemas.microsoft.com/office/drawing/2014/main" id="{CB5D9979-E08F-43FC-B9E8-7F68AC882E61}"/>
                </a:ext>
              </a:extLst>
            </p:cNvPr>
            <p:cNvSpPr/>
            <p:nvPr/>
          </p:nvSpPr>
          <p:spPr>
            <a:xfrm>
              <a:off x="2320539" y="2512460"/>
              <a:ext cx="1833081" cy="1833081"/>
            </a:xfrm>
            <a:prstGeom prst="arc">
              <a:avLst>
                <a:gd name="adj1" fmla="val 7503409"/>
                <a:gd name="adj2" fmla="val 13780509"/>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p:sp>
          <p:nvSpPr>
            <p:cNvPr id="11" name="Arc 10">
              <a:extLst>
                <a:ext uri="{FF2B5EF4-FFF2-40B4-BE49-F238E27FC236}">
                  <a16:creationId xmlns:a16="http://schemas.microsoft.com/office/drawing/2014/main" id="{ED515982-95F1-4CDA-ACB1-85F147089F39}"/>
                </a:ext>
              </a:extLst>
            </p:cNvPr>
            <p:cNvSpPr/>
            <p:nvPr/>
          </p:nvSpPr>
          <p:spPr>
            <a:xfrm>
              <a:off x="2327859" y="2512460"/>
              <a:ext cx="1833081" cy="1833081"/>
            </a:xfrm>
            <a:prstGeom prst="arc">
              <a:avLst>
                <a:gd name="adj1" fmla="val 615177"/>
                <a:gd name="adj2" fmla="val 6751691"/>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solidFill>
              </a:endParaRPr>
            </a:p>
          </p:txBody>
        </p:sp>
        <p:cxnSp>
          <p:nvCxnSpPr>
            <p:cNvPr id="12" name="Straight Connector 11">
              <a:extLst>
                <a:ext uri="{FF2B5EF4-FFF2-40B4-BE49-F238E27FC236}">
                  <a16:creationId xmlns:a16="http://schemas.microsoft.com/office/drawing/2014/main" id="{AE5803C6-70DD-4659-B9CB-9495B85452F9}"/>
                </a:ext>
              </a:extLst>
            </p:cNvPr>
            <p:cNvCxnSpPr>
              <a:cxnSpLocks/>
            </p:cNvCxnSpPr>
            <p:nvPr/>
          </p:nvCxnSpPr>
          <p:spPr>
            <a:xfrm flipV="1">
              <a:off x="3610083" y="2348052"/>
              <a:ext cx="120316" cy="227792"/>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0FE004-72B4-40EA-8849-7AFB3199D8E6}"/>
                </a:ext>
              </a:extLst>
            </p:cNvPr>
            <p:cNvCxnSpPr>
              <a:cxnSpLocks/>
            </p:cNvCxnSpPr>
            <p:nvPr/>
          </p:nvCxnSpPr>
          <p:spPr>
            <a:xfrm>
              <a:off x="3636246" y="4268016"/>
              <a:ext cx="128743" cy="231970"/>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283F2F-17C7-47EC-90AD-50B7DF81A111}"/>
                </a:ext>
              </a:extLst>
            </p:cNvPr>
            <p:cNvCxnSpPr>
              <a:cxnSpLocks/>
            </p:cNvCxnSpPr>
            <p:nvPr/>
          </p:nvCxnSpPr>
          <p:spPr>
            <a:xfrm>
              <a:off x="2028636" y="3429000"/>
              <a:ext cx="287191" cy="0"/>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03A77BCF-A162-44A0-8400-1DAAC6C5452B}"/>
              </a:ext>
            </a:extLst>
          </p:cNvPr>
          <p:cNvSpPr txBox="1"/>
          <p:nvPr/>
        </p:nvSpPr>
        <p:spPr>
          <a:xfrm>
            <a:off x="6835968" y="1945580"/>
            <a:ext cx="4887286" cy="3667760"/>
          </a:xfrm>
          <a:prstGeom prst="rect">
            <a:avLst/>
          </a:prstGeom>
          <a:ln>
            <a:noFill/>
          </a:ln>
        </p:spPr>
        <p:txBody>
          <a:bodyPr vert="horz" wrap="square" lIns="0" tIns="0" rIns="0" bIns="0" numCol="1" rtlCol="0" anchor="t" anchorCtr="0" compatLnSpc="1">
            <a:prstTxWarp prst="textNoShape">
              <a:avLst/>
            </a:prstTxWarp>
            <a:noAutofit/>
          </a:bodyPr>
          <a:lstStyle/>
          <a:p>
            <a:pPr marL="342900" lvl="0" indent="-342900">
              <a:spcBef>
                <a:spcPts val="1000"/>
              </a:spcBef>
              <a:buFont typeface="+mj-lt"/>
              <a:buAutoNum type="arabicPeriod"/>
            </a:pPr>
            <a:r>
              <a:rPr lang="en-US" sz="1600" dirty="0">
                <a:solidFill>
                  <a:srgbClr val="2B3A42"/>
                </a:solidFill>
                <a:cs typeface="Arial"/>
              </a:rPr>
              <a:t>Planning is very important to minimizing over-contact and maximizing the chance of reaching and engaging your audience  </a:t>
            </a:r>
          </a:p>
          <a:p>
            <a:pPr marL="342900" lvl="0" indent="-342900">
              <a:spcBef>
                <a:spcPts val="1000"/>
              </a:spcBef>
              <a:buFont typeface="+mj-lt"/>
              <a:buAutoNum type="arabicPeriod"/>
            </a:pPr>
            <a:endParaRPr lang="en-US" sz="1600" dirty="0">
              <a:solidFill>
                <a:srgbClr val="2B3A42"/>
              </a:solidFill>
              <a:cs typeface="Arial"/>
            </a:endParaRPr>
          </a:p>
          <a:p>
            <a:pPr marL="342900" lvl="0" indent="-342900">
              <a:spcBef>
                <a:spcPts val="1000"/>
              </a:spcBef>
              <a:buFont typeface="+mj-lt"/>
              <a:buAutoNum type="arabicPeriod"/>
            </a:pPr>
            <a:r>
              <a:rPr lang="en-US" sz="1600" dirty="0">
                <a:solidFill>
                  <a:srgbClr val="2B3A42"/>
                </a:solidFill>
                <a:cs typeface="Arial"/>
              </a:rPr>
              <a:t>Leverage the Outreach calendars to view overlap in Persona usage and enable collaboration with other BUs and marketers</a:t>
            </a:r>
          </a:p>
          <a:p>
            <a:pPr marL="342900" lvl="0" indent="-342900">
              <a:spcBef>
                <a:spcPts val="1000"/>
              </a:spcBef>
              <a:buFont typeface="+mj-lt"/>
              <a:buAutoNum type="arabicPeriod"/>
            </a:pPr>
            <a:endParaRPr lang="en-US" sz="1600" dirty="0">
              <a:solidFill>
                <a:srgbClr val="2B3A42"/>
              </a:solidFill>
              <a:cs typeface="Arial"/>
            </a:endParaRPr>
          </a:p>
          <a:p>
            <a:pPr marL="342900" lvl="0" indent="-342900">
              <a:spcBef>
                <a:spcPts val="1000"/>
              </a:spcBef>
              <a:buFont typeface="+mj-lt"/>
              <a:buAutoNum type="arabicPeriod"/>
            </a:pPr>
            <a:r>
              <a:rPr lang="en-US" sz="1600" dirty="0">
                <a:solidFill>
                  <a:srgbClr val="2B3A42"/>
                </a:solidFill>
                <a:cs typeface="Arial"/>
              </a:rPr>
              <a:t>Marketing Automation will apply the shared filters to regulate customer contact as a failsafe </a:t>
            </a:r>
          </a:p>
          <a:p>
            <a:pPr marL="182880" lvl="0" indent="-182880" fontAlgn="base">
              <a:spcAft>
                <a:spcPts val="600"/>
              </a:spcAft>
              <a:buFont typeface="Arial" panose="020B0604020202020204" pitchFamily="34" charset="0"/>
              <a:buChar char="•"/>
              <a:defRPr/>
            </a:pPr>
            <a:endParaRPr kumimoji="0" lang="en-US" sz="1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E713655-EA72-47D2-B560-98BE1206B9A0}"/>
              </a:ext>
            </a:extLst>
          </p:cNvPr>
          <p:cNvSpPr/>
          <p:nvPr/>
        </p:nvSpPr>
        <p:spPr>
          <a:xfrm>
            <a:off x="3190673" y="5132763"/>
            <a:ext cx="2470062" cy="369332"/>
          </a:xfrm>
          <a:prstGeom prst="rect">
            <a:avLst/>
          </a:prstGeom>
        </p:spPr>
        <p:txBody>
          <a:bodyPr wrap="square">
            <a:spAutoFit/>
          </a:bodyPr>
          <a:lstStyle/>
          <a:p>
            <a:pPr algn="ctr"/>
            <a:r>
              <a:rPr lang="en-US" b="1" dirty="0">
                <a:solidFill>
                  <a:schemeClr val="accent2"/>
                </a:solidFill>
              </a:rPr>
              <a:t>Shared Filters</a:t>
            </a:r>
          </a:p>
        </p:txBody>
      </p:sp>
      <p:sp>
        <p:nvSpPr>
          <p:cNvPr id="18" name="Rectangle 17">
            <a:extLst>
              <a:ext uri="{FF2B5EF4-FFF2-40B4-BE49-F238E27FC236}">
                <a16:creationId xmlns:a16="http://schemas.microsoft.com/office/drawing/2014/main" id="{A8128E63-FAEF-48D4-9FB5-BD0B0B992AB6}"/>
              </a:ext>
            </a:extLst>
          </p:cNvPr>
          <p:cNvSpPr/>
          <p:nvPr/>
        </p:nvSpPr>
        <p:spPr>
          <a:xfrm>
            <a:off x="345026" y="3426809"/>
            <a:ext cx="1739124" cy="369332"/>
          </a:xfrm>
          <a:prstGeom prst="rect">
            <a:avLst/>
          </a:prstGeom>
        </p:spPr>
        <p:txBody>
          <a:bodyPr wrap="square">
            <a:spAutoFit/>
          </a:bodyPr>
          <a:lstStyle/>
          <a:p>
            <a:pPr algn="ctr"/>
            <a:r>
              <a:rPr lang="en-US" b="1">
                <a:solidFill>
                  <a:schemeClr val="accent2"/>
                </a:solidFill>
              </a:rPr>
              <a:t>Planning</a:t>
            </a:r>
          </a:p>
        </p:txBody>
      </p:sp>
    </p:spTree>
    <p:extLst>
      <p:ext uri="{BB962C8B-B14F-4D97-AF65-F5344CB8AC3E}">
        <p14:creationId xmlns:p14="http://schemas.microsoft.com/office/powerpoint/2010/main" val="237199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5921F-E2CE-4D1D-B2C9-53542872E72D}"/>
              </a:ext>
            </a:extLst>
          </p:cNvPr>
          <p:cNvSpPr>
            <a:spLocks noGrp="1"/>
          </p:cNvSpPr>
          <p:nvPr>
            <p:ph type="ctrTitle"/>
          </p:nvPr>
        </p:nvSpPr>
        <p:spPr/>
        <p:txBody>
          <a:bodyPr/>
          <a:lstStyle/>
          <a:p>
            <a:r>
              <a:rPr lang="en-GB"/>
              <a:t>Thank You</a:t>
            </a:r>
          </a:p>
        </p:txBody>
      </p:sp>
    </p:spTree>
    <p:extLst>
      <p:ext uri="{BB962C8B-B14F-4D97-AF65-F5344CB8AC3E}">
        <p14:creationId xmlns:p14="http://schemas.microsoft.com/office/powerpoint/2010/main" val="209226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554144-3C55-4126-BD15-0EB514DC6B28}"/>
              </a:ext>
            </a:extLst>
          </p:cNvPr>
          <p:cNvPicPr>
            <a:picLocks noChangeAspect="1"/>
          </p:cNvPicPr>
          <p:nvPr/>
        </p:nvPicPr>
        <p:blipFill>
          <a:blip r:embed="rId2"/>
          <a:stretch>
            <a:fillRect/>
          </a:stretch>
        </p:blipFill>
        <p:spPr>
          <a:xfrm>
            <a:off x="834744" y="1817842"/>
            <a:ext cx="4951235" cy="2118167"/>
          </a:xfrm>
          <a:prstGeom prst="rect">
            <a:avLst/>
          </a:prstGeom>
          <a:noFill/>
        </p:spPr>
      </p:pic>
      <p:sp>
        <p:nvSpPr>
          <p:cNvPr id="2" name="Content Placeholder 1">
            <a:extLst>
              <a:ext uri="{FF2B5EF4-FFF2-40B4-BE49-F238E27FC236}">
                <a16:creationId xmlns:a16="http://schemas.microsoft.com/office/drawing/2014/main" id="{9B751DDE-2946-44EB-8F12-7769DBD10E7E}"/>
              </a:ext>
            </a:extLst>
          </p:cNvPr>
          <p:cNvSpPr>
            <a:spLocks noGrp="1"/>
          </p:cNvSpPr>
          <p:nvPr>
            <p:ph type="body" sz="quarter" idx="15"/>
          </p:nvPr>
        </p:nvSpPr>
        <p:spPr>
          <a:xfrm>
            <a:off x="7645939" y="1876358"/>
            <a:ext cx="4250785" cy="4404117"/>
          </a:xfrm>
        </p:spPr>
        <p:txBody>
          <a:bodyPr wrap="square" anchor="t">
            <a:normAutofit lnSpcReduction="10000"/>
          </a:bodyPr>
          <a:lstStyle/>
          <a:p>
            <a:pPr>
              <a:spcAft>
                <a:spcPts val="600"/>
              </a:spcAft>
              <a:buFont typeface="Wingdings" panose="05000000000000000000" pitchFamily="2" charset="2"/>
              <a:buChar char="Ø"/>
            </a:pPr>
            <a:r>
              <a:rPr lang="en-US"/>
              <a:t>The #1 reason that subscribers flag emails as spam is "They emailed too often“</a:t>
            </a:r>
          </a:p>
          <a:p>
            <a:pPr lvl="1">
              <a:spcAft>
                <a:spcPts val="600"/>
              </a:spcAft>
              <a:buFont typeface="Arial" panose="020B0604020202020204" pitchFamily="34" charset="0"/>
              <a:buChar char="•"/>
            </a:pPr>
            <a:r>
              <a:rPr lang="en-US"/>
              <a:t>Per Campaign Monitor</a:t>
            </a:r>
          </a:p>
          <a:p>
            <a:pPr>
              <a:spcAft>
                <a:spcPts val="600"/>
              </a:spcAft>
              <a:buFont typeface="Wingdings" panose="05000000000000000000" pitchFamily="2" charset="2"/>
              <a:buChar char="Ø"/>
            </a:pPr>
            <a:endParaRPr lang="en-US"/>
          </a:p>
          <a:p>
            <a:pPr>
              <a:spcAft>
                <a:spcPts val="600"/>
              </a:spcAft>
              <a:buFont typeface="Wingdings" panose="05000000000000000000" pitchFamily="2" charset="2"/>
              <a:buChar char="Ø"/>
            </a:pPr>
            <a:endParaRPr lang="en-US"/>
          </a:p>
          <a:p>
            <a:pPr>
              <a:spcAft>
                <a:spcPts val="600"/>
              </a:spcAft>
              <a:buFont typeface="Wingdings" panose="05000000000000000000" pitchFamily="2" charset="2"/>
              <a:buChar char="Ø"/>
            </a:pPr>
            <a:r>
              <a:rPr lang="en-US"/>
              <a:t>For B2B companies the sending frequencies with the highest median click rates are 16-30 &amp; 6-15 per month</a:t>
            </a:r>
          </a:p>
          <a:p>
            <a:pPr lvl="1">
              <a:spcAft>
                <a:spcPts val="600"/>
              </a:spcAft>
              <a:buFont typeface="Arial" panose="020B0604020202020204" pitchFamily="34" charset="0"/>
              <a:buChar char="•"/>
            </a:pPr>
            <a:r>
              <a:rPr lang="en-US"/>
              <a:t>Per </a:t>
            </a:r>
            <a:r>
              <a:rPr lang="en-US" err="1"/>
              <a:t>Hubspot</a:t>
            </a:r>
            <a:endParaRPr lang="en-US"/>
          </a:p>
          <a:p>
            <a:pPr>
              <a:spcAft>
                <a:spcPts val="600"/>
              </a:spcAft>
            </a:pPr>
            <a:endParaRPr lang="en-US"/>
          </a:p>
        </p:txBody>
      </p:sp>
      <p:sp>
        <p:nvSpPr>
          <p:cNvPr id="3" name="Text Placeholder 2">
            <a:extLst>
              <a:ext uri="{FF2B5EF4-FFF2-40B4-BE49-F238E27FC236}">
                <a16:creationId xmlns:a16="http://schemas.microsoft.com/office/drawing/2014/main" id="{A6B6FC76-208B-45F5-B849-69C1DE4A9267}"/>
              </a:ext>
            </a:extLst>
          </p:cNvPr>
          <p:cNvSpPr>
            <a:spLocks noGrp="1"/>
          </p:cNvSpPr>
          <p:nvPr>
            <p:ph type="body" sz="quarter" idx="16"/>
          </p:nvPr>
        </p:nvSpPr>
        <p:spPr>
          <a:xfrm>
            <a:off x="384694" y="1081826"/>
            <a:ext cx="11338560" cy="402336"/>
          </a:xfrm>
        </p:spPr>
        <p:txBody>
          <a:bodyPr wrap="square" lIns="91440" tIns="45720" rIns="91440" bIns="45720">
            <a:normAutofit/>
          </a:bodyPr>
          <a:lstStyle/>
          <a:p>
            <a:pPr>
              <a:spcAft>
                <a:spcPts val="600"/>
              </a:spcAft>
            </a:pPr>
            <a:r>
              <a:rPr lang="en-US"/>
              <a:t>The line between helpful and annoying, timely and spammy, converting and unsubscribed……</a:t>
            </a:r>
          </a:p>
        </p:txBody>
      </p:sp>
      <p:sp>
        <p:nvSpPr>
          <p:cNvPr id="4" name="Title 3">
            <a:extLst>
              <a:ext uri="{FF2B5EF4-FFF2-40B4-BE49-F238E27FC236}">
                <a16:creationId xmlns:a16="http://schemas.microsoft.com/office/drawing/2014/main" id="{389363C9-160B-4F43-9BFF-83B95C73FD2C}"/>
              </a:ext>
            </a:extLst>
          </p:cNvPr>
          <p:cNvSpPr>
            <a:spLocks noGrp="1"/>
          </p:cNvSpPr>
          <p:nvPr>
            <p:ph type="title"/>
          </p:nvPr>
        </p:nvSpPr>
        <p:spPr>
          <a:xfrm>
            <a:off x="384694" y="294468"/>
            <a:ext cx="11338560" cy="768263"/>
          </a:xfrm>
        </p:spPr>
        <p:txBody>
          <a:bodyPr wrap="square" lIns="91440" tIns="45720" rIns="91440" bIns="45720" anchor="b" anchorCtr="0">
            <a:normAutofit/>
          </a:bodyPr>
          <a:lstStyle/>
          <a:p>
            <a:r>
              <a:rPr lang="en-US"/>
              <a:t>Email Frequency Management</a:t>
            </a:r>
          </a:p>
        </p:txBody>
      </p:sp>
      <p:sp>
        <p:nvSpPr>
          <p:cNvPr id="17" name="Footer Placeholder 5">
            <a:extLst>
              <a:ext uri="{FF2B5EF4-FFF2-40B4-BE49-F238E27FC236}">
                <a16:creationId xmlns:a16="http://schemas.microsoft.com/office/drawing/2014/main" id="{B7A730AD-3EBD-4B88-8FB1-4F4A92A73719}"/>
              </a:ext>
            </a:extLst>
          </p:cNvPr>
          <p:cNvSpPr>
            <a:spLocks noGrp="1"/>
          </p:cNvSpPr>
          <p:nvPr>
            <p:ph type="ftr" sz="quarter" idx="3"/>
          </p:nvPr>
        </p:nvSpPr>
        <p:spPr>
          <a:xfrm>
            <a:off x="384694" y="6387858"/>
            <a:ext cx="9285484" cy="338087"/>
          </a:xfrm>
        </p:spPr>
        <p:txBody>
          <a:bodyPr/>
          <a:lstStyle/>
          <a:p>
            <a:endParaRPr lang="en-US"/>
          </a:p>
        </p:txBody>
      </p:sp>
      <p:pic>
        <p:nvPicPr>
          <p:cNvPr id="14" name="Picture 8" descr="A picture containing diagram&#10;&#10;Description automatically generated">
            <a:extLst>
              <a:ext uri="{FF2B5EF4-FFF2-40B4-BE49-F238E27FC236}">
                <a16:creationId xmlns:a16="http://schemas.microsoft.com/office/drawing/2014/main" id="{EC5D1A90-1D03-417A-8CF6-D9D62D164EE0}"/>
              </a:ext>
            </a:extLst>
          </p:cNvPr>
          <p:cNvPicPr>
            <a:picLocks noChangeAspect="1"/>
          </p:cNvPicPr>
          <p:nvPr/>
        </p:nvPicPr>
        <p:blipFill>
          <a:blip r:embed="rId3"/>
          <a:stretch>
            <a:fillRect/>
          </a:stretch>
        </p:blipFill>
        <p:spPr>
          <a:xfrm>
            <a:off x="1342665" y="4049766"/>
            <a:ext cx="3935394" cy="2118167"/>
          </a:xfrm>
          <a:prstGeom prst="rect">
            <a:avLst/>
          </a:prstGeom>
        </p:spPr>
      </p:pic>
    </p:spTree>
    <p:extLst>
      <p:ext uri="{BB962C8B-B14F-4D97-AF65-F5344CB8AC3E}">
        <p14:creationId xmlns:p14="http://schemas.microsoft.com/office/powerpoint/2010/main" val="40627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554144-3C55-4126-BD15-0EB514DC6B28}"/>
              </a:ext>
            </a:extLst>
          </p:cNvPr>
          <p:cNvPicPr>
            <a:picLocks noChangeAspect="1"/>
          </p:cNvPicPr>
          <p:nvPr/>
        </p:nvPicPr>
        <p:blipFill>
          <a:blip r:embed="rId2"/>
          <a:stretch>
            <a:fillRect/>
          </a:stretch>
        </p:blipFill>
        <p:spPr>
          <a:xfrm>
            <a:off x="727150" y="1956489"/>
            <a:ext cx="4951235" cy="2118167"/>
          </a:xfrm>
          <a:prstGeom prst="rect">
            <a:avLst/>
          </a:prstGeom>
          <a:noFill/>
        </p:spPr>
      </p:pic>
      <p:sp>
        <p:nvSpPr>
          <p:cNvPr id="3" name="Text Placeholder 2">
            <a:extLst>
              <a:ext uri="{FF2B5EF4-FFF2-40B4-BE49-F238E27FC236}">
                <a16:creationId xmlns:a16="http://schemas.microsoft.com/office/drawing/2014/main" id="{A6B6FC76-208B-45F5-B849-69C1DE4A9267}"/>
              </a:ext>
            </a:extLst>
          </p:cNvPr>
          <p:cNvSpPr>
            <a:spLocks noGrp="1"/>
          </p:cNvSpPr>
          <p:nvPr>
            <p:ph idx="17"/>
          </p:nvPr>
        </p:nvSpPr>
        <p:spPr>
          <a:xfrm>
            <a:off x="1339174" y="4638457"/>
            <a:ext cx="9513651" cy="935492"/>
          </a:xfrm>
          <a:prstGeom prst="rect">
            <a:avLst/>
          </a:prstGeom>
          <a:ln>
            <a:solidFill>
              <a:schemeClr val="accent1"/>
            </a:solidFill>
          </a:ln>
        </p:spPr>
        <p:txBody>
          <a:bodyPr wrap="square" lIns="91440" tIns="45720" rIns="91440" bIns="45720">
            <a:normAutofit/>
          </a:bodyPr>
          <a:lstStyle/>
          <a:p>
            <a:pPr algn="ctr">
              <a:spcAft>
                <a:spcPts val="600"/>
              </a:spcAft>
              <a:buFont typeface="Wingdings" panose="05000000000000000000" pitchFamily="2" charset="2"/>
              <a:buChar char="Ø"/>
            </a:pPr>
            <a:r>
              <a:rPr lang="en-US" sz="2000">
                <a:solidFill>
                  <a:schemeClr val="accent1"/>
                </a:solidFill>
              </a:rPr>
              <a:t>The #1 reason that subscribers flag emails as spam is “They emailed too often”</a:t>
            </a:r>
          </a:p>
          <a:p>
            <a:pPr lvl="1" algn="ctr">
              <a:spcAft>
                <a:spcPts val="600"/>
              </a:spcAft>
              <a:buFont typeface="Arial" panose="020B0604020202020204" pitchFamily="34" charset="0"/>
              <a:buChar char="•"/>
            </a:pPr>
            <a:r>
              <a:rPr lang="en-US" sz="1200"/>
              <a:t>Per Campaign Monitor</a:t>
            </a:r>
          </a:p>
        </p:txBody>
      </p:sp>
      <p:sp>
        <p:nvSpPr>
          <p:cNvPr id="2" name="Content Placeholder 1">
            <a:extLst>
              <a:ext uri="{FF2B5EF4-FFF2-40B4-BE49-F238E27FC236}">
                <a16:creationId xmlns:a16="http://schemas.microsoft.com/office/drawing/2014/main" id="{9B751DDE-2946-44EB-8F12-7769DBD10E7E}"/>
              </a:ext>
            </a:extLst>
          </p:cNvPr>
          <p:cNvSpPr>
            <a:spLocks noGrp="1"/>
          </p:cNvSpPr>
          <p:nvPr>
            <p:ph type="body" sz="quarter" idx="16"/>
          </p:nvPr>
        </p:nvSpPr>
        <p:spPr/>
        <p:txBody>
          <a:bodyPr wrap="square" anchor="t">
            <a:normAutofit fontScale="92500" lnSpcReduction="10000"/>
          </a:bodyPr>
          <a:lstStyle/>
          <a:p>
            <a:pPr>
              <a:spcAft>
                <a:spcPts val="600"/>
              </a:spcAft>
            </a:pPr>
            <a:r>
              <a:rPr lang="en-US"/>
              <a:t>The line between helpful and annoying, timely and spammy, converting and unsubscribed……</a:t>
            </a:r>
          </a:p>
          <a:p>
            <a:pPr>
              <a:spcAft>
                <a:spcPts val="600"/>
              </a:spcAft>
            </a:pPr>
            <a:endParaRPr lang="en-US"/>
          </a:p>
          <a:p>
            <a:pPr>
              <a:spcAft>
                <a:spcPts val="600"/>
              </a:spcAft>
              <a:buFont typeface="Wingdings" panose="05000000000000000000" pitchFamily="2" charset="2"/>
              <a:buChar char="Ø"/>
            </a:pPr>
            <a:endParaRPr lang="en-US"/>
          </a:p>
          <a:p>
            <a:pPr>
              <a:spcAft>
                <a:spcPts val="600"/>
              </a:spcAft>
            </a:pPr>
            <a:endParaRPr lang="en-US"/>
          </a:p>
        </p:txBody>
      </p:sp>
      <p:sp>
        <p:nvSpPr>
          <p:cNvPr id="4" name="Title 3">
            <a:extLst>
              <a:ext uri="{FF2B5EF4-FFF2-40B4-BE49-F238E27FC236}">
                <a16:creationId xmlns:a16="http://schemas.microsoft.com/office/drawing/2014/main" id="{389363C9-160B-4F43-9BFF-83B95C73FD2C}"/>
              </a:ext>
            </a:extLst>
          </p:cNvPr>
          <p:cNvSpPr>
            <a:spLocks noGrp="1"/>
          </p:cNvSpPr>
          <p:nvPr>
            <p:ph type="title"/>
          </p:nvPr>
        </p:nvSpPr>
        <p:spPr/>
        <p:txBody>
          <a:bodyPr wrap="square" lIns="91440" tIns="45720" rIns="91440" bIns="45720" anchor="b" anchorCtr="0">
            <a:normAutofit/>
          </a:bodyPr>
          <a:lstStyle/>
          <a:p>
            <a:r>
              <a:rPr lang="en-US"/>
              <a:t>Email Frequency Management</a:t>
            </a:r>
          </a:p>
        </p:txBody>
      </p:sp>
      <p:sp>
        <p:nvSpPr>
          <p:cNvPr id="17" name="Footer Placeholder 5">
            <a:extLst>
              <a:ext uri="{FF2B5EF4-FFF2-40B4-BE49-F238E27FC236}">
                <a16:creationId xmlns:a16="http://schemas.microsoft.com/office/drawing/2014/main" id="{B7A730AD-3EBD-4B88-8FB1-4F4A92A73719}"/>
              </a:ext>
            </a:extLst>
          </p:cNvPr>
          <p:cNvSpPr>
            <a:spLocks noGrp="1"/>
          </p:cNvSpPr>
          <p:nvPr>
            <p:ph type="ftr" sz="quarter" idx="3"/>
          </p:nvPr>
        </p:nvSpPr>
        <p:spPr/>
        <p:txBody>
          <a:bodyPr/>
          <a:lstStyle/>
          <a:p>
            <a:endParaRPr lang="en-US"/>
          </a:p>
        </p:txBody>
      </p:sp>
      <p:pic>
        <p:nvPicPr>
          <p:cNvPr id="14" name="Picture 8" descr="A picture containing diagram&#10;&#10;Description automatically generated">
            <a:extLst>
              <a:ext uri="{FF2B5EF4-FFF2-40B4-BE49-F238E27FC236}">
                <a16:creationId xmlns:a16="http://schemas.microsoft.com/office/drawing/2014/main" id="{EC5D1A90-1D03-417A-8CF6-D9D62D164EE0}"/>
              </a:ext>
            </a:extLst>
          </p:cNvPr>
          <p:cNvPicPr>
            <a:picLocks noChangeAspect="1"/>
          </p:cNvPicPr>
          <p:nvPr/>
        </p:nvPicPr>
        <p:blipFill>
          <a:blip r:embed="rId3"/>
          <a:stretch>
            <a:fillRect/>
          </a:stretch>
        </p:blipFill>
        <p:spPr>
          <a:xfrm>
            <a:off x="6751244" y="1956489"/>
            <a:ext cx="3935394" cy="2118167"/>
          </a:xfrm>
          <a:prstGeom prst="rect">
            <a:avLst/>
          </a:prstGeom>
        </p:spPr>
      </p:pic>
    </p:spTree>
    <p:extLst>
      <p:ext uri="{BB962C8B-B14F-4D97-AF65-F5344CB8AC3E}">
        <p14:creationId xmlns:p14="http://schemas.microsoft.com/office/powerpoint/2010/main" val="364737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E36259-8FDC-4FAE-BA33-5A2D5BCDD001}"/>
              </a:ext>
            </a:extLst>
          </p:cNvPr>
          <p:cNvSpPr>
            <a:spLocks noGrp="1"/>
          </p:cNvSpPr>
          <p:nvPr>
            <p:ph type="body" sz="quarter" idx="16"/>
          </p:nvPr>
        </p:nvSpPr>
        <p:spPr>
          <a:xfrm>
            <a:off x="384694" y="1081826"/>
            <a:ext cx="11338560" cy="402336"/>
          </a:xfrm>
        </p:spPr>
        <p:txBody>
          <a:bodyPr lIns="91440" tIns="45720" rIns="91440" bIns="45720">
            <a:normAutofit/>
          </a:bodyPr>
          <a:lstStyle/>
          <a:p>
            <a:pPr>
              <a:spcAft>
                <a:spcPts val="600"/>
              </a:spcAft>
            </a:pPr>
            <a:r>
              <a:rPr lang="en-US" dirty="0"/>
              <a:t>A complex challenge for a large, global and multi-product enterprise like IQVIA</a:t>
            </a:r>
          </a:p>
        </p:txBody>
      </p:sp>
      <p:sp>
        <p:nvSpPr>
          <p:cNvPr id="4" name="Title 3">
            <a:extLst>
              <a:ext uri="{FF2B5EF4-FFF2-40B4-BE49-F238E27FC236}">
                <a16:creationId xmlns:a16="http://schemas.microsoft.com/office/drawing/2014/main" id="{E7512546-F2DB-45CD-8169-B6AECF70AAE0}"/>
              </a:ext>
            </a:extLst>
          </p:cNvPr>
          <p:cNvSpPr>
            <a:spLocks noGrp="1"/>
          </p:cNvSpPr>
          <p:nvPr>
            <p:ph type="title"/>
          </p:nvPr>
        </p:nvSpPr>
        <p:spPr>
          <a:xfrm>
            <a:off x="384694" y="294468"/>
            <a:ext cx="11338560" cy="768263"/>
          </a:xfrm>
        </p:spPr>
        <p:txBody>
          <a:bodyPr anchor="b">
            <a:normAutofit/>
          </a:bodyPr>
          <a:lstStyle/>
          <a:p>
            <a:r>
              <a:rPr lang="en-US"/>
              <a:t>Email Frequency Management</a:t>
            </a:r>
          </a:p>
        </p:txBody>
      </p:sp>
      <p:sp>
        <p:nvSpPr>
          <p:cNvPr id="11" name="Footer Placeholder 4">
            <a:extLst>
              <a:ext uri="{FF2B5EF4-FFF2-40B4-BE49-F238E27FC236}">
                <a16:creationId xmlns:a16="http://schemas.microsoft.com/office/drawing/2014/main" id="{4AA3A53A-D25F-4B76-BDC6-D1A61DE6BE04}"/>
              </a:ext>
            </a:extLst>
          </p:cNvPr>
          <p:cNvSpPr>
            <a:spLocks noGrp="1"/>
          </p:cNvSpPr>
          <p:nvPr>
            <p:ph type="ftr" sz="quarter" idx="10"/>
          </p:nvPr>
        </p:nvSpPr>
        <p:spPr>
          <a:xfrm>
            <a:off x="384693" y="6387858"/>
            <a:ext cx="9116145" cy="338087"/>
          </a:xfrm>
        </p:spPr>
        <p:txBody>
          <a:bodyPr/>
          <a:lstStyle/>
          <a:p>
            <a:endParaRPr lang="en-US"/>
          </a:p>
        </p:txBody>
      </p:sp>
      <p:graphicFrame>
        <p:nvGraphicFramePr>
          <p:cNvPr id="7" name="Content Placeholder 1">
            <a:extLst>
              <a:ext uri="{FF2B5EF4-FFF2-40B4-BE49-F238E27FC236}">
                <a16:creationId xmlns:a16="http://schemas.microsoft.com/office/drawing/2014/main" id="{FA182E0F-A30F-4E46-AD38-8E83EC687A65}"/>
              </a:ext>
            </a:extLst>
          </p:cNvPr>
          <p:cNvGraphicFramePr>
            <a:graphicFrameLocks noGrp="1"/>
          </p:cNvGraphicFramePr>
          <p:nvPr>
            <p:ph idx="1"/>
            <p:extLst>
              <p:ext uri="{D42A27DB-BD31-4B8C-83A1-F6EECF244321}">
                <p14:modId xmlns:p14="http://schemas.microsoft.com/office/powerpoint/2010/main" val="3437905888"/>
              </p:ext>
            </p:extLst>
          </p:nvPr>
        </p:nvGraphicFramePr>
        <p:xfrm>
          <a:off x="384694" y="1702630"/>
          <a:ext cx="11338560" cy="4450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9927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4" descr="Diagram&#10;&#10;Description automatically generated">
            <a:extLst>
              <a:ext uri="{FF2B5EF4-FFF2-40B4-BE49-F238E27FC236}">
                <a16:creationId xmlns:a16="http://schemas.microsoft.com/office/drawing/2014/main" id="{ECAF49C1-2C02-46EF-B572-B2D2752AB2E9}"/>
              </a:ext>
            </a:extLst>
          </p:cNvPr>
          <p:cNvPicPr>
            <a:picLocks noChangeAspect="1"/>
          </p:cNvPicPr>
          <p:nvPr/>
        </p:nvPicPr>
        <p:blipFill>
          <a:blip r:embed="rId2"/>
          <a:stretch>
            <a:fillRect/>
          </a:stretch>
        </p:blipFill>
        <p:spPr>
          <a:xfrm>
            <a:off x="6191135" y="1918653"/>
            <a:ext cx="5532119" cy="4149089"/>
          </a:xfrm>
          <a:prstGeom prst="rect">
            <a:avLst/>
          </a:prstGeom>
          <a:noFill/>
        </p:spPr>
      </p:pic>
      <p:sp>
        <p:nvSpPr>
          <p:cNvPr id="2" name="Content Placeholder 1">
            <a:extLst>
              <a:ext uri="{FF2B5EF4-FFF2-40B4-BE49-F238E27FC236}">
                <a16:creationId xmlns:a16="http://schemas.microsoft.com/office/drawing/2014/main" id="{F80E0D8B-1DA7-4F24-AA03-09CF144BFA84}"/>
              </a:ext>
            </a:extLst>
          </p:cNvPr>
          <p:cNvSpPr>
            <a:spLocks noGrp="1"/>
          </p:cNvSpPr>
          <p:nvPr>
            <p:ph idx="18"/>
          </p:nvPr>
        </p:nvSpPr>
        <p:spPr>
          <a:xfrm>
            <a:off x="384694" y="1702626"/>
            <a:ext cx="5532119" cy="4577857"/>
          </a:xfrm>
        </p:spPr>
        <p:txBody>
          <a:bodyPr lIns="91440" tIns="45720" rIns="91440" bIns="45720" anchor="t">
            <a:normAutofit/>
          </a:bodyPr>
          <a:lstStyle/>
          <a:p>
            <a:r>
              <a:rPr lang="en-US" dirty="0">
                <a:cs typeface="Arial"/>
              </a:rPr>
              <a:t>Filter name is 'Sent email 1 day'</a:t>
            </a:r>
            <a:endParaRPr lang="en-US" dirty="0"/>
          </a:p>
          <a:p>
            <a:r>
              <a:rPr lang="en-US" dirty="0"/>
              <a:t>This shared filter reduces the chances of someone receiving more than 1 email in the same day</a:t>
            </a:r>
            <a:endParaRPr lang="en-US" dirty="0">
              <a:cs typeface="Arial"/>
            </a:endParaRPr>
          </a:p>
          <a:p>
            <a:r>
              <a:rPr lang="en-US" b="1" dirty="0">
                <a:solidFill>
                  <a:schemeClr val="accent1"/>
                </a:solidFill>
              </a:rPr>
              <a:t>How does it work?</a:t>
            </a:r>
          </a:p>
          <a:p>
            <a:pPr lvl="1"/>
            <a:r>
              <a:rPr lang="en-US" dirty="0"/>
              <a:t>It looks at whether the contact has been sent an email in the last 24 hours. </a:t>
            </a:r>
          </a:p>
          <a:p>
            <a:pPr lvl="2"/>
            <a:r>
              <a:rPr lang="en-US" dirty="0"/>
              <a:t>If yes, then they fall to the wait step which refreshes every hour. </a:t>
            </a:r>
          </a:p>
          <a:p>
            <a:pPr lvl="2"/>
            <a:r>
              <a:rPr lang="en-US" dirty="0"/>
              <a:t>If no, they will then proceed to the email step</a:t>
            </a:r>
            <a:endParaRPr lang="en-US" dirty="0">
              <a:cs typeface="Arial"/>
            </a:endParaRPr>
          </a:p>
          <a:p>
            <a:r>
              <a:rPr lang="en-US" b="1" dirty="0">
                <a:solidFill>
                  <a:schemeClr val="accent1"/>
                </a:solidFill>
              </a:rPr>
              <a:t>When should it be applied?</a:t>
            </a:r>
            <a:endParaRPr lang="en-US" b="1" dirty="0">
              <a:solidFill>
                <a:schemeClr val="accent1"/>
              </a:solidFill>
              <a:cs typeface="Arial"/>
            </a:endParaRPr>
          </a:p>
          <a:p>
            <a:pPr lvl="1"/>
            <a:r>
              <a:rPr lang="en-US" dirty="0"/>
              <a:t>Apply to all webinar and event communications, except those being sent 1-2 days before the actual event.</a:t>
            </a:r>
            <a:endParaRPr lang="en-US" dirty="0">
              <a:cs typeface="Arial"/>
            </a:endParaRPr>
          </a:p>
          <a:p>
            <a:pPr lvl="1"/>
            <a:r>
              <a:rPr lang="en-US" dirty="0"/>
              <a:t>Can also be applied to other mailings in conjunction with the stoplight program if required.</a:t>
            </a:r>
            <a:endParaRPr lang="en-US" dirty="0">
              <a:cs typeface="Arial"/>
            </a:endParaRPr>
          </a:p>
        </p:txBody>
      </p:sp>
      <p:sp>
        <p:nvSpPr>
          <p:cNvPr id="32" name="Text Placeholder 15">
            <a:extLst>
              <a:ext uri="{FF2B5EF4-FFF2-40B4-BE49-F238E27FC236}">
                <a16:creationId xmlns:a16="http://schemas.microsoft.com/office/drawing/2014/main" id="{31A66313-B76A-4700-BE8D-ED0AE635340B}"/>
              </a:ext>
            </a:extLst>
          </p:cNvPr>
          <p:cNvSpPr txBox="1">
            <a:spLocks/>
          </p:cNvSpPr>
          <p:nvPr/>
        </p:nvSpPr>
        <p:spPr>
          <a:xfrm>
            <a:off x="384694" y="1081826"/>
            <a:ext cx="11338560" cy="40233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2000" i="1" dirty="0">
                <a:solidFill>
                  <a:schemeClr val="accent1"/>
                </a:solidFill>
              </a:rPr>
              <a:t>Fail safe to limit contacts to 1 email in 24 hours</a:t>
            </a:r>
            <a:endParaRPr lang="en-US" sz="2000" i="1" kern="1200" baseline="0" dirty="0">
              <a:solidFill>
                <a:schemeClr val="accent1"/>
              </a:solidFill>
              <a:latin typeface="+mn-lt"/>
              <a:cs typeface="Arial"/>
            </a:endParaRPr>
          </a:p>
        </p:txBody>
      </p:sp>
      <p:sp>
        <p:nvSpPr>
          <p:cNvPr id="4" name="Title 3">
            <a:extLst>
              <a:ext uri="{FF2B5EF4-FFF2-40B4-BE49-F238E27FC236}">
                <a16:creationId xmlns:a16="http://schemas.microsoft.com/office/drawing/2014/main" id="{94F26E3D-CC65-4BE2-A144-A646380EB807}"/>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US" b="1" kern="1200" dirty="0">
                <a:latin typeface="+mj-lt"/>
                <a:cs typeface="Arial"/>
              </a:rPr>
              <a:t>24h</a:t>
            </a:r>
            <a:r>
              <a:rPr lang="en-US" dirty="0">
                <a:cs typeface="Arial"/>
              </a:rPr>
              <a:t>r Check Shared Filter</a:t>
            </a:r>
            <a:endParaRPr lang="en-US" b="1" kern="1200" dirty="0">
              <a:latin typeface="+mj-lt"/>
              <a:cs typeface="Arial"/>
            </a:endParaRPr>
          </a:p>
        </p:txBody>
      </p:sp>
    </p:spTree>
    <p:extLst>
      <p:ext uri="{BB962C8B-B14F-4D97-AF65-F5344CB8AC3E}">
        <p14:creationId xmlns:p14="http://schemas.microsoft.com/office/powerpoint/2010/main" val="416951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0E0D8B-1DA7-4F24-AA03-09CF144BFA84}"/>
              </a:ext>
            </a:extLst>
          </p:cNvPr>
          <p:cNvSpPr>
            <a:spLocks noGrp="1"/>
          </p:cNvSpPr>
          <p:nvPr>
            <p:ph idx="18"/>
          </p:nvPr>
        </p:nvSpPr>
        <p:spPr>
          <a:xfrm>
            <a:off x="384694" y="1702626"/>
            <a:ext cx="5532119" cy="4577857"/>
          </a:xfrm>
        </p:spPr>
        <p:txBody>
          <a:bodyPr lIns="91440" tIns="45720" rIns="91440" bIns="45720" anchor="t">
            <a:normAutofit/>
          </a:bodyPr>
          <a:lstStyle/>
          <a:p>
            <a:r>
              <a:rPr lang="en-US" dirty="0">
                <a:cs typeface="Arial"/>
              </a:rPr>
              <a:t>Filter name is 'Sent email 48 hours'</a:t>
            </a:r>
            <a:endParaRPr lang="en-US" dirty="0"/>
          </a:p>
          <a:p>
            <a:r>
              <a:rPr lang="en-US" dirty="0"/>
              <a:t>This shared filter reduces the chances of someone receiving more than 1 email in a 48 hour period</a:t>
            </a:r>
            <a:endParaRPr lang="en-US" dirty="0">
              <a:cs typeface="Arial"/>
            </a:endParaRPr>
          </a:p>
          <a:p>
            <a:r>
              <a:rPr lang="en-US" b="1" dirty="0">
                <a:solidFill>
                  <a:schemeClr val="accent1"/>
                </a:solidFill>
              </a:rPr>
              <a:t>How does it work?</a:t>
            </a:r>
          </a:p>
          <a:p>
            <a:pPr lvl="1"/>
            <a:r>
              <a:rPr lang="en-US" dirty="0"/>
              <a:t>It looks at whether the contact has been sent an email in the last 48 hours. </a:t>
            </a:r>
          </a:p>
          <a:p>
            <a:pPr lvl="2"/>
            <a:r>
              <a:rPr lang="en-US" dirty="0"/>
              <a:t>If yes, then they fall to the wait step which refreshes every hour. </a:t>
            </a:r>
          </a:p>
          <a:p>
            <a:pPr lvl="2"/>
            <a:r>
              <a:rPr lang="en-US" dirty="0"/>
              <a:t>If no, they will then proceed to the email step</a:t>
            </a:r>
            <a:endParaRPr lang="en-US" dirty="0">
              <a:cs typeface="Arial"/>
            </a:endParaRPr>
          </a:p>
          <a:p>
            <a:r>
              <a:rPr lang="en-US" b="1" dirty="0">
                <a:solidFill>
                  <a:schemeClr val="accent1"/>
                </a:solidFill>
              </a:rPr>
              <a:t>When should it be applied?</a:t>
            </a:r>
            <a:endParaRPr lang="en-US" b="1" dirty="0">
              <a:solidFill>
                <a:schemeClr val="accent1"/>
              </a:solidFill>
              <a:cs typeface="Arial"/>
            </a:endParaRPr>
          </a:p>
          <a:p>
            <a:pPr lvl="1"/>
            <a:r>
              <a:rPr lang="en-US" dirty="0"/>
              <a:t>Apply to all campaigns excluding webinar/events/time sensitive.</a:t>
            </a:r>
            <a:endParaRPr lang="en-US" dirty="0">
              <a:cs typeface="Arial"/>
            </a:endParaRPr>
          </a:p>
        </p:txBody>
      </p:sp>
      <p:sp>
        <p:nvSpPr>
          <p:cNvPr id="32" name="Text Placeholder 15">
            <a:extLst>
              <a:ext uri="{FF2B5EF4-FFF2-40B4-BE49-F238E27FC236}">
                <a16:creationId xmlns:a16="http://schemas.microsoft.com/office/drawing/2014/main" id="{31A66313-B76A-4700-BE8D-ED0AE635340B}"/>
              </a:ext>
            </a:extLst>
          </p:cNvPr>
          <p:cNvSpPr txBox="1">
            <a:spLocks/>
          </p:cNvSpPr>
          <p:nvPr/>
        </p:nvSpPr>
        <p:spPr>
          <a:xfrm>
            <a:off x="384694" y="1081826"/>
            <a:ext cx="11338560" cy="40233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2000" i="1" dirty="0">
                <a:solidFill>
                  <a:schemeClr val="accent1"/>
                </a:solidFill>
              </a:rPr>
              <a:t>Fail safe to limit contacts to 1 email in 48 hours</a:t>
            </a:r>
            <a:endParaRPr lang="en-US" sz="2000" i="1" kern="1200" baseline="0" dirty="0">
              <a:solidFill>
                <a:schemeClr val="accent1"/>
              </a:solidFill>
              <a:latin typeface="+mn-lt"/>
              <a:cs typeface="Arial"/>
            </a:endParaRPr>
          </a:p>
        </p:txBody>
      </p:sp>
      <p:sp>
        <p:nvSpPr>
          <p:cNvPr id="4" name="Title 3">
            <a:extLst>
              <a:ext uri="{FF2B5EF4-FFF2-40B4-BE49-F238E27FC236}">
                <a16:creationId xmlns:a16="http://schemas.microsoft.com/office/drawing/2014/main" id="{94F26E3D-CC65-4BE2-A144-A646380EB807}"/>
              </a:ext>
            </a:extLst>
          </p:cNvPr>
          <p:cNvSpPr>
            <a:spLocks noGrp="1"/>
          </p:cNvSpPr>
          <p:nvPr>
            <p:ph type="title"/>
          </p:nvPr>
        </p:nvSpPr>
        <p:spPr>
          <a:xfrm>
            <a:off x="384694" y="294468"/>
            <a:ext cx="11338560" cy="768263"/>
          </a:xfrm>
        </p:spPr>
        <p:txBody>
          <a:bodyPr lIns="91440" tIns="45720" rIns="91440" bIns="45720" anchor="b" anchorCtr="0">
            <a:normAutofit/>
          </a:bodyPr>
          <a:lstStyle/>
          <a:p>
            <a:r>
              <a:rPr lang="en-US" dirty="0">
                <a:cs typeface="Arial"/>
              </a:rPr>
              <a:t>48</a:t>
            </a:r>
            <a:r>
              <a:rPr lang="en-US" b="1" kern="1200" dirty="0">
                <a:latin typeface="+mj-lt"/>
                <a:cs typeface="Arial"/>
              </a:rPr>
              <a:t>h</a:t>
            </a:r>
            <a:r>
              <a:rPr lang="en-US" dirty="0">
                <a:cs typeface="Arial"/>
              </a:rPr>
              <a:t>r Check Shared Filter</a:t>
            </a:r>
            <a:endParaRPr lang="en-US" b="1" kern="1200" dirty="0">
              <a:latin typeface="+mj-lt"/>
              <a:cs typeface="Arial"/>
            </a:endParaRPr>
          </a:p>
        </p:txBody>
      </p:sp>
      <p:pic>
        <p:nvPicPr>
          <p:cNvPr id="5" name="Picture 4">
            <a:extLst>
              <a:ext uri="{FF2B5EF4-FFF2-40B4-BE49-F238E27FC236}">
                <a16:creationId xmlns:a16="http://schemas.microsoft.com/office/drawing/2014/main" id="{B9DB5B3C-7090-433D-91BE-80B96392D0B4}"/>
              </a:ext>
            </a:extLst>
          </p:cNvPr>
          <p:cNvPicPr>
            <a:picLocks noChangeAspect="1"/>
          </p:cNvPicPr>
          <p:nvPr/>
        </p:nvPicPr>
        <p:blipFill>
          <a:blip r:embed="rId2"/>
          <a:stretch>
            <a:fillRect/>
          </a:stretch>
        </p:blipFill>
        <p:spPr>
          <a:xfrm>
            <a:off x="6275189" y="1795904"/>
            <a:ext cx="5229225" cy="4095750"/>
          </a:xfrm>
          <a:prstGeom prst="rect">
            <a:avLst/>
          </a:prstGeom>
        </p:spPr>
      </p:pic>
    </p:spTree>
    <p:extLst>
      <p:ext uri="{BB962C8B-B14F-4D97-AF65-F5344CB8AC3E}">
        <p14:creationId xmlns:p14="http://schemas.microsoft.com/office/powerpoint/2010/main" val="281936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0C6BF3-C630-43E0-9DCC-F5851D036124}"/>
              </a:ext>
            </a:extLst>
          </p:cNvPr>
          <p:cNvSpPr>
            <a:spLocks noGrp="1"/>
          </p:cNvSpPr>
          <p:nvPr>
            <p:ph idx="18"/>
          </p:nvPr>
        </p:nvSpPr>
        <p:spPr/>
        <p:txBody>
          <a:bodyPr/>
          <a:lstStyle/>
          <a:p>
            <a:r>
              <a:rPr lang="en-GB" dirty="0"/>
              <a:t>We can now add date check steps to a campaign before each email send to prevent contacts that have been held in stoplight/wait steps receiving emails that are no longer relevant</a:t>
            </a:r>
          </a:p>
          <a:p>
            <a:r>
              <a:rPr lang="en-GB" b="1" dirty="0">
                <a:solidFill>
                  <a:schemeClr val="accent1"/>
                </a:solidFill>
              </a:rPr>
              <a:t>How it Works</a:t>
            </a:r>
          </a:p>
          <a:p>
            <a:pPr lvl="1"/>
            <a:r>
              <a:rPr lang="en-GB" dirty="0"/>
              <a:t>We would need an agreed campaign ‘end date’ which we can add to the check step</a:t>
            </a:r>
          </a:p>
          <a:p>
            <a:pPr lvl="1"/>
            <a:r>
              <a:rPr lang="en-GB" dirty="0"/>
              <a:t>When contacts arrive at this step the system will check if the date has passed. If it hasn’t then the contact will continue to flow through the campaign. If it has then the contact will be held at that step and won’t be sent any further mailings</a:t>
            </a:r>
          </a:p>
          <a:p>
            <a:r>
              <a:rPr lang="en-GB" b="1" dirty="0">
                <a:solidFill>
                  <a:schemeClr val="accent1"/>
                </a:solidFill>
              </a:rPr>
              <a:t>When does this apply</a:t>
            </a:r>
          </a:p>
          <a:p>
            <a:pPr lvl="1"/>
            <a:r>
              <a:rPr lang="en-GB" dirty="0"/>
              <a:t>Although probably more relevant for events/webinars this should be applied to all campaigns, especially where the stoplight is in place</a:t>
            </a:r>
          </a:p>
        </p:txBody>
      </p:sp>
      <p:sp>
        <p:nvSpPr>
          <p:cNvPr id="4" name="Text Placeholder 3">
            <a:extLst>
              <a:ext uri="{FF2B5EF4-FFF2-40B4-BE49-F238E27FC236}">
                <a16:creationId xmlns:a16="http://schemas.microsoft.com/office/drawing/2014/main" id="{7360DEB1-E6F2-4F32-9B88-AE3E22726987}"/>
              </a:ext>
            </a:extLst>
          </p:cNvPr>
          <p:cNvSpPr>
            <a:spLocks noGrp="1"/>
          </p:cNvSpPr>
          <p:nvPr>
            <p:ph type="body" sz="quarter" idx="16"/>
          </p:nvPr>
        </p:nvSpPr>
        <p:spPr/>
        <p:txBody>
          <a:bodyPr/>
          <a:lstStyle/>
          <a:p>
            <a:r>
              <a:rPr lang="en-GB" dirty="0"/>
              <a:t>Prevent emails being sent after an event</a:t>
            </a:r>
          </a:p>
        </p:txBody>
      </p:sp>
      <p:sp>
        <p:nvSpPr>
          <p:cNvPr id="5" name="Title 4">
            <a:extLst>
              <a:ext uri="{FF2B5EF4-FFF2-40B4-BE49-F238E27FC236}">
                <a16:creationId xmlns:a16="http://schemas.microsoft.com/office/drawing/2014/main" id="{DCEADCFE-F862-4AEF-9E75-845E49664A61}"/>
              </a:ext>
            </a:extLst>
          </p:cNvPr>
          <p:cNvSpPr>
            <a:spLocks noGrp="1"/>
          </p:cNvSpPr>
          <p:nvPr>
            <p:ph type="title"/>
          </p:nvPr>
        </p:nvSpPr>
        <p:spPr/>
        <p:txBody>
          <a:bodyPr/>
          <a:lstStyle/>
          <a:p>
            <a:r>
              <a:rPr lang="en-GB" dirty="0"/>
              <a:t>Date checks</a:t>
            </a:r>
          </a:p>
        </p:txBody>
      </p:sp>
      <p:sp>
        <p:nvSpPr>
          <p:cNvPr id="6" name="Footer Placeholder 5">
            <a:extLst>
              <a:ext uri="{FF2B5EF4-FFF2-40B4-BE49-F238E27FC236}">
                <a16:creationId xmlns:a16="http://schemas.microsoft.com/office/drawing/2014/main" id="{96186EB0-F71B-4D67-837D-1C5974D9E014}"/>
              </a:ext>
            </a:extLst>
          </p:cNvPr>
          <p:cNvSpPr>
            <a:spLocks noGrp="1"/>
          </p:cNvSpPr>
          <p:nvPr>
            <p:ph type="ftr" sz="quarter" idx="3"/>
          </p:nvPr>
        </p:nvSpPr>
        <p:spPr/>
        <p:txBody>
          <a:bodyPr/>
          <a:lstStyle/>
          <a:p>
            <a:endParaRPr lang="en-US"/>
          </a:p>
        </p:txBody>
      </p:sp>
      <p:pic>
        <p:nvPicPr>
          <p:cNvPr id="8" name="Picture 7">
            <a:extLst>
              <a:ext uri="{FF2B5EF4-FFF2-40B4-BE49-F238E27FC236}">
                <a16:creationId xmlns:a16="http://schemas.microsoft.com/office/drawing/2014/main" id="{790CD776-12A8-4C11-BEA9-774A5C093747}"/>
              </a:ext>
            </a:extLst>
          </p:cNvPr>
          <p:cNvPicPr>
            <a:picLocks noChangeAspect="1"/>
          </p:cNvPicPr>
          <p:nvPr/>
        </p:nvPicPr>
        <p:blipFill>
          <a:blip r:embed="rId2"/>
          <a:stretch>
            <a:fillRect/>
          </a:stretch>
        </p:blipFill>
        <p:spPr>
          <a:xfrm>
            <a:off x="6819941" y="1170106"/>
            <a:ext cx="4472970" cy="4954405"/>
          </a:xfrm>
          <a:prstGeom prst="rect">
            <a:avLst/>
          </a:prstGeom>
        </p:spPr>
      </p:pic>
    </p:spTree>
    <p:extLst>
      <p:ext uri="{BB962C8B-B14F-4D97-AF65-F5344CB8AC3E}">
        <p14:creationId xmlns:p14="http://schemas.microsoft.com/office/powerpoint/2010/main" val="134063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CBDD68-53D6-4F18-9477-B616F1132A21}"/>
              </a:ext>
            </a:extLst>
          </p:cNvPr>
          <p:cNvSpPr>
            <a:spLocks noGrp="1"/>
          </p:cNvSpPr>
          <p:nvPr>
            <p:ph type="title"/>
          </p:nvPr>
        </p:nvSpPr>
        <p:spPr>
          <a:xfrm>
            <a:off x="384694" y="277652"/>
            <a:ext cx="11338560" cy="768263"/>
          </a:xfrm>
        </p:spPr>
        <p:txBody>
          <a:bodyPr/>
          <a:lstStyle/>
          <a:p>
            <a:r>
              <a:rPr lang="en-GB" dirty="0"/>
              <a:t>Process map of filters on campaign canvas</a:t>
            </a:r>
          </a:p>
        </p:txBody>
      </p:sp>
      <p:sp>
        <p:nvSpPr>
          <p:cNvPr id="6" name="Footer Placeholder 5">
            <a:extLst>
              <a:ext uri="{FF2B5EF4-FFF2-40B4-BE49-F238E27FC236}">
                <a16:creationId xmlns:a16="http://schemas.microsoft.com/office/drawing/2014/main" id="{64BEAF35-7ED3-4659-BFAC-274997CA8BAF}"/>
              </a:ext>
            </a:extLst>
          </p:cNvPr>
          <p:cNvSpPr>
            <a:spLocks noGrp="1"/>
          </p:cNvSpPr>
          <p:nvPr>
            <p:ph type="ftr" sz="quarter" idx="3"/>
          </p:nvPr>
        </p:nvSpPr>
        <p:spPr/>
        <p:txBody>
          <a:bodyPr/>
          <a:lstStyle/>
          <a:p>
            <a:endParaRPr lang="en-US"/>
          </a:p>
        </p:txBody>
      </p:sp>
      <p:sp>
        <p:nvSpPr>
          <p:cNvPr id="20" name="Flowchart: Process 19">
            <a:extLst>
              <a:ext uri="{FF2B5EF4-FFF2-40B4-BE49-F238E27FC236}">
                <a16:creationId xmlns:a16="http://schemas.microsoft.com/office/drawing/2014/main" id="{D49E74FC-DB16-4F6F-8D22-A1C9200AEF42}"/>
              </a:ext>
            </a:extLst>
          </p:cNvPr>
          <p:cNvSpPr/>
          <p:nvPr/>
        </p:nvSpPr>
        <p:spPr>
          <a:xfrm>
            <a:off x="422278" y="1718770"/>
            <a:ext cx="1444106" cy="865741"/>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400" dirty="0"/>
              <a:t>Contact enters step</a:t>
            </a:r>
          </a:p>
        </p:txBody>
      </p:sp>
      <p:sp>
        <p:nvSpPr>
          <p:cNvPr id="21" name="Flowchart: Decision 20">
            <a:extLst>
              <a:ext uri="{FF2B5EF4-FFF2-40B4-BE49-F238E27FC236}">
                <a16:creationId xmlns:a16="http://schemas.microsoft.com/office/drawing/2014/main" id="{BFB91DFA-52AF-4927-B9F1-1BC975619C51}"/>
              </a:ext>
            </a:extLst>
          </p:cNvPr>
          <p:cNvSpPr/>
          <p:nvPr/>
        </p:nvSpPr>
        <p:spPr>
          <a:xfrm>
            <a:off x="2704310" y="1524756"/>
            <a:ext cx="1781666" cy="1253765"/>
          </a:xfrm>
          <a:prstGeom prst="flowChartDecisi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l"/>
            <a:r>
              <a:rPr lang="en-GB" sz="1200" dirty="0"/>
              <a:t>Contact sent email in last 24 hours?</a:t>
            </a:r>
          </a:p>
        </p:txBody>
      </p:sp>
      <p:cxnSp>
        <p:nvCxnSpPr>
          <p:cNvPr id="25" name="Straight Arrow Connector 24">
            <a:extLst>
              <a:ext uri="{FF2B5EF4-FFF2-40B4-BE49-F238E27FC236}">
                <a16:creationId xmlns:a16="http://schemas.microsoft.com/office/drawing/2014/main" id="{01331223-A1FB-44FF-8C0F-C2DF497C56F7}"/>
              </a:ext>
            </a:extLst>
          </p:cNvPr>
          <p:cNvCxnSpPr/>
          <p:nvPr/>
        </p:nvCxnSpPr>
        <p:spPr>
          <a:xfrm flipV="1">
            <a:off x="1866384" y="2154881"/>
            <a:ext cx="834226"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Flowchart: Delay 25">
            <a:extLst>
              <a:ext uri="{FF2B5EF4-FFF2-40B4-BE49-F238E27FC236}">
                <a16:creationId xmlns:a16="http://schemas.microsoft.com/office/drawing/2014/main" id="{FF4FA09C-0B39-4CBD-B8F0-6F3DF0B7D9E7}"/>
              </a:ext>
            </a:extLst>
          </p:cNvPr>
          <p:cNvSpPr/>
          <p:nvPr/>
        </p:nvSpPr>
        <p:spPr>
          <a:xfrm>
            <a:off x="3333672" y="3192255"/>
            <a:ext cx="1027521" cy="1085607"/>
          </a:xfrm>
          <a:prstGeom prst="flowChartDelay">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r>
              <a:rPr lang="en-GB" sz="1600" dirty="0"/>
              <a:t>Wait 1 hour</a:t>
            </a:r>
          </a:p>
        </p:txBody>
      </p:sp>
      <p:cxnSp>
        <p:nvCxnSpPr>
          <p:cNvPr id="27" name="Straight Arrow Connector 26">
            <a:extLst>
              <a:ext uri="{FF2B5EF4-FFF2-40B4-BE49-F238E27FC236}">
                <a16:creationId xmlns:a16="http://schemas.microsoft.com/office/drawing/2014/main" id="{84F02F6E-2E55-4AF8-AEA8-133945D6807B}"/>
              </a:ext>
            </a:extLst>
          </p:cNvPr>
          <p:cNvCxnSpPr/>
          <p:nvPr/>
        </p:nvCxnSpPr>
        <p:spPr>
          <a:xfrm flipV="1">
            <a:off x="4489676" y="2151638"/>
            <a:ext cx="834226"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Flowchart: Process 27">
            <a:extLst>
              <a:ext uri="{FF2B5EF4-FFF2-40B4-BE49-F238E27FC236}">
                <a16:creationId xmlns:a16="http://schemas.microsoft.com/office/drawing/2014/main" id="{2AE98952-408D-4346-A67E-F419EC0CB9B2}"/>
              </a:ext>
            </a:extLst>
          </p:cNvPr>
          <p:cNvSpPr/>
          <p:nvPr/>
        </p:nvSpPr>
        <p:spPr>
          <a:xfrm>
            <a:off x="5323902" y="1718767"/>
            <a:ext cx="1444106" cy="865741"/>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400" dirty="0"/>
              <a:t>Email sent</a:t>
            </a:r>
          </a:p>
        </p:txBody>
      </p:sp>
      <p:cxnSp>
        <p:nvCxnSpPr>
          <p:cNvPr id="33" name="Connector: Elbow 32">
            <a:extLst>
              <a:ext uri="{FF2B5EF4-FFF2-40B4-BE49-F238E27FC236}">
                <a16:creationId xmlns:a16="http://schemas.microsoft.com/office/drawing/2014/main" id="{56FCBAA1-C430-4D80-8C58-D0270FD3FF45}"/>
              </a:ext>
            </a:extLst>
          </p:cNvPr>
          <p:cNvCxnSpPr>
            <a:stCxn id="26" idx="1"/>
          </p:cNvCxnSpPr>
          <p:nvPr/>
        </p:nvCxnSpPr>
        <p:spPr>
          <a:xfrm rot="10800000">
            <a:off x="2700610" y="2311175"/>
            <a:ext cx="633062" cy="142388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EC7C077-E595-4C6E-B47D-C1B02610353B}"/>
              </a:ext>
            </a:extLst>
          </p:cNvPr>
          <p:cNvSpPr txBox="1"/>
          <p:nvPr/>
        </p:nvSpPr>
        <p:spPr>
          <a:xfrm>
            <a:off x="4564812" y="1792738"/>
            <a:ext cx="518475" cy="338554"/>
          </a:xfrm>
          <a:prstGeom prst="rect">
            <a:avLst/>
          </a:prstGeom>
          <a:noFill/>
        </p:spPr>
        <p:txBody>
          <a:bodyPr wrap="none" rtlCol="0">
            <a:spAutoFit/>
          </a:bodyPr>
          <a:lstStyle/>
          <a:p>
            <a:r>
              <a:rPr lang="en-GB" sz="1600" dirty="0">
                <a:solidFill>
                  <a:schemeClr val="tx2"/>
                </a:solidFill>
              </a:rPr>
              <a:t>Yes</a:t>
            </a:r>
          </a:p>
        </p:txBody>
      </p:sp>
      <p:sp>
        <p:nvSpPr>
          <p:cNvPr id="35" name="TextBox 34">
            <a:extLst>
              <a:ext uri="{FF2B5EF4-FFF2-40B4-BE49-F238E27FC236}">
                <a16:creationId xmlns:a16="http://schemas.microsoft.com/office/drawing/2014/main" id="{4CB3B978-4453-4567-BDDE-C39C806B83C4}"/>
              </a:ext>
            </a:extLst>
          </p:cNvPr>
          <p:cNvSpPr txBox="1"/>
          <p:nvPr/>
        </p:nvSpPr>
        <p:spPr>
          <a:xfrm>
            <a:off x="3556110" y="2840280"/>
            <a:ext cx="445956" cy="338554"/>
          </a:xfrm>
          <a:prstGeom prst="rect">
            <a:avLst/>
          </a:prstGeom>
          <a:noFill/>
        </p:spPr>
        <p:txBody>
          <a:bodyPr wrap="none" rtlCol="0">
            <a:spAutoFit/>
          </a:bodyPr>
          <a:lstStyle/>
          <a:p>
            <a:r>
              <a:rPr lang="en-GB" sz="1600" dirty="0">
                <a:solidFill>
                  <a:schemeClr val="tx2"/>
                </a:solidFill>
              </a:rPr>
              <a:t>No</a:t>
            </a:r>
          </a:p>
        </p:txBody>
      </p:sp>
      <p:sp>
        <p:nvSpPr>
          <p:cNvPr id="37" name="TextBox 36">
            <a:extLst>
              <a:ext uri="{FF2B5EF4-FFF2-40B4-BE49-F238E27FC236}">
                <a16:creationId xmlns:a16="http://schemas.microsoft.com/office/drawing/2014/main" id="{206C6F13-E012-4E7A-AEC9-D657BD5C0B81}"/>
              </a:ext>
            </a:extLst>
          </p:cNvPr>
          <p:cNvSpPr txBox="1"/>
          <p:nvPr/>
        </p:nvSpPr>
        <p:spPr>
          <a:xfrm>
            <a:off x="384694" y="1218889"/>
            <a:ext cx="1210588" cy="369332"/>
          </a:xfrm>
          <a:prstGeom prst="rect">
            <a:avLst/>
          </a:prstGeom>
          <a:noFill/>
        </p:spPr>
        <p:txBody>
          <a:bodyPr wrap="none" rtlCol="0">
            <a:spAutoFit/>
          </a:bodyPr>
          <a:lstStyle/>
          <a:p>
            <a:r>
              <a:rPr lang="en-GB" dirty="0">
                <a:solidFill>
                  <a:schemeClr val="accent1"/>
                </a:solidFill>
              </a:rPr>
              <a:t>24 hr filter</a:t>
            </a:r>
          </a:p>
        </p:txBody>
      </p:sp>
      <p:cxnSp>
        <p:nvCxnSpPr>
          <p:cNvPr id="39" name="Straight Arrow Connector 38">
            <a:extLst>
              <a:ext uri="{FF2B5EF4-FFF2-40B4-BE49-F238E27FC236}">
                <a16:creationId xmlns:a16="http://schemas.microsoft.com/office/drawing/2014/main" id="{4F5D0469-7C2C-47E2-8655-B6F19BEC30B4}"/>
              </a:ext>
            </a:extLst>
          </p:cNvPr>
          <p:cNvCxnSpPr>
            <a:stCxn id="21" idx="2"/>
          </p:cNvCxnSpPr>
          <p:nvPr/>
        </p:nvCxnSpPr>
        <p:spPr>
          <a:xfrm>
            <a:off x="3595143" y="2778521"/>
            <a:ext cx="0" cy="4137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Flowchart: Process 28">
            <a:extLst>
              <a:ext uri="{FF2B5EF4-FFF2-40B4-BE49-F238E27FC236}">
                <a16:creationId xmlns:a16="http://schemas.microsoft.com/office/drawing/2014/main" id="{F4E5BF7A-6374-48AA-BA9A-B4E461289DD8}"/>
              </a:ext>
            </a:extLst>
          </p:cNvPr>
          <p:cNvSpPr/>
          <p:nvPr/>
        </p:nvSpPr>
        <p:spPr>
          <a:xfrm>
            <a:off x="5193812" y="3623014"/>
            <a:ext cx="1444106" cy="865741"/>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400" dirty="0"/>
              <a:t>Contact enters step</a:t>
            </a:r>
          </a:p>
        </p:txBody>
      </p:sp>
      <p:sp>
        <p:nvSpPr>
          <p:cNvPr id="30" name="Flowchart: Decision 29">
            <a:extLst>
              <a:ext uri="{FF2B5EF4-FFF2-40B4-BE49-F238E27FC236}">
                <a16:creationId xmlns:a16="http://schemas.microsoft.com/office/drawing/2014/main" id="{4DB5312D-CC56-4E3D-A027-489AA7030E0C}"/>
              </a:ext>
            </a:extLst>
          </p:cNvPr>
          <p:cNvSpPr/>
          <p:nvPr/>
        </p:nvSpPr>
        <p:spPr>
          <a:xfrm>
            <a:off x="7475844" y="3429000"/>
            <a:ext cx="1781666" cy="1253765"/>
          </a:xfrm>
          <a:prstGeom prst="flowChartDecisi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l"/>
            <a:r>
              <a:rPr lang="en-GB" sz="1200" dirty="0"/>
              <a:t>Contact sent email in last 48 hours?</a:t>
            </a:r>
          </a:p>
        </p:txBody>
      </p:sp>
      <p:cxnSp>
        <p:nvCxnSpPr>
          <p:cNvPr id="31" name="Straight Arrow Connector 30">
            <a:extLst>
              <a:ext uri="{FF2B5EF4-FFF2-40B4-BE49-F238E27FC236}">
                <a16:creationId xmlns:a16="http://schemas.microsoft.com/office/drawing/2014/main" id="{5B5A369B-A1E3-4503-9404-756734F47B8C}"/>
              </a:ext>
            </a:extLst>
          </p:cNvPr>
          <p:cNvCxnSpPr/>
          <p:nvPr/>
        </p:nvCxnSpPr>
        <p:spPr>
          <a:xfrm flipV="1">
            <a:off x="6637918" y="4059125"/>
            <a:ext cx="834226"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Delay 31">
            <a:extLst>
              <a:ext uri="{FF2B5EF4-FFF2-40B4-BE49-F238E27FC236}">
                <a16:creationId xmlns:a16="http://schemas.microsoft.com/office/drawing/2014/main" id="{6687229B-4213-4DDD-85D7-94BEC95D1A6D}"/>
              </a:ext>
            </a:extLst>
          </p:cNvPr>
          <p:cNvSpPr/>
          <p:nvPr/>
        </p:nvSpPr>
        <p:spPr>
          <a:xfrm>
            <a:off x="8105206" y="5096499"/>
            <a:ext cx="1027521" cy="1085607"/>
          </a:xfrm>
          <a:prstGeom prst="flowChartDelay">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l"/>
            <a:r>
              <a:rPr lang="en-GB" sz="1600" dirty="0"/>
              <a:t>Wait 1 hour</a:t>
            </a:r>
          </a:p>
        </p:txBody>
      </p:sp>
      <p:cxnSp>
        <p:nvCxnSpPr>
          <p:cNvPr id="38" name="Straight Arrow Connector 37">
            <a:extLst>
              <a:ext uri="{FF2B5EF4-FFF2-40B4-BE49-F238E27FC236}">
                <a16:creationId xmlns:a16="http://schemas.microsoft.com/office/drawing/2014/main" id="{1194D80B-AD7D-4F19-AC5A-3606ABD3A3EA}"/>
              </a:ext>
            </a:extLst>
          </p:cNvPr>
          <p:cNvCxnSpPr/>
          <p:nvPr/>
        </p:nvCxnSpPr>
        <p:spPr>
          <a:xfrm flipV="1">
            <a:off x="9261210" y="4055882"/>
            <a:ext cx="834226"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Flowchart: Process 39">
            <a:extLst>
              <a:ext uri="{FF2B5EF4-FFF2-40B4-BE49-F238E27FC236}">
                <a16:creationId xmlns:a16="http://schemas.microsoft.com/office/drawing/2014/main" id="{1D384EA6-8A67-4CBB-9F58-E6D9E4774F69}"/>
              </a:ext>
            </a:extLst>
          </p:cNvPr>
          <p:cNvSpPr/>
          <p:nvPr/>
        </p:nvSpPr>
        <p:spPr>
          <a:xfrm>
            <a:off x="10095436" y="3623011"/>
            <a:ext cx="1444106" cy="865741"/>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400" dirty="0"/>
              <a:t>Email sent</a:t>
            </a:r>
          </a:p>
        </p:txBody>
      </p:sp>
      <p:cxnSp>
        <p:nvCxnSpPr>
          <p:cNvPr id="41" name="Connector: Elbow 40">
            <a:extLst>
              <a:ext uri="{FF2B5EF4-FFF2-40B4-BE49-F238E27FC236}">
                <a16:creationId xmlns:a16="http://schemas.microsoft.com/office/drawing/2014/main" id="{283F3737-31B9-4B91-9D14-45C216A0FC6F}"/>
              </a:ext>
            </a:extLst>
          </p:cNvPr>
          <p:cNvCxnSpPr>
            <a:stCxn id="32" idx="1"/>
          </p:cNvCxnSpPr>
          <p:nvPr/>
        </p:nvCxnSpPr>
        <p:spPr>
          <a:xfrm rot="10800000">
            <a:off x="7472144" y="4215419"/>
            <a:ext cx="633062" cy="142388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112646E-3641-47F3-B536-34C59A2623B8}"/>
              </a:ext>
            </a:extLst>
          </p:cNvPr>
          <p:cNvSpPr txBox="1"/>
          <p:nvPr/>
        </p:nvSpPr>
        <p:spPr>
          <a:xfrm>
            <a:off x="9336346" y="3696982"/>
            <a:ext cx="518475" cy="338554"/>
          </a:xfrm>
          <a:prstGeom prst="rect">
            <a:avLst/>
          </a:prstGeom>
          <a:noFill/>
        </p:spPr>
        <p:txBody>
          <a:bodyPr wrap="none" rtlCol="0">
            <a:spAutoFit/>
          </a:bodyPr>
          <a:lstStyle/>
          <a:p>
            <a:r>
              <a:rPr lang="en-GB" sz="1600" dirty="0">
                <a:solidFill>
                  <a:schemeClr val="tx2"/>
                </a:solidFill>
              </a:rPr>
              <a:t>Yes</a:t>
            </a:r>
          </a:p>
        </p:txBody>
      </p:sp>
      <p:sp>
        <p:nvSpPr>
          <p:cNvPr id="43" name="TextBox 42">
            <a:extLst>
              <a:ext uri="{FF2B5EF4-FFF2-40B4-BE49-F238E27FC236}">
                <a16:creationId xmlns:a16="http://schemas.microsoft.com/office/drawing/2014/main" id="{1B11DD9E-E1AD-441A-AE8E-8F774C5780F1}"/>
              </a:ext>
            </a:extLst>
          </p:cNvPr>
          <p:cNvSpPr txBox="1"/>
          <p:nvPr/>
        </p:nvSpPr>
        <p:spPr>
          <a:xfrm>
            <a:off x="5156228" y="3123133"/>
            <a:ext cx="1210588" cy="369332"/>
          </a:xfrm>
          <a:prstGeom prst="rect">
            <a:avLst/>
          </a:prstGeom>
          <a:noFill/>
        </p:spPr>
        <p:txBody>
          <a:bodyPr wrap="none" rtlCol="0">
            <a:spAutoFit/>
          </a:bodyPr>
          <a:lstStyle/>
          <a:p>
            <a:r>
              <a:rPr lang="en-GB" dirty="0">
                <a:solidFill>
                  <a:schemeClr val="accent1"/>
                </a:solidFill>
              </a:rPr>
              <a:t>48 hr filter</a:t>
            </a:r>
          </a:p>
        </p:txBody>
      </p:sp>
      <p:cxnSp>
        <p:nvCxnSpPr>
          <p:cNvPr id="44" name="Straight Arrow Connector 43">
            <a:extLst>
              <a:ext uri="{FF2B5EF4-FFF2-40B4-BE49-F238E27FC236}">
                <a16:creationId xmlns:a16="http://schemas.microsoft.com/office/drawing/2014/main" id="{86611B9E-6471-49B6-9D3E-24CF356B52C1}"/>
              </a:ext>
            </a:extLst>
          </p:cNvPr>
          <p:cNvCxnSpPr>
            <a:stCxn id="30" idx="2"/>
          </p:cNvCxnSpPr>
          <p:nvPr/>
        </p:nvCxnSpPr>
        <p:spPr>
          <a:xfrm>
            <a:off x="8366677" y="4682765"/>
            <a:ext cx="0" cy="4137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CC4B3FB-F94F-4C17-A4F0-A0D782E17C13}"/>
              </a:ext>
            </a:extLst>
          </p:cNvPr>
          <p:cNvSpPr txBox="1"/>
          <p:nvPr/>
        </p:nvSpPr>
        <p:spPr>
          <a:xfrm>
            <a:off x="8365118" y="4720355"/>
            <a:ext cx="445956" cy="338554"/>
          </a:xfrm>
          <a:prstGeom prst="rect">
            <a:avLst/>
          </a:prstGeom>
          <a:noFill/>
        </p:spPr>
        <p:txBody>
          <a:bodyPr wrap="none" rtlCol="0">
            <a:spAutoFit/>
          </a:bodyPr>
          <a:lstStyle/>
          <a:p>
            <a:r>
              <a:rPr lang="en-GB" sz="1600" dirty="0">
                <a:solidFill>
                  <a:schemeClr val="tx2"/>
                </a:solidFill>
              </a:rPr>
              <a:t>No</a:t>
            </a:r>
          </a:p>
        </p:txBody>
      </p:sp>
    </p:spTree>
    <p:extLst>
      <p:ext uri="{BB962C8B-B14F-4D97-AF65-F5344CB8AC3E}">
        <p14:creationId xmlns:p14="http://schemas.microsoft.com/office/powerpoint/2010/main" val="45650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4FF5C7-8F55-4EBA-ADC8-0BCEC7B4F473}"/>
              </a:ext>
            </a:extLst>
          </p:cNvPr>
          <p:cNvSpPr>
            <a:spLocks noGrp="1"/>
          </p:cNvSpPr>
          <p:nvPr>
            <p:ph type="title"/>
          </p:nvPr>
        </p:nvSpPr>
        <p:spPr/>
        <p:txBody>
          <a:bodyPr lIns="91440" tIns="45720" rIns="91440" bIns="45720" anchor="b" anchorCtr="0"/>
          <a:lstStyle/>
          <a:p>
            <a:r>
              <a:rPr lang="en-US" dirty="0"/>
              <a:t>Marketing &amp; Email Planning</a:t>
            </a:r>
          </a:p>
        </p:txBody>
      </p:sp>
      <p:sp>
        <p:nvSpPr>
          <p:cNvPr id="4" name="Content Placeholder 3">
            <a:extLst>
              <a:ext uri="{FF2B5EF4-FFF2-40B4-BE49-F238E27FC236}">
                <a16:creationId xmlns:a16="http://schemas.microsoft.com/office/drawing/2014/main" id="{5B7CCA25-94C7-4F2B-B0B0-6BC79C1B1D27}"/>
              </a:ext>
            </a:extLst>
          </p:cNvPr>
          <p:cNvSpPr>
            <a:spLocks noGrp="1"/>
          </p:cNvSpPr>
          <p:nvPr>
            <p:ph idx="1"/>
          </p:nvPr>
        </p:nvSpPr>
        <p:spPr>
          <a:xfrm>
            <a:off x="384693" y="1517695"/>
            <a:ext cx="11360463" cy="4450195"/>
          </a:xfrm>
        </p:spPr>
        <p:txBody>
          <a:bodyPr lIns="91440" tIns="45720" rIns="91440" bIns="45720" anchor="t"/>
          <a:lstStyle/>
          <a:p>
            <a:r>
              <a:rPr lang="en-US" dirty="0">
                <a:cs typeface="Arial" panose="020B0604020202020204"/>
              </a:rPr>
              <a:t>Upfront planning and coordination with colleagues messaging similar Personas</a:t>
            </a:r>
          </a:p>
          <a:p>
            <a:r>
              <a:rPr lang="en-US" dirty="0">
                <a:cs typeface="Arial" panose="020B0604020202020204"/>
              </a:rPr>
              <a:t>Tools available to assist in that planning</a:t>
            </a:r>
          </a:p>
          <a:p>
            <a:pPr lvl="1"/>
            <a:r>
              <a:rPr lang="en-US" dirty="0">
                <a:cs typeface="Arial" panose="020B0604020202020204"/>
              </a:rPr>
              <a:t>Outreach calendar</a:t>
            </a:r>
          </a:p>
          <a:p>
            <a:pPr lvl="1"/>
            <a:r>
              <a:rPr lang="en-US" dirty="0">
                <a:cs typeface="Arial" panose="020B0604020202020204"/>
              </a:rPr>
              <a:t>Upcoming outreach notification email</a:t>
            </a:r>
          </a:p>
          <a:p>
            <a:pPr lvl="1"/>
            <a:endParaRPr lang="en-US" dirty="0">
              <a:cs typeface="Arial" panose="020B0604020202020204"/>
            </a:endParaRPr>
          </a:p>
        </p:txBody>
      </p:sp>
      <p:sp>
        <p:nvSpPr>
          <p:cNvPr id="5" name="Footer Placeholder 4">
            <a:extLst>
              <a:ext uri="{FF2B5EF4-FFF2-40B4-BE49-F238E27FC236}">
                <a16:creationId xmlns:a16="http://schemas.microsoft.com/office/drawing/2014/main" id="{5EFFA06D-FE7C-449C-B987-CB54F0DCF214}"/>
              </a:ext>
            </a:extLst>
          </p:cNvPr>
          <p:cNvSpPr>
            <a:spLocks noGrp="1"/>
          </p:cNvSpPr>
          <p:nvPr>
            <p:ph type="ftr" sz="quarter" idx="10"/>
          </p:nvPr>
        </p:nvSpPr>
        <p:spPr/>
        <p:txBody>
          <a:bodyPr/>
          <a:lstStyle/>
          <a:p>
            <a:endParaRPr lang="en-US"/>
          </a:p>
        </p:txBody>
      </p:sp>
      <p:pic>
        <p:nvPicPr>
          <p:cNvPr id="6" name="Picture 5">
            <a:extLst>
              <a:ext uri="{FF2B5EF4-FFF2-40B4-BE49-F238E27FC236}">
                <a16:creationId xmlns:a16="http://schemas.microsoft.com/office/drawing/2014/main" id="{31256197-F6E3-40AA-9EFB-D14590DE5A2E}"/>
              </a:ext>
            </a:extLst>
          </p:cNvPr>
          <p:cNvPicPr>
            <a:picLocks noChangeAspect="1"/>
          </p:cNvPicPr>
          <p:nvPr/>
        </p:nvPicPr>
        <p:blipFill>
          <a:blip r:embed="rId2"/>
          <a:stretch>
            <a:fillRect/>
          </a:stretch>
        </p:blipFill>
        <p:spPr>
          <a:xfrm>
            <a:off x="575707" y="3532154"/>
            <a:ext cx="6207324" cy="1395502"/>
          </a:xfrm>
          <a:prstGeom prst="rect">
            <a:avLst/>
          </a:prstGeom>
          <a:ln>
            <a:solidFill>
              <a:schemeClr val="tx1"/>
            </a:solidFill>
          </a:ln>
        </p:spPr>
      </p:pic>
      <p:pic>
        <p:nvPicPr>
          <p:cNvPr id="8" name="Picture 7">
            <a:extLst>
              <a:ext uri="{FF2B5EF4-FFF2-40B4-BE49-F238E27FC236}">
                <a16:creationId xmlns:a16="http://schemas.microsoft.com/office/drawing/2014/main" id="{784F850B-79F5-A068-E08A-D17766B95537}"/>
              </a:ext>
            </a:extLst>
          </p:cNvPr>
          <p:cNvPicPr>
            <a:picLocks noChangeAspect="1"/>
          </p:cNvPicPr>
          <p:nvPr/>
        </p:nvPicPr>
        <p:blipFill>
          <a:blip r:embed="rId3"/>
          <a:stretch>
            <a:fillRect/>
          </a:stretch>
        </p:blipFill>
        <p:spPr>
          <a:xfrm>
            <a:off x="8057941" y="742771"/>
            <a:ext cx="3749365" cy="5128704"/>
          </a:xfrm>
          <a:prstGeom prst="rect">
            <a:avLst/>
          </a:prstGeom>
        </p:spPr>
      </p:pic>
    </p:spTree>
    <p:extLst>
      <p:ext uri="{BB962C8B-B14F-4D97-AF65-F5344CB8AC3E}">
        <p14:creationId xmlns:p14="http://schemas.microsoft.com/office/powerpoint/2010/main" val="3825263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wrap="square" lIns="91440" tIns="45720" rIns="91440" bIns="45720" anchor="t" anchorCtr="0">
            <a:noAutofit/>
          </a:bodyPr>
          <a:lstStyle/>
          <a:p>
            <a:r>
              <a:rPr lang="en-US" sz="1400" dirty="0"/>
              <a:t>Calendars are available through the </a:t>
            </a:r>
            <a:r>
              <a:rPr lang="en-US" sz="1400" i="1" u="sng" dirty="0"/>
              <a:t>Resources</a:t>
            </a:r>
            <a:r>
              <a:rPr lang="en-US" sz="1400" dirty="0"/>
              <a:t> section and the </a:t>
            </a:r>
            <a:r>
              <a:rPr lang="en-US" sz="1400" i="1" u="sng" dirty="0"/>
              <a:t>Help</a:t>
            </a:r>
            <a:r>
              <a:rPr lang="en-US" sz="1400" dirty="0"/>
              <a:t> pages of the Marketing Operations Toolbox</a:t>
            </a:r>
          </a:p>
          <a:p>
            <a:endParaRPr lang="en-US" sz="1400" dirty="0"/>
          </a:p>
          <a:p>
            <a:r>
              <a:rPr lang="en-US" sz="1400" dirty="0"/>
              <a:t>Calendar supports:</a:t>
            </a:r>
            <a:endParaRPr lang="en-US" sz="1400" dirty="0">
              <a:cs typeface="Arial"/>
            </a:endParaRPr>
          </a:p>
          <a:p>
            <a:pPr marL="285750" indent="-285750">
              <a:buFont typeface="Arial" panose="020B0604020202020204" pitchFamily="34" charset="0"/>
              <a:buChar char="•"/>
            </a:pPr>
            <a:r>
              <a:rPr lang="en-US" sz="1400" dirty="0"/>
              <a:t>Planning</a:t>
            </a:r>
            <a:endParaRPr lang="en-US" sz="1400" dirty="0">
              <a:cs typeface="Arial"/>
            </a:endParaRPr>
          </a:p>
          <a:p>
            <a:pPr marL="285750" indent="-285750">
              <a:buFont typeface="Arial" panose="020B0604020202020204" pitchFamily="34" charset="0"/>
              <a:buChar char="•"/>
            </a:pPr>
            <a:r>
              <a:rPr lang="en-US" sz="1400" dirty="0"/>
              <a:t>Customer Experience </a:t>
            </a:r>
          </a:p>
          <a:p>
            <a:pPr marL="285750" indent="-285750">
              <a:buFont typeface="Arial" panose="020B0604020202020204" pitchFamily="34" charset="0"/>
              <a:buChar char="•"/>
            </a:pPr>
            <a:r>
              <a:rPr lang="en-US" sz="1400" dirty="0"/>
              <a:t>Collaboration </a:t>
            </a:r>
          </a:p>
          <a:p>
            <a:pPr marL="285750" indent="-285750">
              <a:buFont typeface="Arial" panose="020B0604020202020204" pitchFamily="34" charset="0"/>
              <a:buChar char="•"/>
            </a:pPr>
            <a:r>
              <a:rPr lang="en-US" sz="1400" dirty="0"/>
              <a:t>Decision-making (outreach conflicts)</a:t>
            </a:r>
            <a:endParaRPr lang="en-US" sz="1400" dirty="0">
              <a:cs typeface="Arial"/>
            </a:endParaRPr>
          </a:p>
          <a:p>
            <a:endParaRPr lang="en-US" sz="1400" dirty="0"/>
          </a:p>
          <a:p>
            <a:r>
              <a:rPr lang="en-US" sz="1400" dirty="0"/>
              <a:t>Click on the Outreach to view:</a:t>
            </a:r>
            <a:endParaRPr lang="en-US" sz="1400" dirty="0">
              <a:cs typeface="Arial"/>
            </a:endParaRPr>
          </a:p>
          <a:p>
            <a:pPr marL="285750" indent="-285750">
              <a:buFont typeface="Arial" panose="020B0604020202020204" pitchFamily="34" charset="0"/>
              <a:buChar char="•"/>
            </a:pPr>
            <a:r>
              <a:rPr lang="en-US" sz="1400" dirty="0"/>
              <a:t>Send Date</a:t>
            </a:r>
            <a:endParaRPr lang="en-US" sz="1400" dirty="0">
              <a:cs typeface="Arial"/>
            </a:endParaRPr>
          </a:p>
          <a:p>
            <a:pPr marL="285750" indent="-285750">
              <a:buFont typeface="Arial" panose="020B0604020202020204" pitchFamily="34" charset="0"/>
              <a:buChar char="•"/>
            </a:pPr>
            <a:r>
              <a:rPr lang="en-US" sz="1400" dirty="0"/>
              <a:t>Type of Campaign</a:t>
            </a:r>
            <a:endParaRPr lang="en-US" sz="1400" dirty="0">
              <a:cs typeface="Arial"/>
            </a:endParaRPr>
          </a:p>
          <a:p>
            <a:pPr marL="285750" indent="-285750">
              <a:buFont typeface="Arial" panose="020B0604020202020204" pitchFamily="34" charset="0"/>
              <a:buChar char="•"/>
            </a:pPr>
            <a:r>
              <a:rPr lang="en-US" sz="1400" dirty="0"/>
              <a:t>MA owner </a:t>
            </a:r>
            <a:endParaRPr lang="en-US" sz="1400" dirty="0">
              <a:cs typeface="Arial"/>
            </a:endParaRPr>
          </a:p>
          <a:p>
            <a:pPr marL="285750" indent="-285750">
              <a:buFont typeface="Arial" panose="020B0604020202020204" pitchFamily="34" charset="0"/>
              <a:buChar char="•"/>
            </a:pPr>
            <a:r>
              <a:rPr lang="en-US" sz="1400" dirty="0"/>
              <a:t>Campaign Description</a:t>
            </a:r>
            <a:endParaRPr lang="en-US" sz="1400" dirty="0">
              <a:cs typeface="Arial"/>
            </a:endParaRPr>
          </a:p>
          <a:p>
            <a:pPr marL="285750" indent="-285750">
              <a:buFont typeface="Arial" panose="020B0604020202020204" pitchFamily="34" charset="0"/>
              <a:buChar char="•"/>
            </a:pPr>
            <a:r>
              <a:rPr lang="en-US" sz="1400" dirty="0"/>
              <a:t>Region</a:t>
            </a:r>
            <a:endParaRPr lang="en-US" sz="1400" dirty="0">
              <a:cs typeface="Arial"/>
            </a:endParaRPr>
          </a:p>
          <a:p>
            <a:pPr marL="285750" indent="-285750">
              <a:buFont typeface="Arial" panose="020B0604020202020204" pitchFamily="34" charset="0"/>
              <a:buChar char="•"/>
            </a:pPr>
            <a:r>
              <a:rPr lang="en-US" sz="1400" dirty="0"/>
              <a:t>Target Industry/Target Audience</a:t>
            </a:r>
            <a:endParaRPr lang="en-US" sz="1400" dirty="0">
              <a:cs typeface="Arial" panose="020B0604020202020204"/>
            </a:endParaRPr>
          </a:p>
          <a:p>
            <a:endParaRPr lang="en-US" sz="1400" dirty="0"/>
          </a:p>
          <a:p>
            <a:endParaRPr lang="en-US" sz="1400" dirty="0"/>
          </a:p>
        </p:txBody>
      </p:sp>
      <p:sp>
        <p:nvSpPr>
          <p:cNvPr id="9" name="Text Placeholder 8">
            <a:extLst>
              <a:ext uri="{FF2B5EF4-FFF2-40B4-BE49-F238E27FC236}">
                <a16:creationId xmlns:a16="http://schemas.microsoft.com/office/drawing/2014/main" id="{A3AC0C25-BF62-4335-A14C-3A05F91757D7}"/>
              </a:ext>
            </a:extLst>
          </p:cNvPr>
          <p:cNvSpPr>
            <a:spLocks noGrp="1"/>
          </p:cNvSpPr>
          <p:nvPr>
            <p:ph type="body" sz="quarter" idx="16"/>
          </p:nvPr>
        </p:nvSpPr>
        <p:spPr/>
        <p:txBody>
          <a:bodyPr wrap="square" lIns="91440" tIns="45720" rIns="91440" bIns="45720" anchor="t">
            <a:noAutofit/>
          </a:bodyPr>
          <a:lstStyle/>
          <a:p>
            <a:r>
              <a:rPr lang="en-US" dirty="0"/>
              <a:t>Planning tools for GBU and RBU marketers</a:t>
            </a:r>
            <a:endParaRPr lang="en-US" dirty="0">
              <a:cs typeface="Arial"/>
            </a:endParaRPr>
          </a:p>
        </p:txBody>
      </p:sp>
      <p:sp>
        <p:nvSpPr>
          <p:cNvPr id="2" name="Title 1"/>
          <p:cNvSpPr>
            <a:spLocks noGrp="1"/>
          </p:cNvSpPr>
          <p:nvPr>
            <p:ph type="title"/>
          </p:nvPr>
        </p:nvSpPr>
        <p:spPr/>
        <p:txBody>
          <a:bodyPr wrap="square" lIns="91440" tIns="45720" rIns="91440" bIns="45720" anchor="b" anchorCtr="0">
            <a:noAutofit/>
          </a:bodyPr>
          <a:lstStyle/>
          <a:p>
            <a:r>
              <a:rPr lang="en-US" dirty="0"/>
              <a:t>Smartsheet Outreach Calendars</a:t>
            </a:r>
          </a:p>
        </p:txBody>
      </p:sp>
      <p:pic>
        <p:nvPicPr>
          <p:cNvPr id="4" name="Picture 3">
            <a:extLst>
              <a:ext uri="{FF2B5EF4-FFF2-40B4-BE49-F238E27FC236}">
                <a16:creationId xmlns:a16="http://schemas.microsoft.com/office/drawing/2014/main" id="{595F40D3-BC0D-4DC7-823C-ECFA2B3320B3}"/>
              </a:ext>
            </a:extLst>
          </p:cNvPr>
          <p:cNvPicPr>
            <a:picLocks noChangeAspect="1"/>
          </p:cNvPicPr>
          <p:nvPr/>
        </p:nvPicPr>
        <p:blipFill>
          <a:blip r:embed="rId3"/>
          <a:stretch>
            <a:fillRect/>
          </a:stretch>
        </p:blipFill>
        <p:spPr>
          <a:xfrm>
            <a:off x="434108" y="4898621"/>
            <a:ext cx="6207324" cy="1395502"/>
          </a:xfrm>
          <a:prstGeom prst="rect">
            <a:avLst/>
          </a:prstGeom>
          <a:ln>
            <a:solidFill>
              <a:schemeClr val="tx1"/>
            </a:solidFill>
          </a:ln>
        </p:spPr>
      </p:pic>
      <p:pic>
        <p:nvPicPr>
          <p:cNvPr id="5" name="Picture 4">
            <a:extLst>
              <a:ext uri="{FF2B5EF4-FFF2-40B4-BE49-F238E27FC236}">
                <a16:creationId xmlns:a16="http://schemas.microsoft.com/office/drawing/2014/main" id="{A07D8869-536D-4B8D-9E81-726AC4887B9B}"/>
              </a:ext>
            </a:extLst>
          </p:cNvPr>
          <p:cNvPicPr>
            <a:picLocks noChangeAspect="1"/>
          </p:cNvPicPr>
          <p:nvPr/>
        </p:nvPicPr>
        <p:blipFill>
          <a:blip r:embed="rId4"/>
          <a:stretch>
            <a:fillRect/>
          </a:stretch>
        </p:blipFill>
        <p:spPr>
          <a:xfrm>
            <a:off x="5011933" y="1654106"/>
            <a:ext cx="1766139" cy="3216231"/>
          </a:xfrm>
          <a:prstGeom prst="rect">
            <a:avLst/>
          </a:prstGeom>
          <a:ln>
            <a:solidFill>
              <a:schemeClr val="tx1"/>
            </a:solidFill>
          </a:ln>
        </p:spPr>
      </p:pic>
      <p:pic>
        <p:nvPicPr>
          <p:cNvPr id="10" name="Picture 9">
            <a:extLst>
              <a:ext uri="{FF2B5EF4-FFF2-40B4-BE49-F238E27FC236}">
                <a16:creationId xmlns:a16="http://schemas.microsoft.com/office/drawing/2014/main" id="{044DCE26-AA1C-4AB3-BFDF-9383B90D22C2}"/>
              </a:ext>
            </a:extLst>
          </p:cNvPr>
          <p:cNvPicPr>
            <a:picLocks noChangeAspect="1"/>
          </p:cNvPicPr>
          <p:nvPr/>
        </p:nvPicPr>
        <p:blipFill>
          <a:blip r:embed="rId5"/>
          <a:stretch>
            <a:fillRect/>
          </a:stretch>
        </p:blipFill>
        <p:spPr>
          <a:xfrm>
            <a:off x="435889" y="1568451"/>
            <a:ext cx="3222053" cy="2908739"/>
          </a:xfrm>
          <a:prstGeom prst="rect">
            <a:avLst/>
          </a:prstGeom>
        </p:spPr>
      </p:pic>
      <p:pic>
        <p:nvPicPr>
          <p:cNvPr id="14" name="Picture 13">
            <a:extLst>
              <a:ext uri="{FF2B5EF4-FFF2-40B4-BE49-F238E27FC236}">
                <a16:creationId xmlns:a16="http://schemas.microsoft.com/office/drawing/2014/main" id="{8077F6D8-1F84-4E25-853B-56D44C754E7F}"/>
              </a:ext>
            </a:extLst>
          </p:cNvPr>
          <p:cNvPicPr>
            <a:picLocks noChangeAspect="1"/>
          </p:cNvPicPr>
          <p:nvPr/>
        </p:nvPicPr>
        <p:blipFill>
          <a:blip r:embed="rId6"/>
          <a:stretch>
            <a:fillRect/>
          </a:stretch>
        </p:blipFill>
        <p:spPr>
          <a:xfrm>
            <a:off x="2152503" y="2283726"/>
            <a:ext cx="2660984" cy="2382215"/>
          </a:xfrm>
          <a:prstGeom prst="rect">
            <a:avLst/>
          </a:prstGeom>
          <a:ln>
            <a:solidFill>
              <a:schemeClr val="tx1"/>
            </a:solidFill>
          </a:ln>
        </p:spPr>
      </p:pic>
    </p:spTree>
    <p:extLst>
      <p:ext uri="{BB962C8B-B14F-4D97-AF65-F5344CB8AC3E}">
        <p14:creationId xmlns:p14="http://schemas.microsoft.com/office/powerpoint/2010/main" val="308946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4" id="{A6DE1258-39A2-2945-9072-8BE7ECCDA81F}" vid="{B8DDE78A-610C-3E43-B28E-6C810C23E004}"/>
    </a:ext>
  </a:extLst>
</a:theme>
</file>

<file path=ppt/theme/theme2.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bbcf6ee-9fbd-400c-b917-9fe3efcb3dea" xsi:nil="true"/>
    <lcf76f155ced4ddcb4097134ff3c332f xmlns="f2391990-3128-494b-94df-4bf54d2cc50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0D31D63F6FD347904817F41E77331D" ma:contentTypeVersion="18" ma:contentTypeDescription="Create a new document." ma:contentTypeScope="" ma:versionID="ef7445fc350c77cd8b890ff73351a71c">
  <xsd:schema xmlns:xsd="http://www.w3.org/2001/XMLSchema" xmlns:xs="http://www.w3.org/2001/XMLSchema" xmlns:p="http://schemas.microsoft.com/office/2006/metadata/properties" xmlns:ns2="f2391990-3128-494b-94df-4bf54d2cc504" xmlns:ns3="58efb1c5-837f-45ae-93da-6370a20ee6c7" xmlns:ns4="fbbcf6ee-9fbd-400c-b917-9fe3efcb3dea" targetNamespace="http://schemas.microsoft.com/office/2006/metadata/properties" ma:root="true" ma:fieldsID="d19a5daff9cadc120ec0ceddb274600f" ns2:_="" ns3:_="" ns4:_="">
    <xsd:import namespace="f2391990-3128-494b-94df-4bf54d2cc504"/>
    <xsd:import namespace="58efb1c5-837f-45ae-93da-6370a20ee6c7"/>
    <xsd:import namespace="fbbcf6ee-9fbd-400c-b917-9fe3efcb3d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391990-3128-494b-94df-4bf54d2cc5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68784c8-5187-4d12-af89-ac967a81122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8efb1c5-837f-45ae-93da-6370a20ee6c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bcf6ee-9fbd-400c-b917-9fe3efcb3de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e3d0cc3-99b5-478e-8db0-6e2a5d0226ab}" ma:internalName="TaxCatchAll" ma:showField="CatchAllData" ma:web="58efb1c5-837f-45ae-93da-6370a20ee6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3DDDE9-F411-4B8B-84C3-751698C84308}">
  <ds:schemaRefs>
    <ds:schemaRef ds:uri="http://schemas.microsoft.com/sharepoint/v3/contenttype/forms"/>
  </ds:schemaRefs>
</ds:datastoreItem>
</file>

<file path=customXml/itemProps2.xml><?xml version="1.0" encoding="utf-8"?>
<ds:datastoreItem xmlns:ds="http://schemas.openxmlformats.org/officeDocument/2006/customXml" ds:itemID="{EA7C149D-E823-4D19-880D-317A9C471864}">
  <ds:schemaRefs>
    <ds:schemaRef ds:uri="58efb1c5-837f-45ae-93da-6370a20ee6c7"/>
    <ds:schemaRef ds:uri="http://purl.org/dc/elements/1.1/"/>
    <ds:schemaRef ds:uri="f2391990-3128-494b-94df-4bf54d2cc504"/>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fbbcf6ee-9fbd-400c-b917-9fe3efcb3dea"/>
    <ds:schemaRef ds:uri="http://www.w3.org/XML/1998/namespace"/>
    <ds:schemaRef ds:uri="http://purl.org/dc/dcmitype/"/>
  </ds:schemaRefs>
</ds:datastoreItem>
</file>

<file path=customXml/itemProps3.xml><?xml version="1.0" encoding="utf-8"?>
<ds:datastoreItem xmlns:ds="http://schemas.openxmlformats.org/officeDocument/2006/customXml" ds:itemID="{3F8010B2-9805-45E5-9F86-B1716BFF43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391990-3128-494b-94df-4bf54d2cc504"/>
    <ds:schemaRef ds:uri="58efb1c5-837f-45ae-93da-6370a20ee6c7"/>
    <ds:schemaRef ds:uri="fbbcf6ee-9fbd-400c-b917-9fe3efcb3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989ece0-f90e-40bf-9c79-1a7beccdb861}" enabled="0" method="" siteId="{5989ece0-f90e-40bf-9c79-1a7beccdb861}" removed="1"/>
</clbl:labelList>
</file>

<file path=docProps/app.xml><?xml version="1.0" encoding="utf-8"?>
<Properties xmlns="http://schemas.openxmlformats.org/officeDocument/2006/extended-properties" xmlns:vt="http://schemas.openxmlformats.org/officeDocument/2006/docPropsVTypes">
  <Template>blank</Template>
  <TotalTime>7577</TotalTime>
  <Words>1033</Words>
  <Application>Microsoft Office PowerPoint</Application>
  <PresentationFormat>Widescreen</PresentationFormat>
  <Paragraphs>119</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Georgia</vt:lpstr>
      <vt:lpstr>System Font Regular</vt:lpstr>
      <vt:lpstr>Wingdings</vt:lpstr>
      <vt:lpstr>IQVIA_V2.1.0</vt:lpstr>
      <vt:lpstr>Marketing Automation &amp; Operations</vt:lpstr>
      <vt:lpstr>Email Frequency Management</vt:lpstr>
      <vt:lpstr>Email Frequency Management</vt:lpstr>
      <vt:lpstr>24hr Check Shared Filter</vt:lpstr>
      <vt:lpstr>48hr Check Shared Filter</vt:lpstr>
      <vt:lpstr>Date checks</vt:lpstr>
      <vt:lpstr>Process map of filters on campaign canvas</vt:lpstr>
      <vt:lpstr>Marketing &amp; Email Planning</vt:lpstr>
      <vt:lpstr>Smartsheet Outreach Calendars</vt:lpstr>
      <vt:lpstr>Outreach Calendar – By Bullseye</vt:lpstr>
      <vt:lpstr>Email Frequency Management</vt:lpstr>
      <vt:lpstr>Thank You</vt:lpstr>
      <vt:lpstr>Email Frequency Management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Automation &amp; Operations</dc:title>
  <dc:creator>Cuff, Phil</dc:creator>
  <cp:lastModifiedBy>Cuff, Phil</cp:lastModifiedBy>
  <cp:revision>7</cp:revision>
  <cp:lastPrinted>2019-08-20T20:33:24Z</cp:lastPrinted>
  <dcterms:created xsi:type="dcterms:W3CDTF">2021-10-01T10:36:34Z</dcterms:created>
  <dcterms:modified xsi:type="dcterms:W3CDTF">2023-05-09T16:48:24Z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0x010100270D31D63F6FD347904817F41E77331D</vt:lpwstr>
  </property>
  <property fmtid="{D5CDD505-2E9C-101B-9397-08002B2CF9AE}" pid="3" name="MediaServiceImageTags">
    <vt:lpwstr/>
  </property>
</Properties>
</file>