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1"/>
  </p:sldMasterIdLst>
  <p:notesMasterIdLst>
    <p:notesMasterId r:id="rId21"/>
  </p:notesMasterIdLst>
  <p:handoutMasterIdLst>
    <p:handoutMasterId r:id="rId22"/>
  </p:handoutMasterIdLst>
  <p:sldIdLst>
    <p:sldId id="256" r:id="rId2"/>
    <p:sldId id="257" r:id="rId3"/>
    <p:sldId id="260" r:id="rId4"/>
    <p:sldId id="2141411166" r:id="rId5"/>
    <p:sldId id="266" r:id="rId6"/>
    <p:sldId id="2141411163" r:id="rId7"/>
    <p:sldId id="2141411162" r:id="rId8"/>
    <p:sldId id="273" r:id="rId9"/>
    <p:sldId id="272" r:id="rId10"/>
    <p:sldId id="2141411147" r:id="rId11"/>
    <p:sldId id="2141411168" r:id="rId12"/>
    <p:sldId id="2141411161" r:id="rId13"/>
    <p:sldId id="2141411167" r:id="rId14"/>
    <p:sldId id="2141411142" r:id="rId15"/>
    <p:sldId id="2141411143" r:id="rId16"/>
    <p:sldId id="2141411144" r:id="rId17"/>
    <p:sldId id="278" r:id="rId18"/>
    <p:sldId id="2141411145" r:id="rId19"/>
    <p:sldId id="2141411146"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07F020-5E47-490C-8967-36AB60C91630}">
          <p14:sldIdLst>
            <p14:sldId id="256"/>
            <p14:sldId id="257"/>
            <p14:sldId id="260"/>
            <p14:sldId id="2141411166"/>
            <p14:sldId id="266"/>
            <p14:sldId id="2141411163"/>
            <p14:sldId id="2141411162"/>
          </p14:sldIdLst>
        </p14:section>
        <p14:section name="Examples" id="{935B927B-F9CF-433A-A97B-CDBB6F4F4225}">
          <p14:sldIdLst>
            <p14:sldId id="273"/>
            <p14:sldId id="272"/>
            <p14:sldId id="2141411147"/>
            <p14:sldId id="2141411168"/>
          </p14:sldIdLst>
        </p14:section>
        <p14:section name="Conclusion" id="{972A0109-D282-4656-8F1D-807E52498C1B}">
          <p14:sldIdLst>
            <p14:sldId id="2141411161"/>
            <p14:sldId id="2141411167"/>
            <p14:sldId id="2141411142"/>
            <p14:sldId id="2141411143"/>
            <p14:sldId id="2141411144"/>
            <p14:sldId id="278"/>
            <p14:sldId id="2141411145"/>
            <p14:sldId id="21414111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EA0"/>
    <a:srgbClr val="F4F4F4"/>
    <a:srgbClr val="DA291C"/>
    <a:srgbClr val="959CA0"/>
    <a:srgbClr val="FE8A12"/>
    <a:srgbClr val="F4C65A"/>
    <a:srgbClr val="FFE2C4"/>
    <a:srgbClr val="FEC488"/>
    <a:srgbClr val="7FD1EF"/>
    <a:srgbClr val="A1D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79EAE-4C06-4E08-9932-2A79BDDE8E6F}" v="173" dt="2022-10-04T20:51:26.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81" autoAdjust="0"/>
  </p:normalViewPr>
  <p:slideViewPr>
    <p:cSldViewPr snapToGrid="0">
      <p:cViewPr varScale="1">
        <p:scale>
          <a:sx n="87" d="100"/>
          <a:sy n="87" d="100"/>
        </p:scale>
        <p:origin x="487"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1EFC6-073A-43E9-A2C5-482F4A14C95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BB0AA5D-2A51-45A1-81A4-3FEBC0C6E4A4}">
      <dgm:prSet phldrT="[Text]" custT="1"/>
      <dgm:spPr/>
      <dgm:t>
        <a:bodyPr/>
        <a:lstStyle/>
        <a:p>
          <a:r>
            <a:rPr lang="en-US" sz="2000" dirty="0"/>
            <a:t>Actionable – give you guidance on how to fix a problem</a:t>
          </a:r>
        </a:p>
      </dgm:t>
    </dgm:pt>
    <dgm:pt modelId="{DDC212B0-6276-4DB6-B1D6-49AC1730B6AF}" type="parTrans" cxnId="{7FE3B4E3-7D47-4C9C-A682-861D835F87AA}">
      <dgm:prSet/>
      <dgm:spPr/>
      <dgm:t>
        <a:bodyPr/>
        <a:lstStyle/>
        <a:p>
          <a:endParaRPr lang="en-US" sz="1400"/>
        </a:p>
      </dgm:t>
    </dgm:pt>
    <dgm:pt modelId="{BAE7228C-CA9A-4BD7-98DF-83973F91E4E3}" type="sibTrans" cxnId="{7FE3B4E3-7D47-4C9C-A682-861D835F87AA}">
      <dgm:prSet/>
      <dgm:spPr/>
      <dgm:t>
        <a:bodyPr/>
        <a:lstStyle/>
        <a:p>
          <a:endParaRPr lang="en-US" sz="1400"/>
        </a:p>
      </dgm:t>
    </dgm:pt>
    <dgm:pt modelId="{A82C200E-9371-4961-9899-A6D173FC61D1}">
      <dgm:prSet custT="1"/>
      <dgm:spPr/>
      <dgm:t>
        <a:bodyPr/>
        <a:lstStyle/>
        <a:p>
          <a:r>
            <a:rPr lang="en-US" sz="2000" dirty="0"/>
            <a:t>Keep # of KPIs small. Too many show you don’t have a clear understanding of the goal and how the campaign works</a:t>
          </a:r>
        </a:p>
      </dgm:t>
    </dgm:pt>
    <dgm:pt modelId="{B472EB2F-21FB-4C9C-8634-DBD53CC7F248}" type="parTrans" cxnId="{42AF2619-3B7F-43DA-B970-6B1A66E22526}">
      <dgm:prSet/>
      <dgm:spPr/>
      <dgm:t>
        <a:bodyPr/>
        <a:lstStyle/>
        <a:p>
          <a:endParaRPr lang="en-US" sz="1400"/>
        </a:p>
      </dgm:t>
    </dgm:pt>
    <dgm:pt modelId="{7D85C704-8F18-4685-BC0B-0FA86BC43219}" type="sibTrans" cxnId="{42AF2619-3B7F-43DA-B970-6B1A66E22526}">
      <dgm:prSet/>
      <dgm:spPr/>
      <dgm:t>
        <a:bodyPr/>
        <a:lstStyle/>
        <a:p>
          <a:endParaRPr lang="en-US" sz="1400"/>
        </a:p>
      </dgm:t>
    </dgm:pt>
    <dgm:pt modelId="{6590A463-07DE-4922-BA3B-BC2B39F3FFB2}">
      <dgm:prSet custT="1"/>
      <dgm:spPr/>
      <dgm:t>
        <a:bodyPr/>
        <a:lstStyle/>
        <a:p>
          <a:r>
            <a:rPr lang="en-US" sz="2000"/>
            <a:t>Easy to understand, but have enough data to give context</a:t>
          </a:r>
          <a:endParaRPr lang="en-US" sz="2000" dirty="0"/>
        </a:p>
      </dgm:t>
    </dgm:pt>
    <dgm:pt modelId="{B838215C-1B42-4FE8-85F6-09F16F068AE0}" type="parTrans" cxnId="{12E71684-19F5-4C24-B7CB-F907D231F54D}">
      <dgm:prSet/>
      <dgm:spPr/>
      <dgm:t>
        <a:bodyPr/>
        <a:lstStyle/>
        <a:p>
          <a:endParaRPr lang="en-US" sz="1400"/>
        </a:p>
      </dgm:t>
    </dgm:pt>
    <dgm:pt modelId="{2BC40652-1381-40CB-ACED-E8E0DAE1D99F}" type="sibTrans" cxnId="{12E71684-19F5-4C24-B7CB-F907D231F54D}">
      <dgm:prSet/>
      <dgm:spPr/>
      <dgm:t>
        <a:bodyPr/>
        <a:lstStyle/>
        <a:p>
          <a:endParaRPr lang="en-US" sz="1400"/>
        </a:p>
      </dgm:t>
    </dgm:pt>
    <dgm:pt modelId="{4A9DCCCD-C73E-4CC5-98BE-10720AE0E4FE}">
      <dgm:prSet custT="1"/>
      <dgm:spPr/>
      <dgm:t>
        <a:bodyPr/>
        <a:lstStyle/>
        <a:p>
          <a:r>
            <a:rPr lang="en-US" sz="2000" dirty="0"/>
            <a:t>Know your audience and get agreement. Set clear expectations to avoid misunderstanding when reporting on performance</a:t>
          </a:r>
        </a:p>
      </dgm:t>
    </dgm:pt>
    <dgm:pt modelId="{4C8C450F-E39D-467C-A467-653FB6A560B5}" type="parTrans" cxnId="{F6E90A50-8351-4FCE-8EBA-147B5335F792}">
      <dgm:prSet/>
      <dgm:spPr/>
      <dgm:t>
        <a:bodyPr/>
        <a:lstStyle/>
        <a:p>
          <a:endParaRPr lang="en-US" sz="1400"/>
        </a:p>
      </dgm:t>
    </dgm:pt>
    <dgm:pt modelId="{217D5271-9CC4-4092-B2B4-0D7DBE9274EB}" type="sibTrans" cxnId="{F6E90A50-8351-4FCE-8EBA-147B5335F792}">
      <dgm:prSet/>
      <dgm:spPr/>
      <dgm:t>
        <a:bodyPr/>
        <a:lstStyle/>
        <a:p>
          <a:endParaRPr lang="en-US" sz="1400"/>
        </a:p>
      </dgm:t>
    </dgm:pt>
    <dgm:pt modelId="{E0FEC469-9A50-4337-BE64-DC310FD4F2A0}" type="pres">
      <dgm:prSet presAssocID="{8101EFC6-073A-43E9-A2C5-482F4A14C955}" presName="linear" presStyleCnt="0">
        <dgm:presLayoutVars>
          <dgm:animLvl val="lvl"/>
          <dgm:resizeHandles val="exact"/>
        </dgm:presLayoutVars>
      </dgm:prSet>
      <dgm:spPr/>
    </dgm:pt>
    <dgm:pt modelId="{9DF98070-2355-4743-B698-BCFD96BEF6F3}" type="pres">
      <dgm:prSet presAssocID="{7BB0AA5D-2A51-45A1-81A4-3FEBC0C6E4A4}" presName="parentText" presStyleLbl="node1" presStyleIdx="0" presStyleCnt="4">
        <dgm:presLayoutVars>
          <dgm:chMax val="0"/>
          <dgm:bulletEnabled val="1"/>
        </dgm:presLayoutVars>
      </dgm:prSet>
      <dgm:spPr/>
    </dgm:pt>
    <dgm:pt modelId="{3E28A760-32B5-4140-94C3-9D27906399FA}" type="pres">
      <dgm:prSet presAssocID="{BAE7228C-CA9A-4BD7-98DF-83973F91E4E3}" presName="spacer" presStyleCnt="0"/>
      <dgm:spPr/>
    </dgm:pt>
    <dgm:pt modelId="{A5C4430E-815A-42BB-A330-704A72D855DB}" type="pres">
      <dgm:prSet presAssocID="{A82C200E-9371-4961-9899-A6D173FC61D1}" presName="parentText" presStyleLbl="node1" presStyleIdx="1" presStyleCnt="4">
        <dgm:presLayoutVars>
          <dgm:chMax val="0"/>
          <dgm:bulletEnabled val="1"/>
        </dgm:presLayoutVars>
      </dgm:prSet>
      <dgm:spPr/>
    </dgm:pt>
    <dgm:pt modelId="{69243036-F0CC-4B4A-B596-CA1EDF7D1FDF}" type="pres">
      <dgm:prSet presAssocID="{7D85C704-8F18-4685-BC0B-0FA86BC43219}" presName="spacer" presStyleCnt="0"/>
      <dgm:spPr/>
    </dgm:pt>
    <dgm:pt modelId="{913A1FAE-28B6-4D0F-A0A2-4B7F1E3700D6}" type="pres">
      <dgm:prSet presAssocID="{6590A463-07DE-4922-BA3B-BC2B39F3FFB2}" presName="parentText" presStyleLbl="node1" presStyleIdx="2" presStyleCnt="4">
        <dgm:presLayoutVars>
          <dgm:chMax val="0"/>
          <dgm:bulletEnabled val="1"/>
        </dgm:presLayoutVars>
      </dgm:prSet>
      <dgm:spPr/>
    </dgm:pt>
    <dgm:pt modelId="{2B37CEBB-9B91-466C-8CEA-F195F87F2192}" type="pres">
      <dgm:prSet presAssocID="{2BC40652-1381-40CB-ACED-E8E0DAE1D99F}" presName="spacer" presStyleCnt="0"/>
      <dgm:spPr/>
    </dgm:pt>
    <dgm:pt modelId="{793335CF-76C1-4EE1-B7FE-DAA6E5BE5E48}" type="pres">
      <dgm:prSet presAssocID="{4A9DCCCD-C73E-4CC5-98BE-10720AE0E4FE}" presName="parentText" presStyleLbl="node1" presStyleIdx="3" presStyleCnt="4">
        <dgm:presLayoutVars>
          <dgm:chMax val="0"/>
          <dgm:bulletEnabled val="1"/>
        </dgm:presLayoutVars>
      </dgm:prSet>
      <dgm:spPr/>
    </dgm:pt>
  </dgm:ptLst>
  <dgm:cxnLst>
    <dgm:cxn modelId="{C918070A-170D-46F0-BB22-D0F916DA04B5}" type="presOf" srcId="{8101EFC6-073A-43E9-A2C5-482F4A14C955}" destId="{E0FEC469-9A50-4337-BE64-DC310FD4F2A0}" srcOrd="0" destOrd="0" presId="urn:microsoft.com/office/officeart/2005/8/layout/vList2"/>
    <dgm:cxn modelId="{42AF2619-3B7F-43DA-B970-6B1A66E22526}" srcId="{8101EFC6-073A-43E9-A2C5-482F4A14C955}" destId="{A82C200E-9371-4961-9899-A6D173FC61D1}" srcOrd="1" destOrd="0" parTransId="{B472EB2F-21FB-4C9C-8634-DBD53CC7F248}" sibTransId="{7D85C704-8F18-4685-BC0B-0FA86BC43219}"/>
    <dgm:cxn modelId="{F6E90A50-8351-4FCE-8EBA-147B5335F792}" srcId="{8101EFC6-073A-43E9-A2C5-482F4A14C955}" destId="{4A9DCCCD-C73E-4CC5-98BE-10720AE0E4FE}" srcOrd="3" destOrd="0" parTransId="{4C8C450F-E39D-467C-A467-653FB6A560B5}" sibTransId="{217D5271-9CC4-4092-B2B4-0D7DBE9274EB}"/>
    <dgm:cxn modelId="{12E71684-19F5-4C24-B7CB-F907D231F54D}" srcId="{8101EFC6-073A-43E9-A2C5-482F4A14C955}" destId="{6590A463-07DE-4922-BA3B-BC2B39F3FFB2}" srcOrd="2" destOrd="0" parTransId="{B838215C-1B42-4FE8-85F6-09F16F068AE0}" sibTransId="{2BC40652-1381-40CB-ACED-E8E0DAE1D99F}"/>
    <dgm:cxn modelId="{D1286690-B98B-4FF4-8885-19954022A864}" type="presOf" srcId="{6590A463-07DE-4922-BA3B-BC2B39F3FFB2}" destId="{913A1FAE-28B6-4D0F-A0A2-4B7F1E3700D6}" srcOrd="0" destOrd="0" presId="urn:microsoft.com/office/officeart/2005/8/layout/vList2"/>
    <dgm:cxn modelId="{E68AD4A3-773A-49DC-8536-3686E8A76F91}" type="presOf" srcId="{4A9DCCCD-C73E-4CC5-98BE-10720AE0E4FE}" destId="{793335CF-76C1-4EE1-B7FE-DAA6E5BE5E48}" srcOrd="0" destOrd="0" presId="urn:microsoft.com/office/officeart/2005/8/layout/vList2"/>
    <dgm:cxn modelId="{7FE3B4E3-7D47-4C9C-A682-861D835F87AA}" srcId="{8101EFC6-073A-43E9-A2C5-482F4A14C955}" destId="{7BB0AA5D-2A51-45A1-81A4-3FEBC0C6E4A4}" srcOrd="0" destOrd="0" parTransId="{DDC212B0-6276-4DB6-B1D6-49AC1730B6AF}" sibTransId="{BAE7228C-CA9A-4BD7-98DF-83973F91E4E3}"/>
    <dgm:cxn modelId="{1B70A3F8-E958-4D26-AFBB-2D7695B9745F}" type="presOf" srcId="{7BB0AA5D-2A51-45A1-81A4-3FEBC0C6E4A4}" destId="{9DF98070-2355-4743-B698-BCFD96BEF6F3}" srcOrd="0" destOrd="0" presId="urn:microsoft.com/office/officeart/2005/8/layout/vList2"/>
    <dgm:cxn modelId="{B659B8F8-1A1D-43F6-9FEC-F6D33168E324}" type="presOf" srcId="{A82C200E-9371-4961-9899-A6D173FC61D1}" destId="{A5C4430E-815A-42BB-A330-704A72D855DB}" srcOrd="0" destOrd="0" presId="urn:microsoft.com/office/officeart/2005/8/layout/vList2"/>
    <dgm:cxn modelId="{746C2DFD-08B4-4254-861E-FA53CE84B318}" type="presParOf" srcId="{E0FEC469-9A50-4337-BE64-DC310FD4F2A0}" destId="{9DF98070-2355-4743-B698-BCFD96BEF6F3}" srcOrd="0" destOrd="0" presId="urn:microsoft.com/office/officeart/2005/8/layout/vList2"/>
    <dgm:cxn modelId="{EFEBD559-E7A7-46EE-909E-7BFDD3D50440}" type="presParOf" srcId="{E0FEC469-9A50-4337-BE64-DC310FD4F2A0}" destId="{3E28A760-32B5-4140-94C3-9D27906399FA}" srcOrd="1" destOrd="0" presId="urn:microsoft.com/office/officeart/2005/8/layout/vList2"/>
    <dgm:cxn modelId="{463B89D0-C706-41CF-8895-3B99A7F3AB2E}" type="presParOf" srcId="{E0FEC469-9A50-4337-BE64-DC310FD4F2A0}" destId="{A5C4430E-815A-42BB-A330-704A72D855DB}" srcOrd="2" destOrd="0" presId="urn:microsoft.com/office/officeart/2005/8/layout/vList2"/>
    <dgm:cxn modelId="{C439EABE-4952-407F-8625-1E206E2C0446}" type="presParOf" srcId="{E0FEC469-9A50-4337-BE64-DC310FD4F2A0}" destId="{69243036-F0CC-4B4A-B596-CA1EDF7D1FDF}" srcOrd="3" destOrd="0" presId="urn:microsoft.com/office/officeart/2005/8/layout/vList2"/>
    <dgm:cxn modelId="{E7837F06-5524-4592-9C1F-03EB91D553E8}" type="presParOf" srcId="{E0FEC469-9A50-4337-BE64-DC310FD4F2A0}" destId="{913A1FAE-28B6-4D0F-A0A2-4B7F1E3700D6}" srcOrd="4" destOrd="0" presId="urn:microsoft.com/office/officeart/2005/8/layout/vList2"/>
    <dgm:cxn modelId="{E3F4CCD9-B59D-4F5D-9163-0CB0B23AAD51}" type="presParOf" srcId="{E0FEC469-9A50-4337-BE64-DC310FD4F2A0}" destId="{2B37CEBB-9B91-466C-8CEA-F195F87F2192}" srcOrd="5" destOrd="0" presId="urn:microsoft.com/office/officeart/2005/8/layout/vList2"/>
    <dgm:cxn modelId="{ED235CD6-8123-488A-AD74-7F38DD11A9B2}" type="presParOf" srcId="{E0FEC469-9A50-4337-BE64-DC310FD4F2A0}" destId="{793335CF-76C1-4EE1-B7FE-DAA6E5BE5E4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94996-18E2-43AE-B5DE-4D23A055C7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D38FF5C6-249C-4B57-9AE3-B06B7ADAB7F1}">
      <dgm:prSet phldrT="[Text]"/>
      <dgm:spPr/>
      <dgm:t>
        <a:bodyPr/>
        <a:lstStyle/>
        <a:p>
          <a:r>
            <a:rPr lang="en-US" b="1" dirty="0"/>
            <a:t>Awareness</a:t>
          </a:r>
        </a:p>
      </dgm:t>
    </dgm:pt>
    <dgm:pt modelId="{8D0D1682-FB26-48D1-AA21-D25C3758BB9C}" type="parTrans" cxnId="{BF67BCCC-A18E-4E2F-A66F-B28FE8BA5EEA}">
      <dgm:prSet/>
      <dgm:spPr/>
      <dgm:t>
        <a:bodyPr/>
        <a:lstStyle/>
        <a:p>
          <a:endParaRPr lang="en-US"/>
        </a:p>
      </dgm:t>
    </dgm:pt>
    <dgm:pt modelId="{F3938885-87FD-4AAC-8EF3-70D92AB644EB}" type="sibTrans" cxnId="{BF67BCCC-A18E-4E2F-A66F-B28FE8BA5EEA}">
      <dgm:prSet/>
      <dgm:spPr/>
      <dgm:t>
        <a:bodyPr/>
        <a:lstStyle/>
        <a:p>
          <a:endParaRPr lang="en-US"/>
        </a:p>
      </dgm:t>
    </dgm:pt>
    <dgm:pt modelId="{35887DBE-5E1B-41A8-8459-E4F203E577A8}">
      <dgm:prSet phldrT="[Text]" custT="1"/>
      <dgm:spPr/>
      <dgm:t>
        <a:bodyPr/>
        <a:lstStyle/>
        <a:p>
          <a:r>
            <a:rPr lang="en-US" sz="1600" dirty="0"/>
            <a:t>Increase NNCs</a:t>
          </a:r>
        </a:p>
      </dgm:t>
    </dgm:pt>
    <dgm:pt modelId="{DED59671-1A8C-4B29-927E-59B4075250EF}" type="parTrans" cxnId="{6A8371C5-11D8-4EC7-984A-2AB12C07711C}">
      <dgm:prSet/>
      <dgm:spPr/>
      <dgm:t>
        <a:bodyPr/>
        <a:lstStyle/>
        <a:p>
          <a:endParaRPr lang="en-US"/>
        </a:p>
      </dgm:t>
    </dgm:pt>
    <dgm:pt modelId="{A2F3F1C4-6597-4286-BEA8-64D3EC32E7C1}" type="sibTrans" cxnId="{6A8371C5-11D8-4EC7-984A-2AB12C07711C}">
      <dgm:prSet/>
      <dgm:spPr/>
      <dgm:t>
        <a:bodyPr/>
        <a:lstStyle/>
        <a:p>
          <a:endParaRPr lang="en-US"/>
        </a:p>
      </dgm:t>
    </dgm:pt>
    <dgm:pt modelId="{81DA71F5-1A27-4A56-8E5C-FD5CE3C280B8}">
      <dgm:prSet phldrT="[Text]"/>
      <dgm:spPr/>
      <dgm:t>
        <a:bodyPr/>
        <a:lstStyle/>
        <a:p>
          <a:r>
            <a:rPr lang="en-US" b="1" dirty="0"/>
            <a:t>Interest/Consideration</a:t>
          </a:r>
        </a:p>
      </dgm:t>
    </dgm:pt>
    <dgm:pt modelId="{71B48F23-36A3-421F-8D97-B85E1D1F7E55}" type="parTrans" cxnId="{B0177D3A-1291-4C80-9C99-A324DD579567}">
      <dgm:prSet/>
      <dgm:spPr/>
      <dgm:t>
        <a:bodyPr/>
        <a:lstStyle/>
        <a:p>
          <a:endParaRPr lang="en-US"/>
        </a:p>
      </dgm:t>
    </dgm:pt>
    <dgm:pt modelId="{9D206A11-E993-4470-B7ED-6532CEDDC4B7}" type="sibTrans" cxnId="{B0177D3A-1291-4C80-9C99-A324DD579567}">
      <dgm:prSet/>
      <dgm:spPr/>
      <dgm:t>
        <a:bodyPr/>
        <a:lstStyle/>
        <a:p>
          <a:endParaRPr lang="en-US"/>
        </a:p>
      </dgm:t>
    </dgm:pt>
    <dgm:pt modelId="{37EBFBB4-42C0-452C-9A6E-BA25609296E5}">
      <dgm:prSet phldrT="[Text]" custT="1"/>
      <dgm:spPr/>
      <dgm:t>
        <a:bodyPr/>
        <a:lstStyle/>
        <a:p>
          <a:r>
            <a:rPr lang="en-US" sz="1600" dirty="0"/>
            <a:t>Increase # of Clicks</a:t>
          </a:r>
        </a:p>
      </dgm:t>
    </dgm:pt>
    <dgm:pt modelId="{ACFF5541-B1CD-44A5-B595-875B07F81904}" type="parTrans" cxnId="{D6627F89-AB48-4AE6-821D-B11C9F9F94F5}">
      <dgm:prSet/>
      <dgm:spPr/>
      <dgm:t>
        <a:bodyPr/>
        <a:lstStyle/>
        <a:p>
          <a:endParaRPr lang="en-US"/>
        </a:p>
      </dgm:t>
    </dgm:pt>
    <dgm:pt modelId="{92E9DEB5-69AF-4F54-9D19-D4630892F1A1}" type="sibTrans" cxnId="{D6627F89-AB48-4AE6-821D-B11C9F9F94F5}">
      <dgm:prSet/>
      <dgm:spPr/>
      <dgm:t>
        <a:bodyPr/>
        <a:lstStyle/>
        <a:p>
          <a:endParaRPr lang="en-US"/>
        </a:p>
      </dgm:t>
    </dgm:pt>
    <dgm:pt modelId="{0A454162-DF23-413D-B083-8E201A9AFD6F}">
      <dgm:prSet phldrT="[Text]"/>
      <dgm:spPr/>
      <dgm:t>
        <a:bodyPr/>
        <a:lstStyle/>
        <a:p>
          <a:r>
            <a:rPr lang="en-US" b="1" dirty="0"/>
            <a:t>Lead Gen</a:t>
          </a:r>
        </a:p>
      </dgm:t>
    </dgm:pt>
    <dgm:pt modelId="{418A47CA-EB62-4C57-91C5-DC1F240D2C64}" type="parTrans" cxnId="{3F0D01D9-F2F7-4944-941C-E556F18E5982}">
      <dgm:prSet/>
      <dgm:spPr/>
      <dgm:t>
        <a:bodyPr/>
        <a:lstStyle/>
        <a:p>
          <a:endParaRPr lang="en-US"/>
        </a:p>
      </dgm:t>
    </dgm:pt>
    <dgm:pt modelId="{E4250884-13CC-4B43-851F-F2672DB926F4}" type="sibTrans" cxnId="{3F0D01D9-F2F7-4944-941C-E556F18E5982}">
      <dgm:prSet/>
      <dgm:spPr/>
      <dgm:t>
        <a:bodyPr/>
        <a:lstStyle/>
        <a:p>
          <a:endParaRPr lang="en-US"/>
        </a:p>
      </dgm:t>
    </dgm:pt>
    <dgm:pt modelId="{77A1AA8D-EF70-44D2-B424-6B05B7E179B1}">
      <dgm:prSet phldrT="[Text]" custT="1"/>
      <dgm:spPr/>
      <dgm:t>
        <a:bodyPr/>
        <a:lstStyle/>
        <a:p>
          <a:r>
            <a:rPr lang="en-US" sz="1600" dirty="0"/>
            <a:t>Increase # of MQLs</a:t>
          </a:r>
        </a:p>
      </dgm:t>
    </dgm:pt>
    <dgm:pt modelId="{B9BF131F-585D-4DE8-A87C-D6978740BAB7}" type="parTrans" cxnId="{CCAD34B8-3B80-4804-B18E-A98CDBA34E5D}">
      <dgm:prSet/>
      <dgm:spPr/>
      <dgm:t>
        <a:bodyPr/>
        <a:lstStyle/>
        <a:p>
          <a:endParaRPr lang="en-US"/>
        </a:p>
      </dgm:t>
    </dgm:pt>
    <dgm:pt modelId="{3857EDD3-41F1-43EA-AF98-90DC9CCAFA93}" type="sibTrans" cxnId="{CCAD34B8-3B80-4804-B18E-A98CDBA34E5D}">
      <dgm:prSet/>
      <dgm:spPr/>
      <dgm:t>
        <a:bodyPr/>
        <a:lstStyle/>
        <a:p>
          <a:endParaRPr lang="en-US"/>
        </a:p>
      </dgm:t>
    </dgm:pt>
    <dgm:pt modelId="{063DDD8C-4B93-409D-9571-92D0FBA865F6}">
      <dgm:prSet custT="1"/>
      <dgm:spPr/>
      <dgm:t>
        <a:bodyPr/>
        <a:lstStyle/>
        <a:p>
          <a:r>
            <a:rPr lang="en-US" sz="1600" dirty="0"/>
            <a:t>Increase # of SQLs</a:t>
          </a:r>
        </a:p>
      </dgm:t>
    </dgm:pt>
    <dgm:pt modelId="{FA21EC1C-BC74-464E-AE13-1005880EFB69}" type="parTrans" cxnId="{2F6EB6FF-BBD8-472D-B995-BC87493ECFA2}">
      <dgm:prSet/>
      <dgm:spPr/>
      <dgm:t>
        <a:bodyPr/>
        <a:lstStyle/>
        <a:p>
          <a:endParaRPr lang="en-US"/>
        </a:p>
      </dgm:t>
    </dgm:pt>
    <dgm:pt modelId="{BC0B2D05-7032-472B-92B6-735121FA3AAB}" type="sibTrans" cxnId="{2F6EB6FF-BBD8-472D-B995-BC87493ECFA2}">
      <dgm:prSet/>
      <dgm:spPr/>
      <dgm:t>
        <a:bodyPr/>
        <a:lstStyle/>
        <a:p>
          <a:endParaRPr lang="en-US"/>
        </a:p>
      </dgm:t>
    </dgm:pt>
    <dgm:pt modelId="{A8638F3D-6F8D-4374-B530-E74CA0F4F058}">
      <dgm:prSet custT="1"/>
      <dgm:spPr/>
      <dgm:t>
        <a:bodyPr/>
        <a:lstStyle/>
        <a:p>
          <a:r>
            <a:rPr lang="en-US" sz="1600" dirty="0"/>
            <a:t>Increase SQL Amount</a:t>
          </a:r>
        </a:p>
      </dgm:t>
    </dgm:pt>
    <dgm:pt modelId="{2D353682-4B86-4F84-B178-5E167AD9170A}" type="parTrans" cxnId="{ABB738D6-40B8-4EA1-8AD2-3BCB767B15D2}">
      <dgm:prSet/>
      <dgm:spPr/>
      <dgm:t>
        <a:bodyPr/>
        <a:lstStyle/>
        <a:p>
          <a:endParaRPr lang="en-US"/>
        </a:p>
      </dgm:t>
    </dgm:pt>
    <dgm:pt modelId="{218E9680-707C-4330-BBA9-54829480F51C}" type="sibTrans" cxnId="{ABB738D6-40B8-4EA1-8AD2-3BCB767B15D2}">
      <dgm:prSet/>
      <dgm:spPr/>
      <dgm:t>
        <a:bodyPr/>
        <a:lstStyle/>
        <a:p>
          <a:endParaRPr lang="en-US"/>
        </a:p>
      </dgm:t>
    </dgm:pt>
    <dgm:pt modelId="{F4A5DF7D-C497-4FA8-8CC0-49B9229B9A66}">
      <dgm:prSet custT="1"/>
      <dgm:spPr/>
      <dgm:t>
        <a:bodyPr/>
        <a:lstStyle/>
        <a:p>
          <a:r>
            <a:rPr lang="en-US" sz="1600" dirty="0"/>
            <a:t>Increase # of Pipeline SQLs</a:t>
          </a:r>
        </a:p>
      </dgm:t>
    </dgm:pt>
    <dgm:pt modelId="{2988FE6F-545D-4F2F-A1FE-9AA91C21F9EF}" type="parTrans" cxnId="{0AF13EAA-C9B2-4CC0-BE9E-D1017806FDF1}">
      <dgm:prSet/>
      <dgm:spPr/>
      <dgm:t>
        <a:bodyPr/>
        <a:lstStyle/>
        <a:p>
          <a:endParaRPr lang="en-US"/>
        </a:p>
      </dgm:t>
    </dgm:pt>
    <dgm:pt modelId="{78E6C4C8-83EA-4A32-BD3C-0B54F9712511}" type="sibTrans" cxnId="{0AF13EAA-C9B2-4CC0-BE9E-D1017806FDF1}">
      <dgm:prSet/>
      <dgm:spPr/>
      <dgm:t>
        <a:bodyPr/>
        <a:lstStyle/>
        <a:p>
          <a:endParaRPr lang="en-US"/>
        </a:p>
      </dgm:t>
    </dgm:pt>
    <dgm:pt modelId="{DA4C9334-5F22-4E0C-8346-DA135278E99E}">
      <dgm:prSet custT="1"/>
      <dgm:spPr/>
      <dgm:t>
        <a:bodyPr/>
        <a:lstStyle/>
        <a:p>
          <a:r>
            <a:rPr lang="en-US" sz="1600" dirty="0"/>
            <a:t>Increase Pipeline SQL Amount</a:t>
          </a:r>
        </a:p>
      </dgm:t>
    </dgm:pt>
    <dgm:pt modelId="{60787A73-6851-43B3-B4A2-6649A1C24E37}" type="parTrans" cxnId="{1ABAB6E4-7F45-4081-A21E-998D2BFBD4DE}">
      <dgm:prSet/>
      <dgm:spPr/>
      <dgm:t>
        <a:bodyPr/>
        <a:lstStyle/>
        <a:p>
          <a:endParaRPr lang="en-US"/>
        </a:p>
      </dgm:t>
    </dgm:pt>
    <dgm:pt modelId="{EBDE1626-B4E4-483E-A20C-7FD5D6834C95}" type="sibTrans" cxnId="{1ABAB6E4-7F45-4081-A21E-998D2BFBD4DE}">
      <dgm:prSet/>
      <dgm:spPr/>
      <dgm:t>
        <a:bodyPr/>
        <a:lstStyle/>
        <a:p>
          <a:endParaRPr lang="en-US"/>
        </a:p>
      </dgm:t>
    </dgm:pt>
    <dgm:pt modelId="{D19246F1-EDB1-43E3-B09D-B3520E90F568}">
      <dgm:prSet custT="1"/>
      <dgm:spPr/>
      <dgm:t>
        <a:bodyPr/>
        <a:lstStyle/>
        <a:p>
          <a:r>
            <a:rPr lang="en-US" sz="1600" dirty="0"/>
            <a:t>Increase conversion rate</a:t>
          </a:r>
        </a:p>
      </dgm:t>
    </dgm:pt>
    <dgm:pt modelId="{DE7ECB13-0CDF-435A-8BA8-12CAEACF7DD4}" type="parTrans" cxnId="{95C2E283-2C8A-4376-A6F2-59F93B470C6E}">
      <dgm:prSet/>
      <dgm:spPr/>
      <dgm:t>
        <a:bodyPr/>
        <a:lstStyle/>
        <a:p>
          <a:endParaRPr lang="en-US"/>
        </a:p>
      </dgm:t>
    </dgm:pt>
    <dgm:pt modelId="{4E48466C-27A8-4FB3-9EF1-847A9A1975AA}" type="sibTrans" cxnId="{95C2E283-2C8A-4376-A6F2-59F93B470C6E}">
      <dgm:prSet/>
      <dgm:spPr/>
      <dgm:t>
        <a:bodyPr/>
        <a:lstStyle/>
        <a:p>
          <a:endParaRPr lang="en-US"/>
        </a:p>
      </dgm:t>
    </dgm:pt>
    <dgm:pt modelId="{0359F546-8EE3-4E7A-9967-EC80B9263988}">
      <dgm:prSet custT="1"/>
      <dgm:spPr/>
      <dgm:t>
        <a:bodyPr/>
        <a:lstStyle/>
        <a:p>
          <a:r>
            <a:rPr lang="en-US" sz="1600" dirty="0"/>
            <a:t>Increase CTOR</a:t>
          </a:r>
        </a:p>
      </dgm:t>
    </dgm:pt>
    <dgm:pt modelId="{10A4B9F1-44DD-4D90-ACA6-9AD3203668BB}" type="parTrans" cxnId="{DFD072E3-B600-487B-945D-B9CD09D4105C}">
      <dgm:prSet/>
      <dgm:spPr/>
      <dgm:t>
        <a:bodyPr/>
        <a:lstStyle/>
        <a:p>
          <a:endParaRPr lang="en-US"/>
        </a:p>
      </dgm:t>
    </dgm:pt>
    <dgm:pt modelId="{81B960BB-F26E-49CE-AD6F-0E45DDF455E6}" type="sibTrans" cxnId="{DFD072E3-B600-487B-945D-B9CD09D4105C}">
      <dgm:prSet/>
      <dgm:spPr/>
      <dgm:t>
        <a:bodyPr/>
        <a:lstStyle/>
        <a:p>
          <a:endParaRPr lang="en-US"/>
        </a:p>
      </dgm:t>
    </dgm:pt>
    <dgm:pt modelId="{C1F56FF6-F742-420C-8413-12550F939C3A}">
      <dgm:prSet custT="1"/>
      <dgm:spPr/>
      <dgm:t>
        <a:bodyPr/>
        <a:lstStyle/>
        <a:p>
          <a:r>
            <a:rPr lang="en-US" sz="1600" dirty="0"/>
            <a:t>Increase CTR</a:t>
          </a:r>
        </a:p>
      </dgm:t>
    </dgm:pt>
    <dgm:pt modelId="{B5F28E98-5AFD-4426-9808-F41E83890F2C}" type="parTrans" cxnId="{0B64E4B7-7A2C-4CFF-8A3E-923B38987024}">
      <dgm:prSet/>
      <dgm:spPr/>
      <dgm:t>
        <a:bodyPr/>
        <a:lstStyle/>
        <a:p>
          <a:endParaRPr lang="en-US"/>
        </a:p>
      </dgm:t>
    </dgm:pt>
    <dgm:pt modelId="{BD4C21E0-1BB0-489E-AED8-2C2BCDF06B14}" type="sibTrans" cxnId="{0B64E4B7-7A2C-4CFF-8A3E-923B38987024}">
      <dgm:prSet/>
      <dgm:spPr/>
      <dgm:t>
        <a:bodyPr/>
        <a:lstStyle/>
        <a:p>
          <a:endParaRPr lang="en-US"/>
        </a:p>
      </dgm:t>
    </dgm:pt>
    <dgm:pt modelId="{06768CED-1604-4CF8-8B22-43C09C42F36F}">
      <dgm:prSet custT="1"/>
      <dgm:spPr/>
      <dgm:t>
        <a:bodyPr/>
        <a:lstStyle/>
        <a:p>
          <a:r>
            <a:rPr lang="en-US" sz="1600" dirty="0"/>
            <a:t>Increase # of Engagements</a:t>
          </a:r>
        </a:p>
      </dgm:t>
    </dgm:pt>
    <dgm:pt modelId="{319B01AE-0685-404A-81D1-C11860747F5A}" type="parTrans" cxnId="{424D7C6F-04B2-4893-8ADB-DD133CB3EB35}">
      <dgm:prSet/>
      <dgm:spPr/>
      <dgm:t>
        <a:bodyPr/>
        <a:lstStyle/>
        <a:p>
          <a:endParaRPr lang="en-US"/>
        </a:p>
      </dgm:t>
    </dgm:pt>
    <dgm:pt modelId="{EAA4A85D-0C40-4AE4-A2BE-C85E9BE508A5}" type="sibTrans" cxnId="{424D7C6F-04B2-4893-8ADB-DD133CB3EB35}">
      <dgm:prSet/>
      <dgm:spPr/>
      <dgm:t>
        <a:bodyPr/>
        <a:lstStyle/>
        <a:p>
          <a:endParaRPr lang="en-US"/>
        </a:p>
      </dgm:t>
    </dgm:pt>
    <dgm:pt modelId="{AB9826E1-166F-4A1D-822E-A80A4AE5F408}">
      <dgm:prSet custT="1"/>
      <dgm:spPr/>
      <dgm:t>
        <a:bodyPr/>
        <a:lstStyle/>
        <a:p>
          <a:r>
            <a:rPr lang="en-US" sz="1600" dirty="0"/>
            <a:t>Increase Engagement Rate</a:t>
          </a:r>
        </a:p>
      </dgm:t>
    </dgm:pt>
    <dgm:pt modelId="{D2BD8950-C0B5-485E-8270-BC2F29A429AC}" type="parTrans" cxnId="{5CDBADA6-87AF-4020-9259-E0BA866C983A}">
      <dgm:prSet/>
      <dgm:spPr/>
      <dgm:t>
        <a:bodyPr/>
        <a:lstStyle/>
        <a:p>
          <a:endParaRPr lang="en-US"/>
        </a:p>
      </dgm:t>
    </dgm:pt>
    <dgm:pt modelId="{D59E3209-E701-4F8F-9865-BCEB804DA408}" type="sibTrans" cxnId="{5CDBADA6-87AF-4020-9259-E0BA866C983A}">
      <dgm:prSet/>
      <dgm:spPr/>
      <dgm:t>
        <a:bodyPr/>
        <a:lstStyle/>
        <a:p>
          <a:endParaRPr lang="en-US"/>
        </a:p>
      </dgm:t>
    </dgm:pt>
    <dgm:pt modelId="{E8053455-37BF-4D04-BB2C-967CEE94187D}">
      <dgm:prSet custT="1"/>
      <dgm:spPr/>
      <dgm:t>
        <a:bodyPr/>
        <a:lstStyle/>
        <a:p>
          <a:r>
            <a:rPr lang="en-US" sz="1600" dirty="0"/>
            <a:t>Increase # of Leads</a:t>
          </a:r>
        </a:p>
      </dgm:t>
    </dgm:pt>
    <dgm:pt modelId="{20D4A6E9-1C1F-46E5-9AD8-3DD3B5BF1DA7}" type="parTrans" cxnId="{9160448A-8AD5-4A67-B091-F86F0206066F}">
      <dgm:prSet/>
      <dgm:spPr/>
      <dgm:t>
        <a:bodyPr/>
        <a:lstStyle/>
        <a:p>
          <a:endParaRPr lang="en-US"/>
        </a:p>
      </dgm:t>
    </dgm:pt>
    <dgm:pt modelId="{0D01F393-7E9A-40E2-92B3-070D7780105D}" type="sibTrans" cxnId="{9160448A-8AD5-4A67-B091-F86F0206066F}">
      <dgm:prSet/>
      <dgm:spPr/>
      <dgm:t>
        <a:bodyPr/>
        <a:lstStyle/>
        <a:p>
          <a:endParaRPr lang="en-US"/>
        </a:p>
      </dgm:t>
    </dgm:pt>
    <dgm:pt modelId="{E4C0E966-4376-4DC6-A664-D0F1F43B0317}">
      <dgm:prSet custT="1"/>
      <dgm:spPr/>
      <dgm:t>
        <a:bodyPr/>
        <a:lstStyle/>
        <a:p>
          <a:r>
            <a:rPr lang="en-US" sz="1600" dirty="0"/>
            <a:t>Increase Attendance Rate</a:t>
          </a:r>
        </a:p>
      </dgm:t>
    </dgm:pt>
    <dgm:pt modelId="{D0D1122C-6515-43FD-896E-54677136AA37}" type="parTrans" cxnId="{CED91589-582E-4C57-A28F-22A1DC89C72C}">
      <dgm:prSet/>
      <dgm:spPr/>
      <dgm:t>
        <a:bodyPr/>
        <a:lstStyle/>
        <a:p>
          <a:endParaRPr lang="en-US"/>
        </a:p>
      </dgm:t>
    </dgm:pt>
    <dgm:pt modelId="{BC1D694F-FEB6-4BFF-9AF0-BF3877067F21}" type="sibTrans" cxnId="{CED91589-582E-4C57-A28F-22A1DC89C72C}">
      <dgm:prSet/>
      <dgm:spPr/>
      <dgm:t>
        <a:bodyPr/>
        <a:lstStyle/>
        <a:p>
          <a:endParaRPr lang="en-US"/>
        </a:p>
      </dgm:t>
    </dgm:pt>
    <dgm:pt modelId="{7773D0A1-2CA7-4A62-811B-CB07100CBB51}">
      <dgm:prSet custT="1"/>
      <dgm:spPr/>
      <dgm:t>
        <a:bodyPr/>
        <a:lstStyle/>
        <a:p>
          <a:r>
            <a:rPr lang="en-US" sz="1600" dirty="0"/>
            <a:t>Increase # of Opens</a:t>
          </a:r>
        </a:p>
      </dgm:t>
    </dgm:pt>
    <dgm:pt modelId="{C2AC3714-7F8A-4D8F-BEC3-223B2B0714E8}" type="parTrans" cxnId="{A7A3FE9E-743E-4AD8-9468-A209DB8EB730}">
      <dgm:prSet/>
      <dgm:spPr/>
      <dgm:t>
        <a:bodyPr/>
        <a:lstStyle/>
        <a:p>
          <a:endParaRPr lang="en-US"/>
        </a:p>
      </dgm:t>
    </dgm:pt>
    <dgm:pt modelId="{BA3A355E-8CB3-4217-B177-58E2C175C0B4}" type="sibTrans" cxnId="{A7A3FE9E-743E-4AD8-9468-A209DB8EB730}">
      <dgm:prSet/>
      <dgm:spPr/>
      <dgm:t>
        <a:bodyPr/>
        <a:lstStyle/>
        <a:p>
          <a:endParaRPr lang="en-US"/>
        </a:p>
      </dgm:t>
    </dgm:pt>
    <dgm:pt modelId="{1FBEFDA8-6D8D-4D31-A519-F245AF1C6391}">
      <dgm:prSet custT="1"/>
      <dgm:spPr/>
      <dgm:t>
        <a:bodyPr/>
        <a:lstStyle/>
        <a:p>
          <a:r>
            <a:rPr lang="en-US" sz="1600" dirty="0"/>
            <a:t>Increase Open Rate</a:t>
          </a:r>
        </a:p>
      </dgm:t>
    </dgm:pt>
    <dgm:pt modelId="{2905C4E6-24B7-4D8E-B4B0-5C3EFC873ED4}" type="parTrans" cxnId="{8FE1279F-ABB0-4A65-9DAE-78C49F342E5B}">
      <dgm:prSet/>
      <dgm:spPr/>
      <dgm:t>
        <a:bodyPr/>
        <a:lstStyle/>
        <a:p>
          <a:endParaRPr lang="en-US"/>
        </a:p>
      </dgm:t>
    </dgm:pt>
    <dgm:pt modelId="{C9156CEA-1103-4E61-B3FE-0DE61F0F2794}" type="sibTrans" cxnId="{8FE1279F-ABB0-4A65-9DAE-78C49F342E5B}">
      <dgm:prSet/>
      <dgm:spPr/>
      <dgm:t>
        <a:bodyPr/>
        <a:lstStyle/>
        <a:p>
          <a:endParaRPr lang="en-US"/>
        </a:p>
      </dgm:t>
    </dgm:pt>
    <dgm:pt modelId="{5837951D-D84A-42DE-9A88-BF44D2468F2E}">
      <dgm:prSet custT="1"/>
      <dgm:spPr/>
      <dgm:t>
        <a:bodyPr/>
        <a:lstStyle/>
        <a:p>
          <a:r>
            <a:rPr lang="en-US" sz="1600" dirty="0"/>
            <a:t>Increase # of Registrations</a:t>
          </a:r>
        </a:p>
      </dgm:t>
    </dgm:pt>
    <dgm:pt modelId="{135DA82C-27D8-41EB-9532-640D8975745B}" type="parTrans" cxnId="{18BAC0CE-F62D-47EE-8EDA-608B14CC1326}">
      <dgm:prSet/>
      <dgm:spPr/>
      <dgm:t>
        <a:bodyPr/>
        <a:lstStyle/>
        <a:p>
          <a:endParaRPr lang="en-US"/>
        </a:p>
      </dgm:t>
    </dgm:pt>
    <dgm:pt modelId="{E86779ED-3A1F-4A80-8906-BDA892788923}" type="sibTrans" cxnId="{18BAC0CE-F62D-47EE-8EDA-608B14CC1326}">
      <dgm:prSet/>
      <dgm:spPr/>
      <dgm:t>
        <a:bodyPr/>
        <a:lstStyle/>
        <a:p>
          <a:endParaRPr lang="en-US"/>
        </a:p>
      </dgm:t>
    </dgm:pt>
    <dgm:pt modelId="{EEAFAC08-C7ED-4FDD-99CA-91ED62C08BF0}">
      <dgm:prSet custT="1"/>
      <dgm:spPr/>
      <dgm:t>
        <a:bodyPr/>
        <a:lstStyle/>
        <a:p>
          <a:r>
            <a:rPr lang="en-US" sz="1600" dirty="0"/>
            <a:t>Increase # of Views</a:t>
          </a:r>
        </a:p>
      </dgm:t>
    </dgm:pt>
    <dgm:pt modelId="{54FC119B-C2D0-4179-AD7A-F4B68AB798B7}" type="parTrans" cxnId="{F047679D-FFAD-4AAE-AF00-C93D761038BF}">
      <dgm:prSet/>
      <dgm:spPr/>
      <dgm:t>
        <a:bodyPr/>
        <a:lstStyle/>
        <a:p>
          <a:endParaRPr lang="en-US"/>
        </a:p>
      </dgm:t>
    </dgm:pt>
    <dgm:pt modelId="{F89E63D7-858C-45EB-932C-556B17FD4DC7}" type="sibTrans" cxnId="{F047679D-FFAD-4AAE-AF00-C93D761038BF}">
      <dgm:prSet/>
      <dgm:spPr/>
      <dgm:t>
        <a:bodyPr/>
        <a:lstStyle/>
        <a:p>
          <a:endParaRPr lang="en-US"/>
        </a:p>
      </dgm:t>
    </dgm:pt>
    <dgm:pt modelId="{9ED531C1-21BD-40E7-AB0D-0C58FCA10D59}">
      <dgm:prSet phldrT="[Text]" custT="1"/>
      <dgm:spPr/>
      <dgm:t>
        <a:bodyPr/>
        <a:lstStyle/>
        <a:p>
          <a:endParaRPr lang="en-US" sz="1600" dirty="0"/>
        </a:p>
      </dgm:t>
    </dgm:pt>
    <dgm:pt modelId="{06497419-2A00-4C01-A43B-85503D66A476}" type="sibTrans" cxnId="{D5101D89-11C6-463E-9205-B73AE032D3FE}">
      <dgm:prSet/>
      <dgm:spPr/>
      <dgm:t>
        <a:bodyPr/>
        <a:lstStyle/>
        <a:p>
          <a:endParaRPr lang="en-US"/>
        </a:p>
      </dgm:t>
    </dgm:pt>
    <dgm:pt modelId="{BBCFB237-F1D9-4967-A088-FC4E73FFA141}" type="parTrans" cxnId="{D5101D89-11C6-463E-9205-B73AE032D3FE}">
      <dgm:prSet/>
      <dgm:spPr/>
      <dgm:t>
        <a:bodyPr/>
        <a:lstStyle/>
        <a:p>
          <a:endParaRPr lang="en-US"/>
        </a:p>
      </dgm:t>
    </dgm:pt>
    <dgm:pt modelId="{CA7FC64E-336E-4976-AD58-C3C23372BF13}">
      <dgm:prSet custT="1"/>
      <dgm:spPr/>
      <dgm:t>
        <a:bodyPr/>
        <a:lstStyle/>
        <a:p>
          <a:r>
            <a:rPr lang="en-US" sz="1600" dirty="0"/>
            <a:t>Increase # of Impressions</a:t>
          </a:r>
        </a:p>
      </dgm:t>
    </dgm:pt>
    <dgm:pt modelId="{38DA6045-C864-487B-9BAA-D962436C3143}" type="sibTrans" cxnId="{C783E2C3-718E-4A36-8563-B9266293478D}">
      <dgm:prSet/>
      <dgm:spPr/>
      <dgm:t>
        <a:bodyPr/>
        <a:lstStyle/>
        <a:p>
          <a:endParaRPr lang="en-US"/>
        </a:p>
      </dgm:t>
    </dgm:pt>
    <dgm:pt modelId="{A72EB516-69DC-45FD-9125-B91F8998E23F}" type="parTrans" cxnId="{C783E2C3-718E-4A36-8563-B9266293478D}">
      <dgm:prSet/>
      <dgm:spPr/>
      <dgm:t>
        <a:bodyPr/>
        <a:lstStyle/>
        <a:p>
          <a:endParaRPr lang="en-US"/>
        </a:p>
      </dgm:t>
    </dgm:pt>
    <dgm:pt modelId="{E30C84DD-C82F-4B9B-AEFD-36F76CAD62D8}">
      <dgm:prSet custT="1"/>
      <dgm:spPr/>
      <dgm:t>
        <a:bodyPr/>
        <a:lstStyle/>
        <a:p>
          <a:endParaRPr lang="en-US" sz="1600" dirty="0"/>
        </a:p>
      </dgm:t>
    </dgm:pt>
    <dgm:pt modelId="{AAC7A6CF-E05F-4CD6-8CC4-9BE46396FFEC}" type="parTrans" cxnId="{2C405353-4E60-4760-A4C9-83219445DA2E}">
      <dgm:prSet/>
      <dgm:spPr/>
      <dgm:t>
        <a:bodyPr/>
        <a:lstStyle/>
        <a:p>
          <a:endParaRPr lang="en-US"/>
        </a:p>
      </dgm:t>
    </dgm:pt>
    <dgm:pt modelId="{21875E96-C356-4469-BD88-31DA5E456DF8}" type="sibTrans" cxnId="{2C405353-4E60-4760-A4C9-83219445DA2E}">
      <dgm:prSet/>
      <dgm:spPr/>
      <dgm:t>
        <a:bodyPr/>
        <a:lstStyle/>
        <a:p>
          <a:endParaRPr lang="en-US"/>
        </a:p>
      </dgm:t>
    </dgm:pt>
    <dgm:pt modelId="{35227676-FC9A-4E67-9F8B-CEE76D935936}">
      <dgm:prSet custT="1"/>
      <dgm:spPr/>
      <dgm:t>
        <a:bodyPr/>
        <a:lstStyle/>
        <a:p>
          <a:endParaRPr lang="en-US" sz="1600" dirty="0"/>
        </a:p>
      </dgm:t>
    </dgm:pt>
    <dgm:pt modelId="{D5D15F32-29B3-4E82-AA6C-F76FFDE615C5}" type="parTrans" cxnId="{46EC8C0D-CBAC-4D2F-A3C5-006B6C690CF1}">
      <dgm:prSet/>
      <dgm:spPr/>
      <dgm:t>
        <a:bodyPr/>
        <a:lstStyle/>
        <a:p>
          <a:endParaRPr lang="en-US"/>
        </a:p>
      </dgm:t>
    </dgm:pt>
    <dgm:pt modelId="{AC0388BF-52F7-4B0D-8CD8-CE055B73170E}" type="sibTrans" cxnId="{46EC8C0D-CBAC-4D2F-A3C5-006B6C690CF1}">
      <dgm:prSet/>
      <dgm:spPr/>
      <dgm:t>
        <a:bodyPr/>
        <a:lstStyle/>
        <a:p>
          <a:endParaRPr lang="en-US"/>
        </a:p>
      </dgm:t>
    </dgm:pt>
    <dgm:pt modelId="{56725BF2-ED1E-4BE1-A421-35A0E04B286B}">
      <dgm:prSet custT="1"/>
      <dgm:spPr/>
      <dgm:t>
        <a:bodyPr/>
        <a:lstStyle/>
        <a:p>
          <a:endParaRPr lang="en-US" sz="1600" dirty="0"/>
        </a:p>
      </dgm:t>
    </dgm:pt>
    <dgm:pt modelId="{770AD48B-1957-450D-BA7F-0877102E38C1}" type="parTrans" cxnId="{99AE136F-1274-49BC-A7FC-6DC4C6B6CBBB}">
      <dgm:prSet/>
      <dgm:spPr/>
      <dgm:t>
        <a:bodyPr/>
        <a:lstStyle/>
        <a:p>
          <a:endParaRPr lang="en-US"/>
        </a:p>
      </dgm:t>
    </dgm:pt>
    <dgm:pt modelId="{BB6E3DF5-9C77-404D-A7A4-F3EA984A2DEA}" type="sibTrans" cxnId="{99AE136F-1274-49BC-A7FC-6DC4C6B6CBBB}">
      <dgm:prSet/>
      <dgm:spPr/>
      <dgm:t>
        <a:bodyPr/>
        <a:lstStyle/>
        <a:p>
          <a:endParaRPr lang="en-US"/>
        </a:p>
      </dgm:t>
    </dgm:pt>
    <dgm:pt modelId="{0DFB6053-F6DB-4979-848B-4C8945A70B77}">
      <dgm:prSet custT="1"/>
      <dgm:spPr/>
      <dgm:t>
        <a:bodyPr/>
        <a:lstStyle/>
        <a:p>
          <a:endParaRPr lang="en-US" sz="1600" dirty="0"/>
        </a:p>
      </dgm:t>
    </dgm:pt>
    <dgm:pt modelId="{B8536A27-8D96-4FAD-84AE-1216EDB67D81}" type="parTrans" cxnId="{7A0228CE-B1DC-49F0-9196-9F585B7FCB16}">
      <dgm:prSet/>
      <dgm:spPr/>
      <dgm:t>
        <a:bodyPr/>
        <a:lstStyle/>
        <a:p>
          <a:endParaRPr lang="en-US"/>
        </a:p>
      </dgm:t>
    </dgm:pt>
    <dgm:pt modelId="{F87F3347-5D56-4B08-99EF-53F05787930F}" type="sibTrans" cxnId="{7A0228CE-B1DC-49F0-9196-9F585B7FCB16}">
      <dgm:prSet/>
      <dgm:spPr/>
      <dgm:t>
        <a:bodyPr/>
        <a:lstStyle/>
        <a:p>
          <a:endParaRPr lang="en-US"/>
        </a:p>
      </dgm:t>
    </dgm:pt>
    <dgm:pt modelId="{3434BEC3-9941-4B07-96A2-2E5D096DED38}">
      <dgm:prSet custT="1"/>
      <dgm:spPr/>
      <dgm:t>
        <a:bodyPr/>
        <a:lstStyle/>
        <a:p>
          <a:endParaRPr lang="en-US" sz="1600" dirty="0"/>
        </a:p>
      </dgm:t>
    </dgm:pt>
    <dgm:pt modelId="{0C71FA64-B5DB-457D-9973-00A97CA28735}" type="parTrans" cxnId="{397599C1-571A-4510-A370-78813A24EB24}">
      <dgm:prSet/>
      <dgm:spPr/>
      <dgm:t>
        <a:bodyPr/>
        <a:lstStyle/>
        <a:p>
          <a:endParaRPr lang="en-US"/>
        </a:p>
      </dgm:t>
    </dgm:pt>
    <dgm:pt modelId="{F00E02C7-7F73-435F-9CAC-6A99DFDFA2C0}" type="sibTrans" cxnId="{397599C1-571A-4510-A370-78813A24EB24}">
      <dgm:prSet/>
      <dgm:spPr/>
      <dgm:t>
        <a:bodyPr/>
        <a:lstStyle/>
        <a:p>
          <a:endParaRPr lang="en-US"/>
        </a:p>
      </dgm:t>
    </dgm:pt>
    <dgm:pt modelId="{30BBF82A-13BD-43C9-A4EB-D894F8C24478}">
      <dgm:prSet custT="1"/>
      <dgm:spPr/>
      <dgm:t>
        <a:bodyPr/>
        <a:lstStyle/>
        <a:p>
          <a:endParaRPr lang="en-US" sz="1600" dirty="0"/>
        </a:p>
      </dgm:t>
    </dgm:pt>
    <dgm:pt modelId="{37B24B3B-A7BC-4F21-943B-87422D1A8E31}" type="parTrans" cxnId="{C5CC3B7A-88C9-4A1B-8427-194C951FE9D0}">
      <dgm:prSet/>
      <dgm:spPr/>
      <dgm:t>
        <a:bodyPr/>
        <a:lstStyle/>
        <a:p>
          <a:endParaRPr lang="en-US"/>
        </a:p>
      </dgm:t>
    </dgm:pt>
    <dgm:pt modelId="{6C2FF2D2-7C3B-42DE-AE50-DB41A179E9E5}" type="sibTrans" cxnId="{C5CC3B7A-88C9-4A1B-8427-194C951FE9D0}">
      <dgm:prSet/>
      <dgm:spPr/>
      <dgm:t>
        <a:bodyPr/>
        <a:lstStyle/>
        <a:p>
          <a:endParaRPr lang="en-US"/>
        </a:p>
      </dgm:t>
    </dgm:pt>
    <dgm:pt modelId="{BAD47395-50E5-4EBE-95E7-71EA80B69F79}">
      <dgm:prSet custT="1"/>
      <dgm:spPr/>
      <dgm:t>
        <a:bodyPr/>
        <a:lstStyle/>
        <a:p>
          <a:endParaRPr lang="en-US" sz="1600" dirty="0"/>
        </a:p>
      </dgm:t>
    </dgm:pt>
    <dgm:pt modelId="{3FD5927A-3011-426A-9B52-DE277237613D}" type="parTrans" cxnId="{EBAD1A8F-AFE6-4A31-B4E6-3AFFC8EA24D4}">
      <dgm:prSet/>
      <dgm:spPr/>
      <dgm:t>
        <a:bodyPr/>
        <a:lstStyle/>
        <a:p>
          <a:endParaRPr lang="en-US"/>
        </a:p>
      </dgm:t>
    </dgm:pt>
    <dgm:pt modelId="{C842EC8D-D00B-4D5E-A38E-F92C12A416C0}" type="sibTrans" cxnId="{EBAD1A8F-AFE6-4A31-B4E6-3AFFC8EA24D4}">
      <dgm:prSet/>
      <dgm:spPr/>
      <dgm:t>
        <a:bodyPr/>
        <a:lstStyle/>
        <a:p>
          <a:endParaRPr lang="en-US"/>
        </a:p>
      </dgm:t>
    </dgm:pt>
    <dgm:pt modelId="{9BBBBA8C-2924-4B81-958E-95F684D783DF}">
      <dgm:prSet custT="1"/>
      <dgm:spPr/>
      <dgm:t>
        <a:bodyPr/>
        <a:lstStyle/>
        <a:p>
          <a:endParaRPr lang="en-US" sz="1600" dirty="0"/>
        </a:p>
      </dgm:t>
    </dgm:pt>
    <dgm:pt modelId="{85A6ECC5-EB08-4C92-8A79-25E71DCA4F53}" type="parTrans" cxnId="{1CA90072-9DDF-433D-ADA8-859243D236EE}">
      <dgm:prSet/>
      <dgm:spPr/>
      <dgm:t>
        <a:bodyPr/>
        <a:lstStyle/>
        <a:p>
          <a:endParaRPr lang="en-US"/>
        </a:p>
      </dgm:t>
    </dgm:pt>
    <dgm:pt modelId="{F7926855-7CB3-4DA4-AC4C-E85B484DFA80}" type="sibTrans" cxnId="{1CA90072-9DDF-433D-ADA8-859243D236EE}">
      <dgm:prSet/>
      <dgm:spPr/>
      <dgm:t>
        <a:bodyPr/>
        <a:lstStyle/>
        <a:p>
          <a:endParaRPr lang="en-US"/>
        </a:p>
      </dgm:t>
    </dgm:pt>
    <dgm:pt modelId="{3C736F06-6288-4FAC-BAD4-911BDA7469CA}">
      <dgm:prSet custT="1"/>
      <dgm:spPr/>
      <dgm:t>
        <a:bodyPr/>
        <a:lstStyle/>
        <a:p>
          <a:endParaRPr lang="en-US" sz="1600" dirty="0"/>
        </a:p>
      </dgm:t>
    </dgm:pt>
    <dgm:pt modelId="{90E2B704-6B13-4860-8581-341BBFF39B2B}" type="parTrans" cxnId="{962DD9DB-CF78-4E1D-8DF4-3DDCF5971F3D}">
      <dgm:prSet/>
      <dgm:spPr/>
      <dgm:t>
        <a:bodyPr/>
        <a:lstStyle/>
        <a:p>
          <a:endParaRPr lang="en-US"/>
        </a:p>
      </dgm:t>
    </dgm:pt>
    <dgm:pt modelId="{6C681C44-3E2D-4ACC-99C8-A10F7EDFFE67}" type="sibTrans" cxnId="{962DD9DB-CF78-4E1D-8DF4-3DDCF5971F3D}">
      <dgm:prSet/>
      <dgm:spPr/>
      <dgm:t>
        <a:bodyPr/>
        <a:lstStyle/>
        <a:p>
          <a:endParaRPr lang="en-US"/>
        </a:p>
      </dgm:t>
    </dgm:pt>
    <dgm:pt modelId="{10245FEE-F68B-4D31-B90B-196BADDAACB9}">
      <dgm:prSet custT="1"/>
      <dgm:spPr/>
      <dgm:t>
        <a:bodyPr/>
        <a:lstStyle/>
        <a:p>
          <a:endParaRPr lang="en-US" sz="1600" dirty="0"/>
        </a:p>
      </dgm:t>
    </dgm:pt>
    <dgm:pt modelId="{DE245F45-966B-4668-8515-753F0501645C}" type="parTrans" cxnId="{4ADDA619-B6FC-4C96-B104-E4DADA6ADB55}">
      <dgm:prSet/>
      <dgm:spPr/>
      <dgm:t>
        <a:bodyPr/>
        <a:lstStyle/>
        <a:p>
          <a:endParaRPr lang="en-US"/>
        </a:p>
      </dgm:t>
    </dgm:pt>
    <dgm:pt modelId="{D5F1354D-24CC-4954-A91E-B619EE0EEBA8}" type="sibTrans" cxnId="{4ADDA619-B6FC-4C96-B104-E4DADA6ADB55}">
      <dgm:prSet/>
      <dgm:spPr/>
      <dgm:t>
        <a:bodyPr/>
        <a:lstStyle/>
        <a:p>
          <a:endParaRPr lang="en-US"/>
        </a:p>
      </dgm:t>
    </dgm:pt>
    <dgm:pt modelId="{629C2FE5-E878-4ACC-95DF-CC6E6EF1B40C}">
      <dgm:prSet phldrT="[Text]" custT="1"/>
      <dgm:spPr/>
      <dgm:t>
        <a:bodyPr/>
        <a:lstStyle/>
        <a:p>
          <a:endParaRPr lang="en-US" sz="1600" dirty="0"/>
        </a:p>
      </dgm:t>
    </dgm:pt>
    <dgm:pt modelId="{18E8FC08-BF15-47CD-9CFF-86D86A7A8215}" type="parTrans" cxnId="{D33FA00A-69D9-4E2D-899C-8DD30B8AAC89}">
      <dgm:prSet/>
      <dgm:spPr/>
      <dgm:t>
        <a:bodyPr/>
        <a:lstStyle/>
        <a:p>
          <a:endParaRPr lang="en-US"/>
        </a:p>
      </dgm:t>
    </dgm:pt>
    <dgm:pt modelId="{C02C9449-0220-43B9-B734-D6E9AAF70F1A}" type="sibTrans" cxnId="{D33FA00A-69D9-4E2D-899C-8DD30B8AAC89}">
      <dgm:prSet/>
      <dgm:spPr/>
      <dgm:t>
        <a:bodyPr/>
        <a:lstStyle/>
        <a:p>
          <a:endParaRPr lang="en-US"/>
        </a:p>
      </dgm:t>
    </dgm:pt>
    <dgm:pt modelId="{59B2272F-D0AA-4692-A205-5DD96428BC77}">
      <dgm:prSet custT="1"/>
      <dgm:spPr/>
      <dgm:t>
        <a:bodyPr/>
        <a:lstStyle/>
        <a:p>
          <a:endParaRPr lang="en-US" sz="1600" dirty="0"/>
        </a:p>
      </dgm:t>
    </dgm:pt>
    <dgm:pt modelId="{26DF0336-F123-4A6C-A230-EF85FB0E24AC}" type="parTrans" cxnId="{D93E0E9A-CE59-4EBE-8494-069C988492B4}">
      <dgm:prSet/>
      <dgm:spPr/>
      <dgm:t>
        <a:bodyPr/>
        <a:lstStyle/>
        <a:p>
          <a:endParaRPr lang="en-US"/>
        </a:p>
      </dgm:t>
    </dgm:pt>
    <dgm:pt modelId="{06116C4B-C7D8-42DF-B755-1739B8789B8F}" type="sibTrans" cxnId="{D93E0E9A-CE59-4EBE-8494-069C988492B4}">
      <dgm:prSet/>
      <dgm:spPr/>
      <dgm:t>
        <a:bodyPr/>
        <a:lstStyle/>
        <a:p>
          <a:endParaRPr lang="en-US"/>
        </a:p>
      </dgm:t>
    </dgm:pt>
    <dgm:pt modelId="{CE3A1466-FD43-4F55-A783-F66DCBA43057}">
      <dgm:prSet custT="1"/>
      <dgm:spPr/>
      <dgm:t>
        <a:bodyPr/>
        <a:lstStyle/>
        <a:p>
          <a:endParaRPr lang="en-US" sz="1600" dirty="0"/>
        </a:p>
      </dgm:t>
    </dgm:pt>
    <dgm:pt modelId="{DDAD0A32-E80B-458A-AD20-07A60AD97E7F}" type="parTrans" cxnId="{D1752DD7-78CA-4565-BAD3-CB3E81AD88D9}">
      <dgm:prSet/>
      <dgm:spPr/>
      <dgm:t>
        <a:bodyPr/>
        <a:lstStyle/>
        <a:p>
          <a:endParaRPr lang="en-US"/>
        </a:p>
      </dgm:t>
    </dgm:pt>
    <dgm:pt modelId="{7435682A-71E6-4BFD-861C-9CE3F4B42E29}" type="sibTrans" cxnId="{D1752DD7-78CA-4565-BAD3-CB3E81AD88D9}">
      <dgm:prSet/>
      <dgm:spPr/>
      <dgm:t>
        <a:bodyPr/>
        <a:lstStyle/>
        <a:p>
          <a:endParaRPr lang="en-US"/>
        </a:p>
      </dgm:t>
    </dgm:pt>
    <dgm:pt modelId="{F8D3E14D-46E6-409A-8B36-5331A58422B2}">
      <dgm:prSet custT="1"/>
      <dgm:spPr/>
      <dgm:t>
        <a:bodyPr/>
        <a:lstStyle/>
        <a:p>
          <a:endParaRPr lang="en-US" sz="1600" dirty="0"/>
        </a:p>
      </dgm:t>
    </dgm:pt>
    <dgm:pt modelId="{B15E89B0-C33C-4AF6-B625-F74FB90E258F}" type="parTrans" cxnId="{E58D6DE5-5C97-4994-8AE5-1B4FCAB4A6DC}">
      <dgm:prSet/>
      <dgm:spPr/>
      <dgm:t>
        <a:bodyPr/>
        <a:lstStyle/>
        <a:p>
          <a:endParaRPr lang="en-US"/>
        </a:p>
      </dgm:t>
    </dgm:pt>
    <dgm:pt modelId="{78147436-7116-4309-8137-9ABC9BB941F6}" type="sibTrans" cxnId="{E58D6DE5-5C97-4994-8AE5-1B4FCAB4A6DC}">
      <dgm:prSet/>
      <dgm:spPr/>
      <dgm:t>
        <a:bodyPr/>
        <a:lstStyle/>
        <a:p>
          <a:endParaRPr lang="en-US"/>
        </a:p>
      </dgm:t>
    </dgm:pt>
    <dgm:pt modelId="{D23FA16E-71C3-4995-9F6B-77F34901D450}">
      <dgm:prSet custT="1"/>
      <dgm:spPr/>
      <dgm:t>
        <a:bodyPr/>
        <a:lstStyle/>
        <a:p>
          <a:endParaRPr lang="en-US" sz="1600" dirty="0"/>
        </a:p>
      </dgm:t>
    </dgm:pt>
    <dgm:pt modelId="{E5F1C90D-E9E9-4248-BADB-0FE8A7405599}" type="parTrans" cxnId="{24BDB43C-FDF3-4EF5-AB0D-094C9208BD83}">
      <dgm:prSet/>
      <dgm:spPr/>
      <dgm:t>
        <a:bodyPr/>
        <a:lstStyle/>
        <a:p>
          <a:endParaRPr lang="en-US"/>
        </a:p>
      </dgm:t>
    </dgm:pt>
    <dgm:pt modelId="{1B4F7AF0-5090-4F0D-A2E8-DD95D5949F6D}" type="sibTrans" cxnId="{24BDB43C-FDF3-4EF5-AB0D-094C9208BD83}">
      <dgm:prSet/>
      <dgm:spPr/>
      <dgm:t>
        <a:bodyPr/>
        <a:lstStyle/>
        <a:p>
          <a:endParaRPr lang="en-US"/>
        </a:p>
      </dgm:t>
    </dgm:pt>
    <dgm:pt modelId="{74661553-BCD7-4612-8B87-15CCA790C81C}" type="pres">
      <dgm:prSet presAssocID="{D4294996-18E2-43AE-B5DE-4D23A055C77E}" presName="Name0" presStyleCnt="0">
        <dgm:presLayoutVars>
          <dgm:dir/>
          <dgm:animLvl val="lvl"/>
          <dgm:resizeHandles val="exact"/>
        </dgm:presLayoutVars>
      </dgm:prSet>
      <dgm:spPr/>
    </dgm:pt>
    <dgm:pt modelId="{9CD8619E-D46E-4C03-94D0-8CA25C445174}" type="pres">
      <dgm:prSet presAssocID="{D38FF5C6-249C-4B57-9AE3-B06B7ADAB7F1}" presName="composite" presStyleCnt="0"/>
      <dgm:spPr/>
    </dgm:pt>
    <dgm:pt modelId="{DB52A508-17A3-41A7-B2FE-A650CDC9C5E7}" type="pres">
      <dgm:prSet presAssocID="{D38FF5C6-249C-4B57-9AE3-B06B7ADAB7F1}" presName="parTx" presStyleLbl="alignNode1" presStyleIdx="0" presStyleCnt="3">
        <dgm:presLayoutVars>
          <dgm:chMax val="0"/>
          <dgm:chPref val="0"/>
          <dgm:bulletEnabled val="1"/>
        </dgm:presLayoutVars>
      </dgm:prSet>
      <dgm:spPr/>
    </dgm:pt>
    <dgm:pt modelId="{7D59A82B-BBEF-489A-A419-62C1FFCC3CB9}" type="pres">
      <dgm:prSet presAssocID="{D38FF5C6-249C-4B57-9AE3-B06B7ADAB7F1}" presName="desTx" presStyleLbl="alignAccFollowNode1" presStyleIdx="0" presStyleCnt="3" custLinFactNeighborX="-209" custLinFactNeighborY="675">
        <dgm:presLayoutVars>
          <dgm:bulletEnabled val="1"/>
        </dgm:presLayoutVars>
      </dgm:prSet>
      <dgm:spPr/>
    </dgm:pt>
    <dgm:pt modelId="{F182E2BB-8A2C-4757-B115-E4C97AA2BCF9}" type="pres">
      <dgm:prSet presAssocID="{F3938885-87FD-4AAC-8EF3-70D92AB644EB}" presName="space" presStyleCnt="0"/>
      <dgm:spPr/>
    </dgm:pt>
    <dgm:pt modelId="{FBFA0AD2-8B64-4BEE-8078-ABBB268AD2A5}" type="pres">
      <dgm:prSet presAssocID="{81DA71F5-1A27-4A56-8E5C-FD5CE3C280B8}" presName="composite" presStyleCnt="0"/>
      <dgm:spPr/>
    </dgm:pt>
    <dgm:pt modelId="{C1806948-A414-447E-9BD7-CDA4F685F368}" type="pres">
      <dgm:prSet presAssocID="{81DA71F5-1A27-4A56-8E5C-FD5CE3C280B8}" presName="parTx" presStyleLbl="alignNode1" presStyleIdx="1" presStyleCnt="3">
        <dgm:presLayoutVars>
          <dgm:chMax val="0"/>
          <dgm:chPref val="0"/>
          <dgm:bulletEnabled val="1"/>
        </dgm:presLayoutVars>
      </dgm:prSet>
      <dgm:spPr/>
    </dgm:pt>
    <dgm:pt modelId="{CA6EF0A4-9872-4FF3-9116-0674A755F083}" type="pres">
      <dgm:prSet presAssocID="{81DA71F5-1A27-4A56-8E5C-FD5CE3C280B8}" presName="desTx" presStyleLbl="alignAccFollowNode1" presStyleIdx="1" presStyleCnt="3">
        <dgm:presLayoutVars>
          <dgm:bulletEnabled val="1"/>
        </dgm:presLayoutVars>
      </dgm:prSet>
      <dgm:spPr/>
    </dgm:pt>
    <dgm:pt modelId="{7C31461A-9493-41BA-AEBD-7FE120EC0005}" type="pres">
      <dgm:prSet presAssocID="{9D206A11-E993-4470-B7ED-6532CEDDC4B7}" presName="space" presStyleCnt="0"/>
      <dgm:spPr/>
    </dgm:pt>
    <dgm:pt modelId="{38FAA635-66CB-45A2-8679-050BF7B3FDE9}" type="pres">
      <dgm:prSet presAssocID="{0A454162-DF23-413D-B083-8E201A9AFD6F}" presName="composite" presStyleCnt="0"/>
      <dgm:spPr/>
    </dgm:pt>
    <dgm:pt modelId="{63A644CF-91BB-4C7E-B144-1195B3715879}" type="pres">
      <dgm:prSet presAssocID="{0A454162-DF23-413D-B083-8E201A9AFD6F}" presName="parTx" presStyleLbl="alignNode1" presStyleIdx="2" presStyleCnt="3">
        <dgm:presLayoutVars>
          <dgm:chMax val="0"/>
          <dgm:chPref val="0"/>
          <dgm:bulletEnabled val="1"/>
        </dgm:presLayoutVars>
      </dgm:prSet>
      <dgm:spPr/>
    </dgm:pt>
    <dgm:pt modelId="{29B47E2B-1AE4-4ACF-985D-DAE71E2CB504}" type="pres">
      <dgm:prSet presAssocID="{0A454162-DF23-413D-B083-8E201A9AFD6F}" presName="desTx" presStyleLbl="alignAccFollowNode1" presStyleIdx="2" presStyleCnt="3">
        <dgm:presLayoutVars>
          <dgm:bulletEnabled val="1"/>
        </dgm:presLayoutVars>
      </dgm:prSet>
      <dgm:spPr/>
    </dgm:pt>
  </dgm:ptLst>
  <dgm:cxnLst>
    <dgm:cxn modelId="{D33FA00A-69D9-4E2D-899C-8DD30B8AAC89}" srcId="{0A454162-DF23-413D-B083-8E201A9AFD6F}" destId="{629C2FE5-E878-4ACC-95DF-CC6E6EF1B40C}" srcOrd="1" destOrd="0" parTransId="{18E8FC08-BF15-47CD-9CFF-86D86A7A8215}" sibTransId="{C02C9449-0220-43B9-B734-D6E9AAF70F1A}"/>
    <dgm:cxn modelId="{BEDA540C-B1AB-4100-B0FD-B1D790924B74}" type="presOf" srcId="{0DFB6053-F6DB-4979-848B-4C8945A70B77}" destId="{7D59A82B-BBEF-489A-A419-62C1FFCC3CB9}" srcOrd="0" destOrd="9" presId="urn:microsoft.com/office/officeart/2005/8/layout/hList1"/>
    <dgm:cxn modelId="{46EC8C0D-CBAC-4D2F-A3C5-006B6C690CF1}" srcId="{D38FF5C6-249C-4B57-9AE3-B06B7ADAB7F1}" destId="{35227676-FC9A-4E67-9F8B-CEE76D935936}" srcOrd="5" destOrd="0" parTransId="{D5D15F32-29B3-4E82-AA6C-F76FFDE615C5}" sibTransId="{AC0388BF-52F7-4B0D-8CD8-CE055B73170E}"/>
    <dgm:cxn modelId="{4ADDA619-B6FC-4C96-B104-E4DADA6ADB55}" srcId="{81DA71F5-1A27-4A56-8E5C-FD5CE3C280B8}" destId="{10245FEE-F68B-4D31-B90B-196BADDAACB9}" srcOrd="11" destOrd="0" parTransId="{DE245F45-966B-4668-8515-753F0501645C}" sibTransId="{D5F1354D-24CC-4954-A91E-B619EE0EEBA8}"/>
    <dgm:cxn modelId="{BF08731A-12BE-4E45-8FDC-E445B3815AA2}" type="presOf" srcId="{D19246F1-EDB1-43E3-B09D-B3520E90F568}" destId="{29B47E2B-1AE4-4ACF-985D-DAE71E2CB504}" srcOrd="0" destOrd="10" presId="urn:microsoft.com/office/officeart/2005/8/layout/hList1"/>
    <dgm:cxn modelId="{343C8D1B-D11E-4DCF-B2BE-30F33FA355C8}" type="presOf" srcId="{E8053455-37BF-4D04-BB2C-967CEE94187D}" destId="{CA6EF0A4-9872-4FF3-9116-0674A755F083}" srcOrd="0" destOrd="10" presId="urn:microsoft.com/office/officeart/2005/8/layout/hList1"/>
    <dgm:cxn modelId="{78E02E29-F30F-4FB0-9887-0A8F64E44FC0}" type="presOf" srcId="{35887DBE-5E1B-41A8-8459-E4F203E577A8}" destId="{7D59A82B-BBEF-489A-A419-62C1FFCC3CB9}" srcOrd="0" destOrd="0" presId="urn:microsoft.com/office/officeart/2005/8/layout/hList1"/>
    <dgm:cxn modelId="{2DDBE82D-6B0E-4B19-B040-8F1238D30663}" type="presOf" srcId="{77A1AA8D-EF70-44D2-B424-6B05B7E179B1}" destId="{29B47E2B-1AE4-4ACF-985D-DAE71E2CB504}" srcOrd="0" destOrd="0" presId="urn:microsoft.com/office/officeart/2005/8/layout/hList1"/>
    <dgm:cxn modelId="{DF579630-CD99-410E-87E2-66438AF2F77B}" type="presOf" srcId="{59B2272F-D0AA-4692-A205-5DD96428BC77}" destId="{29B47E2B-1AE4-4ACF-985D-DAE71E2CB504}" srcOrd="0" destOrd="3" presId="urn:microsoft.com/office/officeart/2005/8/layout/hList1"/>
    <dgm:cxn modelId="{CCB94F3A-43D4-4D2A-BC7C-04C3D5FD97F6}" type="presOf" srcId="{C1F56FF6-F742-420C-8413-12550F939C3A}" destId="{CA6EF0A4-9872-4FF3-9116-0674A755F083}" srcOrd="0" destOrd="4" presId="urn:microsoft.com/office/officeart/2005/8/layout/hList1"/>
    <dgm:cxn modelId="{B0177D3A-1291-4C80-9C99-A324DD579567}" srcId="{D4294996-18E2-43AE-B5DE-4D23A055C77E}" destId="{81DA71F5-1A27-4A56-8E5C-FD5CE3C280B8}" srcOrd="1" destOrd="0" parTransId="{71B48F23-36A3-421F-8D97-B85E1D1F7E55}" sibTransId="{9D206A11-E993-4470-B7ED-6532CEDDC4B7}"/>
    <dgm:cxn modelId="{24BDB43C-FDF3-4EF5-AB0D-094C9208BD83}" srcId="{0A454162-DF23-413D-B083-8E201A9AFD6F}" destId="{D23FA16E-71C3-4995-9F6B-77F34901D450}" srcOrd="9" destOrd="0" parTransId="{E5F1C90D-E9E9-4248-BADB-0FE8A7405599}" sibTransId="{1B4F7AF0-5090-4F0D-A2E8-DD95D5949F6D}"/>
    <dgm:cxn modelId="{B7AF263E-FFB8-4BBC-B97D-0598B6EC59BB}" type="presOf" srcId="{3434BEC3-9941-4B07-96A2-2E5D096DED38}" destId="{CA6EF0A4-9872-4FF3-9116-0674A755F083}" srcOrd="0" destOrd="1" presId="urn:microsoft.com/office/officeart/2005/8/layout/hList1"/>
    <dgm:cxn modelId="{D041475D-DA16-4C52-9EA3-10D9BB24446A}" type="presOf" srcId="{CA7FC64E-336E-4976-AD58-C3C23372BF13}" destId="{7D59A82B-BBEF-489A-A419-62C1FFCC3CB9}" srcOrd="0" destOrd="2" presId="urn:microsoft.com/office/officeart/2005/8/layout/hList1"/>
    <dgm:cxn modelId="{C60B855D-9F71-4F70-B810-F6A58C8BE505}" type="presOf" srcId="{9BBBBA8C-2924-4B81-958E-95F684D783DF}" destId="{CA6EF0A4-9872-4FF3-9116-0674A755F083}" srcOrd="0" destOrd="7" presId="urn:microsoft.com/office/officeart/2005/8/layout/hList1"/>
    <dgm:cxn modelId="{2E996541-E06D-46CC-8332-84382B52A3A3}" type="presOf" srcId="{30BBF82A-13BD-43C9-A4EB-D894F8C24478}" destId="{CA6EF0A4-9872-4FF3-9116-0674A755F083}" srcOrd="0" destOrd="3" presId="urn:microsoft.com/office/officeart/2005/8/layout/hList1"/>
    <dgm:cxn modelId="{A8370342-C5F7-44D4-B64C-1DD28356B116}" type="presOf" srcId="{EEAFAC08-C7ED-4FDD-99CA-91ED62C08BF0}" destId="{7D59A82B-BBEF-489A-A419-62C1FFCC3CB9}" srcOrd="0" destOrd="10" presId="urn:microsoft.com/office/officeart/2005/8/layout/hList1"/>
    <dgm:cxn modelId="{BA5B4D42-0897-4E38-939D-602D8E090EB1}" type="presOf" srcId="{F8D3E14D-46E6-409A-8B36-5331A58422B2}" destId="{29B47E2B-1AE4-4ACF-985D-DAE71E2CB504}" srcOrd="0" destOrd="7" presId="urn:microsoft.com/office/officeart/2005/8/layout/hList1"/>
    <dgm:cxn modelId="{E1BFEF64-B832-4D5B-A823-DEAC91BC96DB}" type="presOf" srcId="{AB9826E1-166F-4A1D-822E-A80A4AE5F408}" destId="{CA6EF0A4-9872-4FF3-9116-0674A755F083}" srcOrd="0" destOrd="8" presId="urn:microsoft.com/office/officeart/2005/8/layout/hList1"/>
    <dgm:cxn modelId="{0851FA66-4A25-46BC-BF7F-5E493B1F15B5}" type="presOf" srcId="{3C736F06-6288-4FAC-BAD4-911BDA7469CA}" destId="{CA6EF0A4-9872-4FF3-9116-0674A755F083}" srcOrd="0" destOrd="9" presId="urn:microsoft.com/office/officeart/2005/8/layout/hList1"/>
    <dgm:cxn modelId="{DD85ED47-3631-4E6D-8AB1-3C32BD32B37B}" type="presOf" srcId="{063DDD8C-4B93-409D-9571-92D0FBA865F6}" destId="{29B47E2B-1AE4-4ACF-985D-DAE71E2CB504}" srcOrd="0" destOrd="2" presId="urn:microsoft.com/office/officeart/2005/8/layout/hList1"/>
    <dgm:cxn modelId="{CB95CE49-1006-4D03-B1EF-96A0C63E87A7}" type="presOf" srcId="{A8638F3D-6F8D-4374-B530-E74CA0F4F058}" destId="{29B47E2B-1AE4-4ACF-985D-DAE71E2CB504}" srcOrd="0" destOrd="4" presId="urn:microsoft.com/office/officeart/2005/8/layout/hList1"/>
    <dgm:cxn modelId="{4AD7B46B-B04A-48E4-B6E1-918F859E37FC}" type="presOf" srcId="{DA4C9334-5F22-4E0C-8346-DA135278E99E}" destId="{29B47E2B-1AE4-4ACF-985D-DAE71E2CB504}" srcOrd="0" destOrd="8" presId="urn:microsoft.com/office/officeart/2005/8/layout/hList1"/>
    <dgm:cxn modelId="{99AE136F-1274-49BC-A7FC-6DC4C6B6CBBB}" srcId="{D38FF5C6-249C-4B57-9AE3-B06B7ADAB7F1}" destId="{56725BF2-ED1E-4BE1-A421-35A0E04B286B}" srcOrd="7" destOrd="0" parTransId="{770AD48B-1957-450D-BA7F-0877102E38C1}" sibTransId="{BB6E3DF5-9C77-404D-A7A4-F3EA984A2DEA}"/>
    <dgm:cxn modelId="{424D7C6F-04B2-4893-8ADB-DD133CB3EB35}" srcId="{81DA71F5-1A27-4A56-8E5C-FD5CE3C280B8}" destId="{06768CED-1604-4CF8-8B22-43C09C42F36F}" srcOrd="6" destOrd="0" parTransId="{319B01AE-0685-404A-81D1-C11860747F5A}" sibTransId="{EAA4A85D-0C40-4AE4-A2BE-C85E9BE508A5}"/>
    <dgm:cxn modelId="{1CA90072-9DDF-433D-ADA8-859243D236EE}" srcId="{81DA71F5-1A27-4A56-8E5C-FD5CE3C280B8}" destId="{9BBBBA8C-2924-4B81-958E-95F684D783DF}" srcOrd="7" destOrd="0" parTransId="{85A6ECC5-EB08-4C92-8A79-25E71DCA4F53}" sibTransId="{F7926855-7CB3-4DA4-AC4C-E85B484DFA80}"/>
    <dgm:cxn modelId="{2C405353-4E60-4760-A4C9-83219445DA2E}" srcId="{D38FF5C6-249C-4B57-9AE3-B06B7ADAB7F1}" destId="{E30C84DD-C82F-4B9B-AEFD-36F76CAD62D8}" srcOrd="3" destOrd="0" parTransId="{AAC7A6CF-E05F-4CD6-8CC4-9BE46396FFEC}" sibTransId="{21875E96-C356-4469-BD88-31DA5E456DF8}"/>
    <dgm:cxn modelId="{1DC95A76-514D-4E8E-93F4-16A43787240C}" type="presOf" srcId="{F4A5DF7D-C497-4FA8-8CC0-49B9229B9A66}" destId="{29B47E2B-1AE4-4ACF-985D-DAE71E2CB504}" srcOrd="0" destOrd="6" presId="urn:microsoft.com/office/officeart/2005/8/layout/hList1"/>
    <dgm:cxn modelId="{68F58E57-4222-44FF-BDEB-81660731DAE9}" type="presOf" srcId="{D23FA16E-71C3-4995-9F6B-77F34901D450}" destId="{29B47E2B-1AE4-4ACF-985D-DAE71E2CB504}" srcOrd="0" destOrd="9" presId="urn:microsoft.com/office/officeart/2005/8/layout/hList1"/>
    <dgm:cxn modelId="{61547259-C176-4255-8390-D6CFC717DAB0}" type="presOf" srcId="{06768CED-1604-4CF8-8B22-43C09C42F36F}" destId="{CA6EF0A4-9872-4FF3-9116-0674A755F083}" srcOrd="0" destOrd="6" presId="urn:microsoft.com/office/officeart/2005/8/layout/hList1"/>
    <dgm:cxn modelId="{C5CC3B7A-88C9-4A1B-8427-194C951FE9D0}" srcId="{81DA71F5-1A27-4A56-8E5C-FD5CE3C280B8}" destId="{30BBF82A-13BD-43C9-A4EB-D894F8C24478}" srcOrd="3" destOrd="0" parTransId="{37B24B3B-A7BC-4F21-943B-87422D1A8E31}" sibTransId="{6C2FF2D2-7C3B-42DE-AE50-DB41A179E9E5}"/>
    <dgm:cxn modelId="{985A167E-7D2E-4C57-A462-BC18C236F1A2}" type="presOf" srcId="{0A454162-DF23-413D-B083-8E201A9AFD6F}" destId="{63A644CF-91BB-4C7E-B144-1195B3715879}" srcOrd="0" destOrd="0" presId="urn:microsoft.com/office/officeart/2005/8/layout/hList1"/>
    <dgm:cxn modelId="{95C2E283-2C8A-4376-A6F2-59F93B470C6E}" srcId="{0A454162-DF23-413D-B083-8E201A9AFD6F}" destId="{D19246F1-EDB1-43E3-B09D-B3520E90F568}" srcOrd="10" destOrd="0" parTransId="{DE7ECB13-0CDF-435A-8BA8-12CAEACF7DD4}" sibTransId="{4E48466C-27A8-4FB3-9EF1-847A9A1975AA}"/>
    <dgm:cxn modelId="{CED91589-582E-4C57-A28F-22A1DC89C72C}" srcId="{81DA71F5-1A27-4A56-8E5C-FD5CE3C280B8}" destId="{E4C0E966-4376-4DC6-A664-D0F1F43B0317}" srcOrd="12" destOrd="0" parTransId="{D0D1122C-6515-43FD-896E-54677136AA37}" sibTransId="{BC1D694F-FEB6-4BFF-9AF0-BF3877067F21}"/>
    <dgm:cxn modelId="{D5101D89-11C6-463E-9205-B73AE032D3FE}" srcId="{D38FF5C6-249C-4B57-9AE3-B06B7ADAB7F1}" destId="{9ED531C1-21BD-40E7-AB0D-0C58FCA10D59}" srcOrd="1" destOrd="0" parTransId="{BBCFB237-F1D9-4967-A088-FC4E73FFA141}" sibTransId="{06497419-2A00-4C01-A43B-85503D66A476}"/>
    <dgm:cxn modelId="{D6627F89-AB48-4AE6-821D-B11C9F9F94F5}" srcId="{81DA71F5-1A27-4A56-8E5C-FD5CE3C280B8}" destId="{37EBFBB4-42C0-452C-9A6E-BA25609296E5}" srcOrd="0" destOrd="0" parTransId="{ACFF5541-B1CD-44A5-B595-875B07F81904}" sibTransId="{92E9DEB5-69AF-4F54-9D19-D4630892F1A1}"/>
    <dgm:cxn modelId="{9160448A-8AD5-4A67-B091-F86F0206066F}" srcId="{81DA71F5-1A27-4A56-8E5C-FD5CE3C280B8}" destId="{E8053455-37BF-4D04-BB2C-967CEE94187D}" srcOrd="10" destOrd="0" parTransId="{20D4A6E9-1C1F-46E5-9AD8-3DD3B5BF1DA7}" sibTransId="{0D01F393-7E9A-40E2-92B3-070D7780105D}"/>
    <dgm:cxn modelId="{453BD78D-B114-4E20-A7BB-0129DE33BEF5}" type="presOf" srcId="{0359F546-8EE3-4E7A-9967-EC80B9263988}" destId="{CA6EF0A4-9872-4FF3-9116-0674A755F083}" srcOrd="0" destOrd="2" presId="urn:microsoft.com/office/officeart/2005/8/layout/hList1"/>
    <dgm:cxn modelId="{EBAD1A8F-AFE6-4A31-B4E6-3AFFC8EA24D4}" srcId="{81DA71F5-1A27-4A56-8E5C-FD5CE3C280B8}" destId="{BAD47395-50E5-4EBE-95E7-71EA80B69F79}" srcOrd="5" destOrd="0" parTransId="{3FD5927A-3011-426A-9B52-DE277237613D}" sibTransId="{C842EC8D-D00B-4D5E-A38E-F92C12A416C0}"/>
    <dgm:cxn modelId="{01D2DA91-DF7A-4737-B53E-1517075E4EFF}" type="presOf" srcId="{629C2FE5-E878-4ACC-95DF-CC6E6EF1B40C}" destId="{29B47E2B-1AE4-4ACF-985D-DAE71E2CB504}" srcOrd="0" destOrd="1" presId="urn:microsoft.com/office/officeart/2005/8/layout/hList1"/>
    <dgm:cxn modelId="{99280298-1424-4E58-8DD8-9363BFD3CE71}" type="presOf" srcId="{E4C0E966-4376-4DC6-A664-D0F1F43B0317}" destId="{CA6EF0A4-9872-4FF3-9116-0674A755F083}" srcOrd="0" destOrd="12" presId="urn:microsoft.com/office/officeart/2005/8/layout/hList1"/>
    <dgm:cxn modelId="{D93E0E9A-CE59-4EBE-8494-069C988492B4}" srcId="{0A454162-DF23-413D-B083-8E201A9AFD6F}" destId="{59B2272F-D0AA-4692-A205-5DD96428BC77}" srcOrd="3" destOrd="0" parTransId="{26DF0336-F123-4A6C-A230-EF85FB0E24AC}" sibTransId="{06116C4B-C7D8-42DF-B755-1739B8789B8F}"/>
    <dgm:cxn modelId="{F047679D-FFAD-4AAE-AF00-C93D761038BF}" srcId="{D38FF5C6-249C-4B57-9AE3-B06B7ADAB7F1}" destId="{EEAFAC08-C7ED-4FDD-99CA-91ED62C08BF0}" srcOrd="10" destOrd="0" parTransId="{54FC119B-C2D0-4179-AD7A-F4B68AB798B7}" sibTransId="{F89E63D7-858C-45EB-932C-556B17FD4DC7}"/>
    <dgm:cxn modelId="{A7A3FE9E-743E-4AD8-9468-A209DB8EB730}" srcId="{D38FF5C6-249C-4B57-9AE3-B06B7ADAB7F1}" destId="{7773D0A1-2CA7-4A62-811B-CB07100CBB51}" srcOrd="4" destOrd="0" parTransId="{C2AC3714-7F8A-4D8F-BEC3-223B2B0714E8}" sibTransId="{BA3A355E-8CB3-4217-B177-58E2C175C0B4}"/>
    <dgm:cxn modelId="{8FE1279F-ABB0-4A65-9DAE-78C49F342E5B}" srcId="{D38FF5C6-249C-4B57-9AE3-B06B7ADAB7F1}" destId="{1FBEFDA8-6D8D-4D31-A519-F245AF1C6391}" srcOrd="6" destOrd="0" parTransId="{2905C4E6-24B7-4D8E-B4B0-5C3EFC873ED4}" sibTransId="{C9156CEA-1103-4E61-B3FE-0DE61F0F2794}"/>
    <dgm:cxn modelId="{15C97AA1-8AC2-4C93-ADA3-72E600037C0B}" type="presOf" srcId="{D38FF5C6-249C-4B57-9AE3-B06B7ADAB7F1}" destId="{DB52A508-17A3-41A7-B2FE-A650CDC9C5E7}" srcOrd="0" destOrd="0" presId="urn:microsoft.com/office/officeart/2005/8/layout/hList1"/>
    <dgm:cxn modelId="{5CDBADA6-87AF-4020-9259-E0BA866C983A}" srcId="{81DA71F5-1A27-4A56-8E5C-FD5CE3C280B8}" destId="{AB9826E1-166F-4A1D-822E-A80A4AE5F408}" srcOrd="8" destOrd="0" parTransId="{D2BD8950-C0B5-485E-8270-BC2F29A429AC}" sibTransId="{D59E3209-E701-4F8F-9865-BCEB804DA408}"/>
    <dgm:cxn modelId="{0AF13EAA-C9B2-4CC0-BE9E-D1017806FDF1}" srcId="{0A454162-DF23-413D-B083-8E201A9AFD6F}" destId="{F4A5DF7D-C497-4FA8-8CC0-49B9229B9A66}" srcOrd="6" destOrd="0" parTransId="{2988FE6F-545D-4F2F-A1FE-9AA91C21F9EF}" sibTransId="{78E6C4C8-83EA-4A32-BD3C-0B54F9712511}"/>
    <dgm:cxn modelId="{81A717B1-64B6-4B3C-835D-54B9DF5EE317}" type="presOf" srcId="{56725BF2-ED1E-4BE1-A421-35A0E04B286B}" destId="{7D59A82B-BBEF-489A-A419-62C1FFCC3CB9}" srcOrd="0" destOrd="7" presId="urn:microsoft.com/office/officeart/2005/8/layout/hList1"/>
    <dgm:cxn modelId="{0B64E4B7-7A2C-4CFF-8A3E-923B38987024}" srcId="{81DA71F5-1A27-4A56-8E5C-FD5CE3C280B8}" destId="{C1F56FF6-F742-420C-8413-12550F939C3A}" srcOrd="4" destOrd="0" parTransId="{B5F28E98-5AFD-4426-9808-F41E83890F2C}" sibTransId="{BD4C21E0-1BB0-489E-AED8-2C2BCDF06B14}"/>
    <dgm:cxn modelId="{CCAD34B8-3B80-4804-B18E-A98CDBA34E5D}" srcId="{0A454162-DF23-413D-B083-8E201A9AFD6F}" destId="{77A1AA8D-EF70-44D2-B424-6B05B7E179B1}" srcOrd="0" destOrd="0" parTransId="{B9BF131F-585D-4DE8-A87C-D6978740BAB7}" sibTransId="{3857EDD3-41F1-43EA-AF98-90DC9CCAFA93}"/>
    <dgm:cxn modelId="{2176F6B9-0B0E-4A61-A265-7885B3ADE185}" type="presOf" srcId="{7773D0A1-2CA7-4A62-811B-CB07100CBB51}" destId="{7D59A82B-BBEF-489A-A419-62C1FFCC3CB9}" srcOrd="0" destOrd="4" presId="urn:microsoft.com/office/officeart/2005/8/layout/hList1"/>
    <dgm:cxn modelId="{9F61BABC-C8B3-4FBA-8A8F-B7813D0F7CDD}" type="presOf" srcId="{5837951D-D84A-42DE-9A88-BF44D2468F2E}" destId="{7D59A82B-BBEF-489A-A419-62C1FFCC3CB9}" srcOrd="0" destOrd="8" presId="urn:microsoft.com/office/officeart/2005/8/layout/hList1"/>
    <dgm:cxn modelId="{2C2D56BD-3428-42DB-AC34-43DA8E297444}" type="presOf" srcId="{37EBFBB4-42C0-452C-9A6E-BA25609296E5}" destId="{CA6EF0A4-9872-4FF3-9116-0674A755F083}" srcOrd="0" destOrd="0" presId="urn:microsoft.com/office/officeart/2005/8/layout/hList1"/>
    <dgm:cxn modelId="{0A7146BE-0528-441B-903A-7D7F000680AB}" type="presOf" srcId="{1FBEFDA8-6D8D-4D31-A519-F245AF1C6391}" destId="{7D59A82B-BBEF-489A-A419-62C1FFCC3CB9}" srcOrd="0" destOrd="6" presId="urn:microsoft.com/office/officeart/2005/8/layout/hList1"/>
    <dgm:cxn modelId="{397599C1-571A-4510-A370-78813A24EB24}" srcId="{81DA71F5-1A27-4A56-8E5C-FD5CE3C280B8}" destId="{3434BEC3-9941-4B07-96A2-2E5D096DED38}" srcOrd="1" destOrd="0" parTransId="{0C71FA64-B5DB-457D-9973-00A97CA28735}" sibTransId="{F00E02C7-7F73-435F-9CAC-6A99DFDFA2C0}"/>
    <dgm:cxn modelId="{C783E2C3-718E-4A36-8563-B9266293478D}" srcId="{D38FF5C6-249C-4B57-9AE3-B06B7ADAB7F1}" destId="{CA7FC64E-336E-4976-AD58-C3C23372BF13}" srcOrd="2" destOrd="0" parTransId="{A72EB516-69DC-45FD-9125-B91F8998E23F}" sibTransId="{38DA6045-C864-487B-9BAA-D962436C3143}"/>
    <dgm:cxn modelId="{6A8371C5-11D8-4EC7-984A-2AB12C07711C}" srcId="{D38FF5C6-249C-4B57-9AE3-B06B7ADAB7F1}" destId="{35887DBE-5E1B-41A8-8459-E4F203E577A8}" srcOrd="0" destOrd="0" parTransId="{DED59671-1A8C-4B29-927E-59B4075250EF}" sibTransId="{A2F3F1C4-6597-4286-BEA8-64D3EC32E7C1}"/>
    <dgm:cxn modelId="{BE7FDCCB-B2B6-4AC8-8F9B-E251D22EEB66}" type="presOf" srcId="{CE3A1466-FD43-4F55-A783-F66DCBA43057}" destId="{29B47E2B-1AE4-4ACF-985D-DAE71E2CB504}" srcOrd="0" destOrd="5" presId="urn:microsoft.com/office/officeart/2005/8/layout/hList1"/>
    <dgm:cxn modelId="{BF67BCCC-A18E-4E2F-A66F-B28FE8BA5EEA}" srcId="{D4294996-18E2-43AE-B5DE-4D23A055C77E}" destId="{D38FF5C6-249C-4B57-9AE3-B06B7ADAB7F1}" srcOrd="0" destOrd="0" parTransId="{8D0D1682-FB26-48D1-AA21-D25C3758BB9C}" sibTransId="{F3938885-87FD-4AAC-8EF3-70D92AB644EB}"/>
    <dgm:cxn modelId="{386D4ECD-565A-4523-8D6C-8F51760398FB}" type="presOf" srcId="{35227676-FC9A-4E67-9F8B-CEE76D935936}" destId="{7D59A82B-BBEF-489A-A419-62C1FFCC3CB9}" srcOrd="0" destOrd="5" presId="urn:microsoft.com/office/officeart/2005/8/layout/hList1"/>
    <dgm:cxn modelId="{7A0228CE-B1DC-49F0-9196-9F585B7FCB16}" srcId="{D38FF5C6-249C-4B57-9AE3-B06B7ADAB7F1}" destId="{0DFB6053-F6DB-4979-848B-4C8945A70B77}" srcOrd="9" destOrd="0" parTransId="{B8536A27-8D96-4FAD-84AE-1216EDB67D81}" sibTransId="{F87F3347-5D56-4B08-99EF-53F05787930F}"/>
    <dgm:cxn modelId="{18BAC0CE-F62D-47EE-8EDA-608B14CC1326}" srcId="{D38FF5C6-249C-4B57-9AE3-B06B7ADAB7F1}" destId="{5837951D-D84A-42DE-9A88-BF44D2468F2E}" srcOrd="8" destOrd="0" parTransId="{135DA82C-27D8-41EB-9532-640D8975745B}" sibTransId="{E86779ED-3A1F-4A80-8906-BDA892788923}"/>
    <dgm:cxn modelId="{554AFACF-085A-4C99-8A5A-7EC439A6503C}" type="presOf" srcId="{E30C84DD-C82F-4B9B-AEFD-36F76CAD62D8}" destId="{7D59A82B-BBEF-489A-A419-62C1FFCC3CB9}" srcOrd="0" destOrd="3" presId="urn:microsoft.com/office/officeart/2005/8/layout/hList1"/>
    <dgm:cxn modelId="{ABB738D6-40B8-4EA1-8AD2-3BCB767B15D2}" srcId="{0A454162-DF23-413D-B083-8E201A9AFD6F}" destId="{A8638F3D-6F8D-4374-B530-E74CA0F4F058}" srcOrd="4" destOrd="0" parTransId="{2D353682-4B86-4F84-B178-5E167AD9170A}" sibTransId="{218E9680-707C-4330-BBA9-54829480F51C}"/>
    <dgm:cxn modelId="{D1752DD7-78CA-4565-BAD3-CB3E81AD88D9}" srcId="{0A454162-DF23-413D-B083-8E201A9AFD6F}" destId="{CE3A1466-FD43-4F55-A783-F66DCBA43057}" srcOrd="5" destOrd="0" parTransId="{DDAD0A32-E80B-458A-AD20-07A60AD97E7F}" sibTransId="{7435682A-71E6-4BFD-861C-9CE3F4B42E29}"/>
    <dgm:cxn modelId="{69D606D8-252E-419F-9110-FA7320532228}" type="presOf" srcId="{9ED531C1-21BD-40E7-AB0D-0C58FCA10D59}" destId="{7D59A82B-BBEF-489A-A419-62C1FFCC3CB9}" srcOrd="0" destOrd="1" presId="urn:microsoft.com/office/officeart/2005/8/layout/hList1"/>
    <dgm:cxn modelId="{3F0D01D9-F2F7-4944-941C-E556F18E5982}" srcId="{D4294996-18E2-43AE-B5DE-4D23A055C77E}" destId="{0A454162-DF23-413D-B083-8E201A9AFD6F}" srcOrd="2" destOrd="0" parTransId="{418A47CA-EB62-4C57-91C5-DC1F240D2C64}" sibTransId="{E4250884-13CC-4B43-851F-F2672DB926F4}"/>
    <dgm:cxn modelId="{C718C1DB-B541-4477-AB08-730D2DA07A5E}" type="presOf" srcId="{81DA71F5-1A27-4A56-8E5C-FD5CE3C280B8}" destId="{C1806948-A414-447E-9BD7-CDA4F685F368}" srcOrd="0" destOrd="0" presId="urn:microsoft.com/office/officeart/2005/8/layout/hList1"/>
    <dgm:cxn modelId="{962DD9DB-CF78-4E1D-8DF4-3DDCF5971F3D}" srcId="{81DA71F5-1A27-4A56-8E5C-FD5CE3C280B8}" destId="{3C736F06-6288-4FAC-BAD4-911BDA7469CA}" srcOrd="9" destOrd="0" parTransId="{90E2B704-6B13-4860-8581-341BBFF39B2B}" sibTransId="{6C681C44-3E2D-4ACC-99C8-A10F7EDFFE67}"/>
    <dgm:cxn modelId="{DFD072E3-B600-487B-945D-B9CD09D4105C}" srcId="{81DA71F5-1A27-4A56-8E5C-FD5CE3C280B8}" destId="{0359F546-8EE3-4E7A-9967-EC80B9263988}" srcOrd="2" destOrd="0" parTransId="{10A4B9F1-44DD-4D90-ACA6-9AD3203668BB}" sibTransId="{81B960BB-F26E-49CE-AD6F-0E45DDF455E6}"/>
    <dgm:cxn modelId="{1ABAB6E4-7F45-4081-A21E-998D2BFBD4DE}" srcId="{0A454162-DF23-413D-B083-8E201A9AFD6F}" destId="{DA4C9334-5F22-4E0C-8346-DA135278E99E}" srcOrd="8" destOrd="0" parTransId="{60787A73-6851-43B3-B4A2-6649A1C24E37}" sibTransId="{EBDE1626-B4E4-483E-A20C-7FD5D6834C95}"/>
    <dgm:cxn modelId="{E58D6DE5-5C97-4994-8AE5-1B4FCAB4A6DC}" srcId="{0A454162-DF23-413D-B083-8E201A9AFD6F}" destId="{F8D3E14D-46E6-409A-8B36-5331A58422B2}" srcOrd="7" destOrd="0" parTransId="{B15E89B0-C33C-4AF6-B625-F74FB90E258F}" sibTransId="{78147436-7116-4309-8137-9ABC9BB941F6}"/>
    <dgm:cxn modelId="{873A2EEC-9793-47E8-BFC3-F19A05D046DF}" type="presOf" srcId="{BAD47395-50E5-4EBE-95E7-71EA80B69F79}" destId="{CA6EF0A4-9872-4FF3-9116-0674A755F083}" srcOrd="0" destOrd="5" presId="urn:microsoft.com/office/officeart/2005/8/layout/hList1"/>
    <dgm:cxn modelId="{304D0AF5-983C-4FB4-B409-CC3F5AE964E3}" type="presOf" srcId="{10245FEE-F68B-4D31-B90B-196BADDAACB9}" destId="{CA6EF0A4-9872-4FF3-9116-0674A755F083}" srcOrd="0" destOrd="11" presId="urn:microsoft.com/office/officeart/2005/8/layout/hList1"/>
    <dgm:cxn modelId="{BE81C7F6-EC3A-4D43-829B-C62AAB6D52DE}" type="presOf" srcId="{D4294996-18E2-43AE-B5DE-4D23A055C77E}" destId="{74661553-BCD7-4612-8B87-15CCA790C81C}" srcOrd="0" destOrd="0" presId="urn:microsoft.com/office/officeart/2005/8/layout/hList1"/>
    <dgm:cxn modelId="{2F6EB6FF-BBD8-472D-B995-BC87493ECFA2}" srcId="{0A454162-DF23-413D-B083-8E201A9AFD6F}" destId="{063DDD8C-4B93-409D-9571-92D0FBA865F6}" srcOrd="2" destOrd="0" parTransId="{FA21EC1C-BC74-464E-AE13-1005880EFB69}" sibTransId="{BC0B2D05-7032-472B-92B6-735121FA3AAB}"/>
    <dgm:cxn modelId="{E8DB22B3-2BDE-4743-9E9C-6C4AC788C9CB}" type="presParOf" srcId="{74661553-BCD7-4612-8B87-15CCA790C81C}" destId="{9CD8619E-D46E-4C03-94D0-8CA25C445174}" srcOrd="0" destOrd="0" presId="urn:microsoft.com/office/officeart/2005/8/layout/hList1"/>
    <dgm:cxn modelId="{6F0E8852-0166-41DA-967F-54C3FA38A190}" type="presParOf" srcId="{9CD8619E-D46E-4C03-94D0-8CA25C445174}" destId="{DB52A508-17A3-41A7-B2FE-A650CDC9C5E7}" srcOrd="0" destOrd="0" presId="urn:microsoft.com/office/officeart/2005/8/layout/hList1"/>
    <dgm:cxn modelId="{9BC5CA17-E418-470D-B63F-BAD81B435C03}" type="presParOf" srcId="{9CD8619E-D46E-4C03-94D0-8CA25C445174}" destId="{7D59A82B-BBEF-489A-A419-62C1FFCC3CB9}" srcOrd="1" destOrd="0" presId="urn:microsoft.com/office/officeart/2005/8/layout/hList1"/>
    <dgm:cxn modelId="{0176A6E6-7EBA-425B-B66C-C208CB9C7329}" type="presParOf" srcId="{74661553-BCD7-4612-8B87-15CCA790C81C}" destId="{F182E2BB-8A2C-4757-B115-E4C97AA2BCF9}" srcOrd="1" destOrd="0" presId="urn:microsoft.com/office/officeart/2005/8/layout/hList1"/>
    <dgm:cxn modelId="{772C7372-5A4B-45A9-B142-54225AE04C27}" type="presParOf" srcId="{74661553-BCD7-4612-8B87-15CCA790C81C}" destId="{FBFA0AD2-8B64-4BEE-8078-ABBB268AD2A5}" srcOrd="2" destOrd="0" presId="urn:microsoft.com/office/officeart/2005/8/layout/hList1"/>
    <dgm:cxn modelId="{E75672B3-61A6-426C-A3F2-D54DE9CD783C}" type="presParOf" srcId="{FBFA0AD2-8B64-4BEE-8078-ABBB268AD2A5}" destId="{C1806948-A414-447E-9BD7-CDA4F685F368}" srcOrd="0" destOrd="0" presId="urn:microsoft.com/office/officeart/2005/8/layout/hList1"/>
    <dgm:cxn modelId="{6AAAB612-A5EF-4244-96E5-9429C2D00932}" type="presParOf" srcId="{FBFA0AD2-8B64-4BEE-8078-ABBB268AD2A5}" destId="{CA6EF0A4-9872-4FF3-9116-0674A755F083}" srcOrd="1" destOrd="0" presId="urn:microsoft.com/office/officeart/2005/8/layout/hList1"/>
    <dgm:cxn modelId="{1CBB8B6D-274D-46D3-A4FB-9BC1B57D607D}" type="presParOf" srcId="{74661553-BCD7-4612-8B87-15CCA790C81C}" destId="{7C31461A-9493-41BA-AEBD-7FE120EC0005}" srcOrd="3" destOrd="0" presId="urn:microsoft.com/office/officeart/2005/8/layout/hList1"/>
    <dgm:cxn modelId="{8BAD8851-16CA-463A-AD11-84653CA7BB78}" type="presParOf" srcId="{74661553-BCD7-4612-8B87-15CCA790C81C}" destId="{38FAA635-66CB-45A2-8679-050BF7B3FDE9}" srcOrd="4" destOrd="0" presId="urn:microsoft.com/office/officeart/2005/8/layout/hList1"/>
    <dgm:cxn modelId="{D8E72116-894B-4303-B79C-97A645C34AF1}" type="presParOf" srcId="{38FAA635-66CB-45A2-8679-050BF7B3FDE9}" destId="{63A644CF-91BB-4C7E-B144-1195B3715879}" srcOrd="0" destOrd="0" presId="urn:microsoft.com/office/officeart/2005/8/layout/hList1"/>
    <dgm:cxn modelId="{75A42273-0950-46BA-99D1-18B490334A81}" type="presParOf" srcId="{38FAA635-66CB-45A2-8679-050BF7B3FDE9}" destId="{29B47E2B-1AE4-4ACF-985D-DAE71E2CB50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8070-2355-4743-B698-BCFD96BEF6F3}">
      <dsp:nvSpPr>
        <dsp:cNvPr id="0" name=""/>
        <dsp:cNvSpPr/>
      </dsp:nvSpPr>
      <dsp:spPr>
        <a:xfrm>
          <a:off x="0" y="40216"/>
          <a:ext cx="9136743" cy="1029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Actionable – give you guidance on how to fix a problem</a:t>
          </a:r>
        </a:p>
      </dsp:txBody>
      <dsp:txXfrm>
        <a:off x="50261" y="90477"/>
        <a:ext cx="9036221" cy="929078"/>
      </dsp:txXfrm>
    </dsp:sp>
    <dsp:sp modelId="{A5C4430E-815A-42BB-A330-704A72D855DB}">
      <dsp:nvSpPr>
        <dsp:cNvPr id="0" name=""/>
        <dsp:cNvSpPr/>
      </dsp:nvSpPr>
      <dsp:spPr>
        <a:xfrm>
          <a:off x="0" y="1228216"/>
          <a:ext cx="9136743" cy="1029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Keep # of KPIs small. Too many show you don’t have a clear understanding of the goal and how the campaign works</a:t>
          </a:r>
        </a:p>
      </dsp:txBody>
      <dsp:txXfrm>
        <a:off x="50261" y="1278477"/>
        <a:ext cx="9036221" cy="929078"/>
      </dsp:txXfrm>
    </dsp:sp>
    <dsp:sp modelId="{913A1FAE-28B6-4D0F-A0A2-4B7F1E3700D6}">
      <dsp:nvSpPr>
        <dsp:cNvPr id="0" name=""/>
        <dsp:cNvSpPr/>
      </dsp:nvSpPr>
      <dsp:spPr>
        <a:xfrm>
          <a:off x="0" y="2416216"/>
          <a:ext cx="9136743" cy="1029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Easy to understand, but have enough data to give context</a:t>
          </a:r>
          <a:endParaRPr lang="en-US" sz="2000" kern="1200" dirty="0"/>
        </a:p>
      </dsp:txBody>
      <dsp:txXfrm>
        <a:off x="50261" y="2466477"/>
        <a:ext cx="9036221" cy="929078"/>
      </dsp:txXfrm>
    </dsp:sp>
    <dsp:sp modelId="{793335CF-76C1-4EE1-B7FE-DAA6E5BE5E48}">
      <dsp:nvSpPr>
        <dsp:cNvPr id="0" name=""/>
        <dsp:cNvSpPr/>
      </dsp:nvSpPr>
      <dsp:spPr>
        <a:xfrm>
          <a:off x="0" y="3604216"/>
          <a:ext cx="9136743" cy="1029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Know your audience and get agreement. Set clear expectations to avoid misunderstanding when reporting on performance</a:t>
          </a:r>
        </a:p>
      </dsp:txBody>
      <dsp:txXfrm>
        <a:off x="50261" y="3654477"/>
        <a:ext cx="9036221"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2A508-17A3-41A7-B2FE-A650CDC9C5E7}">
      <dsp:nvSpPr>
        <dsp:cNvPr id="0" name=""/>
        <dsp:cNvSpPr/>
      </dsp:nvSpPr>
      <dsp:spPr>
        <a:xfrm>
          <a:off x="3543" y="387245"/>
          <a:ext cx="3454717"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Awareness</a:t>
          </a:r>
        </a:p>
      </dsp:txBody>
      <dsp:txXfrm>
        <a:off x="3543" y="387245"/>
        <a:ext cx="3454717" cy="662400"/>
      </dsp:txXfrm>
    </dsp:sp>
    <dsp:sp modelId="{7D59A82B-BBEF-489A-A419-62C1FFCC3CB9}">
      <dsp:nvSpPr>
        <dsp:cNvPr id="0" name=""/>
        <dsp:cNvSpPr/>
      </dsp:nvSpPr>
      <dsp:spPr>
        <a:xfrm>
          <a:off x="0" y="1072924"/>
          <a:ext cx="3454717" cy="344874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 NNCs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Impressions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Opens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Open Rate</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Registrations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Views</a:t>
          </a:r>
        </a:p>
      </dsp:txBody>
      <dsp:txXfrm>
        <a:off x="0" y="1072924"/>
        <a:ext cx="3454717" cy="3448749"/>
      </dsp:txXfrm>
    </dsp:sp>
    <dsp:sp modelId="{C1806948-A414-447E-9BD7-CDA4F685F368}">
      <dsp:nvSpPr>
        <dsp:cNvPr id="0" name=""/>
        <dsp:cNvSpPr/>
      </dsp:nvSpPr>
      <dsp:spPr>
        <a:xfrm>
          <a:off x="3941921" y="387245"/>
          <a:ext cx="3454717" cy="662400"/>
        </a:xfrm>
        <a:prstGeom prst="rect">
          <a:avLst/>
        </a:prstGeom>
        <a:solidFill>
          <a:schemeClr val="accent3">
            <a:hueOff val="870951"/>
            <a:satOff val="17517"/>
            <a:lumOff val="-10096"/>
            <a:alphaOff val="0"/>
          </a:schemeClr>
        </a:solidFill>
        <a:ln w="12700" cap="flat" cmpd="sng" algn="ctr">
          <a:solidFill>
            <a:schemeClr val="accent3">
              <a:hueOff val="870951"/>
              <a:satOff val="17517"/>
              <a:lumOff val="-100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Interest/Consideration</a:t>
          </a:r>
        </a:p>
      </dsp:txBody>
      <dsp:txXfrm>
        <a:off x="3941921" y="387245"/>
        <a:ext cx="3454717" cy="662400"/>
      </dsp:txXfrm>
    </dsp:sp>
    <dsp:sp modelId="{CA6EF0A4-9872-4FF3-9116-0674A755F083}">
      <dsp:nvSpPr>
        <dsp:cNvPr id="0" name=""/>
        <dsp:cNvSpPr/>
      </dsp:nvSpPr>
      <dsp:spPr>
        <a:xfrm>
          <a:off x="3941921" y="1049645"/>
          <a:ext cx="3454717" cy="3448749"/>
        </a:xfrm>
        <a:prstGeom prst="rect">
          <a:avLst/>
        </a:prstGeom>
        <a:solidFill>
          <a:schemeClr val="accent3">
            <a:tint val="40000"/>
            <a:alpha val="90000"/>
            <a:hueOff val="336367"/>
            <a:satOff val="-9627"/>
            <a:lumOff val="-1567"/>
            <a:alphaOff val="0"/>
          </a:schemeClr>
        </a:solidFill>
        <a:ln w="12700" cap="flat" cmpd="sng" algn="ctr">
          <a:solidFill>
            <a:schemeClr val="accent3">
              <a:tint val="40000"/>
              <a:alpha val="90000"/>
              <a:hueOff val="336367"/>
              <a:satOff val="-9627"/>
              <a:lumOff val="-15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 # of Clicks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CTOR</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CTR</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Engagements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Engagement Rate</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Leads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Attendance Rate</a:t>
          </a:r>
        </a:p>
      </dsp:txBody>
      <dsp:txXfrm>
        <a:off x="3941921" y="1049645"/>
        <a:ext cx="3454717" cy="3448749"/>
      </dsp:txXfrm>
    </dsp:sp>
    <dsp:sp modelId="{63A644CF-91BB-4C7E-B144-1195B3715879}">
      <dsp:nvSpPr>
        <dsp:cNvPr id="0" name=""/>
        <dsp:cNvSpPr/>
      </dsp:nvSpPr>
      <dsp:spPr>
        <a:xfrm>
          <a:off x="7880299" y="387245"/>
          <a:ext cx="3454717" cy="662400"/>
        </a:xfrm>
        <a:prstGeom prst="rect">
          <a:avLst/>
        </a:prstGeom>
        <a:solidFill>
          <a:schemeClr val="accent3">
            <a:hueOff val="1741903"/>
            <a:satOff val="35035"/>
            <a:lumOff val="-20193"/>
            <a:alphaOff val="0"/>
          </a:schemeClr>
        </a:solidFill>
        <a:ln w="12700" cap="flat" cmpd="sng" algn="ctr">
          <a:solidFill>
            <a:schemeClr val="accent3">
              <a:hueOff val="1741903"/>
              <a:satOff val="35035"/>
              <a:lumOff val="-201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Lead Gen</a:t>
          </a:r>
        </a:p>
      </dsp:txBody>
      <dsp:txXfrm>
        <a:off x="7880299" y="387245"/>
        <a:ext cx="3454717" cy="662400"/>
      </dsp:txXfrm>
    </dsp:sp>
    <dsp:sp modelId="{29B47E2B-1AE4-4ACF-985D-DAE71E2CB504}">
      <dsp:nvSpPr>
        <dsp:cNvPr id="0" name=""/>
        <dsp:cNvSpPr/>
      </dsp:nvSpPr>
      <dsp:spPr>
        <a:xfrm>
          <a:off x="7880299" y="1049645"/>
          <a:ext cx="3454717" cy="3448749"/>
        </a:xfrm>
        <a:prstGeom prst="rect">
          <a:avLst/>
        </a:prstGeom>
        <a:solidFill>
          <a:schemeClr val="accent3">
            <a:tint val="40000"/>
            <a:alpha val="90000"/>
            <a:hueOff val="672733"/>
            <a:satOff val="-19255"/>
            <a:lumOff val="-3134"/>
            <a:alphaOff val="0"/>
          </a:schemeClr>
        </a:solidFill>
        <a:ln w="12700" cap="flat" cmpd="sng" algn="ctr">
          <a:solidFill>
            <a:schemeClr val="accent3">
              <a:tint val="40000"/>
              <a:alpha val="90000"/>
              <a:hueOff val="672733"/>
              <a:satOff val="-19255"/>
              <a:lumOff val="-3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 # of MQLs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SQLs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SQL Amount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 of Pipeline SQLs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Pipeline SQL Amount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Increase conversion rate</a:t>
          </a:r>
        </a:p>
      </dsp:txBody>
      <dsp:txXfrm>
        <a:off x="7880299" y="1049645"/>
        <a:ext cx="3454717" cy="34487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10/5/2022</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10/5/2022</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your KPIs only scratches the surface. You can utilize dimensions to provide more context like channels or personas, use trends YoY to provide more context use indicators, show multiple data points to tell as story</a:t>
            </a:r>
          </a:p>
          <a:p>
            <a:r>
              <a:rPr lang="en-US" dirty="0"/>
              <a:t>Like Jen discussed on M3, give context</a:t>
            </a:r>
          </a:p>
          <a:p>
            <a:r>
              <a:rPr lang="en-US" dirty="0"/>
              <a:t>Test your assumptions! Use your KPIs as a baseline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11</a:t>
            </a:fld>
            <a:endParaRPr lang="en-US"/>
          </a:p>
        </p:txBody>
      </p:sp>
    </p:spTree>
    <p:extLst>
      <p:ext uri="{BB962C8B-B14F-4D97-AF65-F5344CB8AC3E}">
        <p14:creationId xmlns:p14="http://schemas.microsoft.com/office/powerpoint/2010/main" val="33047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your KPIs only scratches the surface. You can utilize dimensions to provide more context like channels or personas, use trends YoY to provide more context use indicators, show multiple data points to tell as story</a:t>
            </a:r>
          </a:p>
          <a:p>
            <a:r>
              <a:rPr lang="en-US" dirty="0"/>
              <a:t>Like Jen discussed on M3, give context</a:t>
            </a:r>
          </a:p>
          <a:p>
            <a:r>
              <a:rPr lang="en-US" dirty="0"/>
              <a:t>Test your assumptions! Use your KPIs as a baseline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12</a:t>
            </a:fld>
            <a:endParaRPr lang="en-US"/>
          </a:p>
        </p:txBody>
      </p:sp>
    </p:spTree>
    <p:extLst>
      <p:ext uri="{BB962C8B-B14F-4D97-AF65-F5344CB8AC3E}">
        <p14:creationId xmlns:p14="http://schemas.microsoft.com/office/powerpoint/2010/main" val="176698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170416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p>
          <a:p>
            <a:pPr marL="0" indent="0">
              <a:buNone/>
            </a:pPr>
            <a:r>
              <a:rPr lang="en-US" sz="1200" b="0" i="0" kern="1200">
                <a:solidFill>
                  <a:schemeClr val="tx1"/>
                </a:solidFill>
                <a:effectLst/>
                <a:latin typeface="+mn-lt"/>
                <a:ea typeface="+mn-ea"/>
                <a:cs typeface="+mn-cs"/>
              </a:rPr>
              <a:t>Potentially conversion rate</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25430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22464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16</a:t>
            </a:fld>
            <a:endParaRPr lang="en-US"/>
          </a:p>
        </p:txBody>
      </p:sp>
    </p:spTree>
    <p:extLst>
      <p:ext uri="{BB962C8B-B14F-4D97-AF65-F5344CB8AC3E}">
        <p14:creationId xmlns:p14="http://schemas.microsoft.com/office/powerpoint/2010/main" val="222939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34534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225279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What are KPIs and where do they fit in the big picture? </a:t>
            </a:r>
          </a:p>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KPIs are a target for teams to shoot for, milestones to gauge progress and help generate insights that guide you into make better decisions</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3</a:t>
            </a:fld>
            <a:endParaRPr lang="en-US"/>
          </a:p>
        </p:txBody>
      </p:sp>
    </p:spTree>
    <p:extLst>
      <p:ext uri="{BB962C8B-B14F-4D97-AF65-F5344CB8AC3E}">
        <p14:creationId xmlns:p14="http://schemas.microsoft.com/office/powerpoint/2010/main" val="373674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US" dirty="0"/>
              <a:t>Measurement framework - </a:t>
            </a:r>
            <a:r>
              <a:rPr lang="en-US" sz="1200" dirty="0"/>
              <a:t>Measurement frameworks are a way of structuring metrics and those all-important key performance indicators (KPIs) around the strategy, goals, and objectives of the business. The key thing about a measurement framework is that it’s coherent and helps the business to understand the relationship </a:t>
            </a:r>
            <a:r>
              <a:rPr lang="en-US" sz="1200" i="1" dirty="0"/>
              <a:t>between </a:t>
            </a:r>
            <a:r>
              <a:rPr lang="en-US" sz="1200" dirty="0"/>
              <a:t>the metrics as well as the objectives themselves.</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US" sz="1200" dirty="0"/>
              <a:t>Goal/objective - Awareness, interest, consideration, lead gen, effectiveness and loyalty</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200" dirty="0"/>
          </a:p>
          <a:p>
            <a:pPr marL="0" inden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51796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KPIs the specific things you’re measuring to reach your goal</a:t>
            </a:r>
          </a:p>
          <a:p>
            <a:r>
              <a:rPr lang="en-US" dirty="0"/>
              <a:t>Keep it simple. What am I trying to convey? Can I do it in 3 sentences or less.</a:t>
            </a:r>
          </a:p>
          <a:p>
            <a:r>
              <a:rPr lang="en-US" dirty="0"/>
              <a:t>Are all the data points necessary?</a:t>
            </a:r>
          </a:p>
          <a:p>
            <a:r>
              <a:rPr lang="en-US" dirty="0"/>
              <a:t>Keep it to the most essential info</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5</a:t>
            </a:fld>
            <a:endParaRPr lang="en-US"/>
          </a:p>
        </p:txBody>
      </p:sp>
    </p:spTree>
    <p:extLst>
      <p:ext uri="{BB962C8B-B14F-4D97-AF65-F5344CB8AC3E}">
        <p14:creationId xmlns:p14="http://schemas.microsoft.com/office/powerpoint/2010/main" val="68641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Awareness: Not always an indication of success to revenue, underperforming awareness KPIs don’t always mean it is less effective in driving business decisions. Typically, when we see lower performing awareness KPIs the topic is more relevant, more narrow</a:t>
            </a:r>
          </a:p>
          <a:p>
            <a:r>
              <a:rPr lang="en-US" dirty="0"/>
              <a:t>Rate KPIs add more context vs hard numbers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6</a:t>
            </a:fld>
            <a:endParaRPr lang="en-US"/>
          </a:p>
        </p:txBody>
      </p:sp>
    </p:spTree>
    <p:extLst>
      <p:ext uri="{BB962C8B-B14F-4D97-AF65-F5344CB8AC3E}">
        <p14:creationId xmlns:p14="http://schemas.microsoft.com/office/powerpoint/2010/main" val="139201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a:solidFill>
                  <a:schemeClr val="tx1"/>
                </a:solidFill>
                <a:effectLst/>
                <a:latin typeface="+mn-lt"/>
                <a:ea typeface="+mn-ea"/>
                <a:cs typeface="+mn-cs"/>
              </a:rPr>
              <a:t>Leading indicators</a:t>
            </a:r>
            <a:r>
              <a:rPr lang="en-US" sz="1200" b="0" i="0" kern="1200">
                <a:solidFill>
                  <a:schemeClr val="tx1"/>
                </a:solidFill>
                <a:effectLst/>
                <a:latin typeface="+mn-lt"/>
                <a:ea typeface="+mn-ea"/>
                <a:cs typeface="+mn-cs"/>
              </a:rPr>
              <a:t> are activities that should be trended as they predict the outcomes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7</a:t>
            </a:fld>
            <a:endParaRPr lang="en-US"/>
          </a:p>
        </p:txBody>
      </p:sp>
    </p:spTree>
    <p:extLst>
      <p:ext uri="{BB962C8B-B14F-4D97-AF65-F5344CB8AC3E}">
        <p14:creationId xmlns:p14="http://schemas.microsoft.com/office/powerpoint/2010/main" val="427381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Leading indicators</a:t>
            </a:r>
            <a:r>
              <a:rPr lang="en-US" sz="1200" b="0" i="0" kern="1200" dirty="0">
                <a:solidFill>
                  <a:schemeClr val="tx1"/>
                </a:solidFill>
                <a:effectLst/>
                <a:latin typeface="+mn-lt"/>
                <a:ea typeface="+mn-ea"/>
                <a:cs typeface="+mn-cs"/>
              </a:rPr>
              <a:t> are activities that should be trended as they predict the outcomes</a:t>
            </a:r>
          </a:p>
          <a:p>
            <a:pPr marL="0" indent="0">
              <a:buNone/>
            </a:pPr>
            <a:r>
              <a:rPr lang="en-US" sz="1200" b="0" i="0" kern="1200" dirty="0">
                <a:solidFill>
                  <a:schemeClr val="tx1"/>
                </a:solidFill>
                <a:effectLst/>
                <a:latin typeface="+mn-lt"/>
                <a:ea typeface="+mn-ea"/>
                <a:cs typeface="+mn-cs"/>
              </a:rPr>
              <a:t>Save and see more</a:t>
            </a:r>
          </a:p>
          <a:p>
            <a:pPr marL="0" inden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427079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A61E296-9532-40C3-9174-581AD2B7748B}" type="slidenum">
              <a:rPr lang="en-US" smtClean="0"/>
              <a:pPr/>
              <a:t>9</a:t>
            </a:fld>
            <a:endParaRPr lang="en-US"/>
          </a:p>
        </p:txBody>
      </p:sp>
    </p:spTree>
    <p:extLst>
      <p:ext uri="{BB962C8B-B14F-4D97-AF65-F5344CB8AC3E}">
        <p14:creationId xmlns:p14="http://schemas.microsoft.com/office/powerpoint/2010/main" val="3769064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Footer Placeholder 6"/>
          <p:cNvSpPr>
            <a:spLocks noGrp="1"/>
          </p:cNvSpPr>
          <p:nvPr>
            <p:ph type="ftr" sz="quarter" idx="10"/>
          </p:nvPr>
        </p:nvSpPr>
        <p:spPr>
          <a:xfrm>
            <a:off x="384693" y="6387858"/>
            <a:ext cx="9116145" cy="338087"/>
          </a:xfrm>
        </p:spPr>
        <p:txBody>
          <a:bodyPr/>
          <a:lstStyle/>
          <a:p>
            <a:endParaRPr lang="en-US"/>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Tree>
    <p:extLst>
      <p:ext uri="{BB962C8B-B14F-4D97-AF65-F5344CB8AC3E}">
        <p14:creationId xmlns:p14="http://schemas.microsoft.com/office/powerpoint/2010/main" val="55646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2021.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2021.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(V2.1.0)</a:t>
            </a:r>
            <a:endParaRPr lang="en-US" sz="1000" kern="1200" dirty="0">
              <a:solidFill>
                <a:schemeClr val="bg1">
                  <a:lumMod val="50000"/>
                </a:schemeClr>
              </a:solidFill>
              <a:latin typeface="+mn-lt"/>
              <a:ea typeface="Arial" charset="0"/>
              <a:cs typeface="Arial" charset="0"/>
            </a:endParaRPr>
          </a:p>
        </p:txBody>
      </p:sp>
      <p:grpSp>
        <p:nvGrpSpPr>
          <p:cNvPr id="4" name="Group 3">
            <a:extLst>
              <a:ext uri="{FF2B5EF4-FFF2-40B4-BE49-F238E27FC236}">
                <a16:creationId xmlns:a16="http://schemas.microsoft.com/office/drawing/2014/main" id="{B907A176-04FF-4600-9428-258A4B331C28}"/>
              </a:ext>
            </a:extLst>
          </p:cNvPr>
          <p:cNvGrpSpPr/>
          <p:nvPr userDrawn="1"/>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7" name="Rectangle 46">
              <a:extLst>
                <a:ext uri="{FF2B5EF4-FFF2-40B4-BE49-F238E27FC236}">
                  <a16:creationId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8" name="Rectangle 47">
              <a:extLst>
                <a:ext uri="{FF2B5EF4-FFF2-40B4-BE49-F238E27FC236}">
                  <a16:creationId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9" name="Rectangle 48">
              <a:extLst>
                <a:ext uri="{FF2B5EF4-FFF2-40B4-BE49-F238E27FC236}">
                  <a16:creationId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0" name="Rectangle 49">
              <a:extLst>
                <a:ext uri="{FF2B5EF4-FFF2-40B4-BE49-F238E27FC236}">
                  <a16:creationId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1" name="Rectangle 50">
              <a:extLst>
                <a:ext uri="{FF2B5EF4-FFF2-40B4-BE49-F238E27FC236}">
                  <a16:creationId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2" name="Rectangle 51">
              <a:extLst>
                <a:ext uri="{FF2B5EF4-FFF2-40B4-BE49-F238E27FC236}">
                  <a16:creationId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3" name="Rectangle 52">
              <a:extLst>
                <a:ext uri="{FF2B5EF4-FFF2-40B4-BE49-F238E27FC236}">
                  <a16:creationId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4" name="Rectangle 53">
              <a:extLst>
                <a:ext uri="{FF2B5EF4-FFF2-40B4-BE49-F238E27FC236}">
                  <a16:creationId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5" name="TextBox 54">
              <a:extLst>
                <a:ext uri="{FF2B5EF4-FFF2-40B4-BE49-F238E27FC236}">
                  <a16:creationId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56" name="Rectangle 55">
              <a:extLst>
                <a:ext uri="{FF2B5EF4-FFF2-40B4-BE49-F238E27FC236}">
                  <a16:creationId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8" name="Rectangle 57">
              <a:extLst>
                <a:ext uri="{FF2B5EF4-FFF2-40B4-BE49-F238E27FC236}">
                  <a16:creationId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9" name="Rectangle 58">
              <a:extLst>
                <a:ext uri="{FF2B5EF4-FFF2-40B4-BE49-F238E27FC236}">
                  <a16:creationId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0" name="Rectangle 59">
              <a:extLst>
                <a:ext uri="{FF2B5EF4-FFF2-40B4-BE49-F238E27FC236}">
                  <a16:creationId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1" name="Rectangle 60">
              <a:extLst>
                <a:ext uri="{FF2B5EF4-FFF2-40B4-BE49-F238E27FC236}">
                  <a16:creationId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74" name="Rectangle 73">
              <a:extLst>
                <a:ext uri="{FF2B5EF4-FFF2-40B4-BE49-F238E27FC236}">
                  <a16:creationId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 id="2147484261" r:id="rId24"/>
    <p:sldLayoutId id="2147484258" r:id="rId25"/>
    <p:sldLayoutId id="2147484259" r:id="rId26"/>
    <p:sldLayoutId id="2147484260" r:id="rId27"/>
    <p:sldLayoutId id="214748426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lstStyle/>
          <a:p>
            <a:r>
              <a:rPr lang="en-US" dirty="0"/>
              <a:t>Recommended KPIs</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Marketing Operations</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r>
              <a:rPr lang="en-US" dirty="0"/>
              <a:t>Kristen Powell</a:t>
            </a:r>
          </a:p>
          <a:p>
            <a:r>
              <a:rPr lang="en-US" dirty="0"/>
              <a:t>10/5/2022</a:t>
            </a:r>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measurement framework for an EMEA campaign</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3"/>
            <a:ext cx="2248677" cy="162342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KPIs</a:t>
            </a:r>
          </a:p>
        </p:txBody>
      </p:sp>
      <p:sp>
        <p:nvSpPr>
          <p:cNvPr id="10" name="Rounded Rectangle 9"/>
          <p:cNvSpPr/>
          <p:nvPr/>
        </p:nvSpPr>
        <p:spPr>
          <a:xfrm>
            <a:off x="2694088" y="1240970"/>
            <a:ext cx="9338185" cy="57231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Gain traction through social media announcements</a:t>
            </a:r>
            <a:endParaRPr lang="en-US" sz="1800" dirty="0">
              <a:effectLst/>
              <a:latin typeface="Calibri" panose="020F0502020204030204" pitchFamily="34" charset="0"/>
              <a:ea typeface="Calibri" panose="020F0502020204030204" pitchFamily="34" charset="0"/>
            </a:endParaRPr>
          </a:p>
          <a:p>
            <a:pPr algn="ctr"/>
            <a:endParaRPr lang="en-US" sz="1600" dirty="0"/>
          </a:p>
        </p:txBody>
      </p:sp>
      <p:sp>
        <p:nvSpPr>
          <p:cNvPr id="11" name="Rounded Rectangle 10"/>
          <p:cNvSpPr/>
          <p:nvPr/>
        </p:nvSpPr>
        <p:spPr>
          <a:xfrm>
            <a:off x="2694088" y="2607359"/>
            <a:ext cx="4234250"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978085" y="2607359"/>
            <a:ext cx="2519827"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3" name="Rounded Rectangle 12"/>
          <p:cNvSpPr/>
          <p:nvPr/>
        </p:nvSpPr>
        <p:spPr>
          <a:xfrm>
            <a:off x="6978085" y="3615124"/>
            <a:ext cx="2519827" cy="8062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Attendance Rate from Social Media</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610038" y="3596513"/>
            <a:ext cx="2408355" cy="8182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Conversion Rate from Social Media</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10037" y="2587543"/>
            <a:ext cx="2408355"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28" name="Rounded Rectangle 9">
            <a:extLst>
              <a:ext uri="{FF2B5EF4-FFF2-40B4-BE49-F238E27FC236}">
                <a16:creationId xmlns:a16="http://schemas.microsoft.com/office/drawing/2014/main" id="{C5C88B13-A607-4369-ACC4-C26A8291E925}"/>
              </a:ext>
            </a:extLst>
          </p:cNvPr>
          <p:cNvSpPr/>
          <p:nvPr/>
        </p:nvSpPr>
        <p:spPr>
          <a:xfrm>
            <a:off x="2694088" y="1827552"/>
            <a:ext cx="9338185" cy="572315"/>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a:spcBef>
                <a:spcPts val="0"/>
              </a:spcBef>
              <a:spcAft>
                <a:spcPts val="0"/>
              </a:spcAft>
            </a:pPr>
            <a:r>
              <a:rPr lang="en-US" dirty="0">
                <a:latin typeface="Calibri" panose="020F0502020204030204" pitchFamily="34" charset="0"/>
                <a:ea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rPr>
              <a:t>hare the webinar with existing contacts for conversions</a:t>
            </a:r>
            <a:endParaRPr lang="en-US" sz="1600" dirty="0"/>
          </a:p>
        </p:txBody>
      </p:sp>
      <p:sp>
        <p:nvSpPr>
          <p:cNvPr id="32" name="Rounded Rectangle 12">
            <a:extLst>
              <a:ext uri="{FF2B5EF4-FFF2-40B4-BE49-F238E27FC236}">
                <a16:creationId xmlns:a16="http://schemas.microsoft.com/office/drawing/2014/main" id="{79C04F18-064B-496D-8708-53167FE5D8E9}"/>
              </a:ext>
            </a:extLst>
          </p:cNvPr>
          <p:cNvSpPr/>
          <p:nvPr/>
        </p:nvSpPr>
        <p:spPr>
          <a:xfrm>
            <a:off x="2694088" y="3644893"/>
            <a:ext cx="208880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Registrations from Social Media</a:t>
            </a:r>
          </a:p>
        </p:txBody>
      </p:sp>
      <p:sp>
        <p:nvSpPr>
          <p:cNvPr id="33" name="Rounded Rectangle 12">
            <a:extLst>
              <a:ext uri="{FF2B5EF4-FFF2-40B4-BE49-F238E27FC236}">
                <a16:creationId xmlns:a16="http://schemas.microsoft.com/office/drawing/2014/main" id="{83DCA982-8935-4690-A8CE-2ACBCBFF0852}"/>
              </a:ext>
            </a:extLst>
          </p:cNvPr>
          <p:cNvSpPr/>
          <p:nvPr/>
        </p:nvSpPr>
        <p:spPr>
          <a:xfrm>
            <a:off x="4836085" y="3632024"/>
            <a:ext cx="2088805" cy="78269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NNC from Social Media</a:t>
            </a:r>
          </a:p>
        </p:txBody>
      </p:sp>
      <p:sp>
        <p:nvSpPr>
          <p:cNvPr id="34" name="Rounded Rectangle 12">
            <a:extLst>
              <a:ext uri="{FF2B5EF4-FFF2-40B4-BE49-F238E27FC236}">
                <a16:creationId xmlns:a16="http://schemas.microsoft.com/office/drawing/2014/main" id="{2FA3F297-9F4C-4A14-BD96-B55FB67C1931}"/>
              </a:ext>
            </a:extLst>
          </p:cNvPr>
          <p:cNvSpPr/>
          <p:nvPr/>
        </p:nvSpPr>
        <p:spPr>
          <a:xfrm>
            <a:off x="2694088" y="4471003"/>
            <a:ext cx="4230802"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Registrations from existing contacts</a:t>
            </a:r>
          </a:p>
        </p:txBody>
      </p:sp>
      <p:sp>
        <p:nvSpPr>
          <p:cNvPr id="36" name="Rounded Rectangle 12">
            <a:extLst>
              <a:ext uri="{FF2B5EF4-FFF2-40B4-BE49-F238E27FC236}">
                <a16:creationId xmlns:a16="http://schemas.microsoft.com/office/drawing/2014/main" id="{B75A1F87-7B66-44B1-AE43-54B1A0F5E14F}"/>
              </a:ext>
            </a:extLst>
          </p:cNvPr>
          <p:cNvSpPr/>
          <p:nvPr/>
        </p:nvSpPr>
        <p:spPr>
          <a:xfrm>
            <a:off x="6978085" y="4458134"/>
            <a:ext cx="2519827"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Attendance Rate from existing contacts</a:t>
            </a:r>
          </a:p>
        </p:txBody>
      </p:sp>
      <p:sp>
        <p:nvSpPr>
          <p:cNvPr id="37" name="Rounded Rectangle 12">
            <a:extLst>
              <a:ext uri="{FF2B5EF4-FFF2-40B4-BE49-F238E27FC236}">
                <a16:creationId xmlns:a16="http://schemas.microsoft.com/office/drawing/2014/main" id="{E3572A1F-5262-4F59-AEF6-E248AA613B74}"/>
              </a:ext>
            </a:extLst>
          </p:cNvPr>
          <p:cNvSpPr/>
          <p:nvPr/>
        </p:nvSpPr>
        <p:spPr>
          <a:xfrm>
            <a:off x="9610037" y="4458134"/>
            <a:ext cx="2408355"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Conversion Rate from existing contacts</a:t>
            </a:r>
          </a:p>
        </p:txBody>
      </p:sp>
    </p:spTree>
    <p:extLst>
      <p:ext uri="{BB962C8B-B14F-4D97-AF65-F5344CB8AC3E}">
        <p14:creationId xmlns:p14="http://schemas.microsoft.com/office/powerpoint/2010/main" val="278209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80708-D478-4517-B03F-43793A4B37FB}"/>
              </a:ext>
            </a:extLst>
          </p:cNvPr>
          <p:cNvSpPr>
            <a:spLocks noGrp="1"/>
          </p:cNvSpPr>
          <p:nvPr>
            <p:ph type="title"/>
          </p:nvPr>
        </p:nvSpPr>
        <p:spPr/>
        <p:txBody>
          <a:bodyPr/>
          <a:lstStyle/>
          <a:p>
            <a:r>
              <a:rPr lang="en-US" dirty="0"/>
              <a:t>Example YoY and MoM Organic Social KPIs</a:t>
            </a:r>
          </a:p>
        </p:txBody>
      </p:sp>
      <p:sp>
        <p:nvSpPr>
          <p:cNvPr id="4" name="Footer Placeholder 3">
            <a:extLst>
              <a:ext uri="{FF2B5EF4-FFF2-40B4-BE49-F238E27FC236}">
                <a16:creationId xmlns:a16="http://schemas.microsoft.com/office/drawing/2014/main" id="{33D22DE9-00FE-4E88-A043-1988212480C4}"/>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81810EE8-2008-4131-B3E3-E5345876F177}"/>
              </a:ext>
            </a:extLst>
          </p:cNvPr>
          <p:cNvPicPr>
            <a:picLocks noChangeAspect="1"/>
          </p:cNvPicPr>
          <p:nvPr/>
        </p:nvPicPr>
        <p:blipFill>
          <a:blip r:embed="rId2"/>
          <a:stretch>
            <a:fillRect/>
          </a:stretch>
        </p:blipFill>
        <p:spPr>
          <a:xfrm>
            <a:off x="0" y="1502769"/>
            <a:ext cx="12192000" cy="4309661"/>
          </a:xfrm>
          <a:prstGeom prst="rect">
            <a:avLst/>
          </a:prstGeom>
        </p:spPr>
      </p:pic>
    </p:spTree>
    <p:extLst>
      <p:ext uri="{BB962C8B-B14F-4D97-AF65-F5344CB8AC3E}">
        <p14:creationId xmlns:p14="http://schemas.microsoft.com/office/powerpoint/2010/main" val="16551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dirty="0"/>
              <a:t>Appendix</a:t>
            </a:r>
          </a:p>
        </p:txBody>
      </p:sp>
    </p:spTree>
    <p:extLst>
      <p:ext uri="{BB962C8B-B14F-4D97-AF65-F5344CB8AC3E}">
        <p14:creationId xmlns:p14="http://schemas.microsoft.com/office/powerpoint/2010/main" val="27339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Organic Web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422926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979337" y="2607359"/>
            <a:ext cx="2612874"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6" name="Rounded Rectangle 15"/>
          <p:cNvSpPr/>
          <p:nvPr/>
        </p:nvSpPr>
        <p:spPr>
          <a:xfrm>
            <a:off x="6977588" y="3650444"/>
            <a:ext cx="261287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Engagements</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643916" y="3650443"/>
            <a:ext cx="2075051"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48200" y="2607359"/>
            <a:ext cx="207505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7" name="Rounded Rectangle 12">
            <a:extLst>
              <a:ext uri="{FF2B5EF4-FFF2-40B4-BE49-F238E27FC236}">
                <a16:creationId xmlns:a16="http://schemas.microsoft.com/office/drawing/2014/main" id="{782BE934-0D5A-45A6-8996-B7AE8FFA349D}"/>
              </a:ext>
            </a:extLst>
          </p:cNvPr>
          <p:cNvSpPr/>
          <p:nvPr/>
        </p:nvSpPr>
        <p:spPr>
          <a:xfrm>
            <a:off x="2694088" y="3650443"/>
            <a:ext cx="4229260"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 of pageviews</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9702392" y="5387811"/>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768788" y="5407627"/>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9669286" y="4529554"/>
            <a:ext cx="207855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22" name="Rounded Rectangle 12">
            <a:extLst>
              <a:ext uri="{FF2B5EF4-FFF2-40B4-BE49-F238E27FC236}">
                <a16:creationId xmlns:a16="http://schemas.microsoft.com/office/drawing/2014/main" id="{EF12B915-2EDA-499B-8D5F-F99F78C3FE61}"/>
              </a:ext>
            </a:extLst>
          </p:cNvPr>
          <p:cNvSpPr/>
          <p:nvPr/>
        </p:nvSpPr>
        <p:spPr>
          <a:xfrm>
            <a:off x="2694088" y="4523000"/>
            <a:ext cx="4229260"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Pageviews</a:t>
            </a:r>
          </a:p>
        </p:txBody>
      </p:sp>
      <p:sp>
        <p:nvSpPr>
          <p:cNvPr id="23" name="Rounded Rectangle 12">
            <a:extLst>
              <a:ext uri="{FF2B5EF4-FFF2-40B4-BE49-F238E27FC236}">
                <a16:creationId xmlns:a16="http://schemas.microsoft.com/office/drawing/2014/main" id="{18B5754F-A79E-414C-9E93-F1014A2E5F14}"/>
              </a:ext>
            </a:extLst>
          </p:cNvPr>
          <p:cNvSpPr/>
          <p:nvPr/>
        </p:nvSpPr>
        <p:spPr>
          <a:xfrm>
            <a:off x="6977588" y="4482534"/>
            <a:ext cx="2612873"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Engagements</a:t>
            </a:r>
          </a:p>
        </p:txBody>
      </p:sp>
    </p:spTree>
    <p:extLst>
      <p:ext uri="{BB962C8B-B14F-4D97-AF65-F5344CB8AC3E}">
        <p14:creationId xmlns:p14="http://schemas.microsoft.com/office/powerpoint/2010/main" val="58777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Paid Search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273297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5566178" y="2607359"/>
            <a:ext cx="2839615"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6" name="Rounded Rectangle 15"/>
          <p:cNvSpPr/>
          <p:nvPr/>
        </p:nvSpPr>
        <p:spPr>
          <a:xfrm>
            <a:off x="5564430" y="3650444"/>
            <a:ext cx="2839615"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Increased CTR</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8572500" y="3650443"/>
            <a:ext cx="3146467"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8544914" y="2607359"/>
            <a:ext cx="3178338"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8601370" y="5441740"/>
            <a:ext cx="151418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172699" y="5441740"/>
            <a:ext cx="1575138"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8601370" y="4529554"/>
            <a:ext cx="3146467"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22" name="Rounded Rectangle 15">
            <a:extLst>
              <a:ext uri="{FF2B5EF4-FFF2-40B4-BE49-F238E27FC236}">
                <a16:creationId xmlns:a16="http://schemas.microsoft.com/office/drawing/2014/main" id="{27AFF631-DBA8-4126-BA8C-C230933BF128}"/>
              </a:ext>
            </a:extLst>
          </p:cNvPr>
          <p:cNvSpPr/>
          <p:nvPr/>
        </p:nvSpPr>
        <p:spPr>
          <a:xfrm>
            <a:off x="5597535" y="5420889"/>
            <a:ext cx="1334247"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Clicks</a:t>
            </a:r>
          </a:p>
        </p:txBody>
      </p:sp>
      <p:sp>
        <p:nvSpPr>
          <p:cNvPr id="23" name="Rounded Rectangle 15">
            <a:extLst>
              <a:ext uri="{FF2B5EF4-FFF2-40B4-BE49-F238E27FC236}">
                <a16:creationId xmlns:a16="http://schemas.microsoft.com/office/drawing/2014/main" id="{74FFDC6F-8BA4-492D-8FDE-710BEA44D115}"/>
              </a:ext>
            </a:extLst>
          </p:cNvPr>
          <p:cNvSpPr/>
          <p:nvPr/>
        </p:nvSpPr>
        <p:spPr>
          <a:xfrm>
            <a:off x="7062677" y="5420889"/>
            <a:ext cx="1341368"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t>Impressions</a:t>
            </a:r>
          </a:p>
        </p:txBody>
      </p:sp>
      <p:sp>
        <p:nvSpPr>
          <p:cNvPr id="24" name="Rounded Rectangle 12">
            <a:extLst>
              <a:ext uri="{FF2B5EF4-FFF2-40B4-BE49-F238E27FC236}">
                <a16:creationId xmlns:a16="http://schemas.microsoft.com/office/drawing/2014/main" id="{53954449-05A5-4F87-A1EB-94980114CF8B}"/>
              </a:ext>
            </a:extLst>
          </p:cNvPr>
          <p:cNvSpPr/>
          <p:nvPr/>
        </p:nvSpPr>
        <p:spPr>
          <a:xfrm>
            <a:off x="5564430" y="4562632"/>
            <a:ext cx="2839615"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Clicks / # of Impressions</a:t>
            </a:r>
          </a:p>
        </p:txBody>
      </p:sp>
      <p:sp>
        <p:nvSpPr>
          <p:cNvPr id="29" name="Rounded Rectangle 12">
            <a:extLst>
              <a:ext uri="{FF2B5EF4-FFF2-40B4-BE49-F238E27FC236}">
                <a16:creationId xmlns:a16="http://schemas.microsoft.com/office/drawing/2014/main" id="{B3273D5B-03D2-46EA-A42B-7ECF10267DA7}"/>
              </a:ext>
            </a:extLst>
          </p:cNvPr>
          <p:cNvSpPr/>
          <p:nvPr/>
        </p:nvSpPr>
        <p:spPr>
          <a:xfrm>
            <a:off x="2694087" y="3669843"/>
            <a:ext cx="2732970"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t>Increased Impressions</a:t>
            </a:r>
          </a:p>
        </p:txBody>
      </p:sp>
      <p:sp>
        <p:nvSpPr>
          <p:cNvPr id="30" name="Rounded Rectangle 12">
            <a:extLst>
              <a:ext uri="{FF2B5EF4-FFF2-40B4-BE49-F238E27FC236}">
                <a16:creationId xmlns:a16="http://schemas.microsoft.com/office/drawing/2014/main" id="{0A41295C-DCD8-4D92-9B4D-7DFAF5DDCAC0}"/>
              </a:ext>
            </a:extLst>
          </p:cNvPr>
          <p:cNvSpPr/>
          <p:nvPr/>
        </p:nvSpPr>
        <p:spPr>
          <a:xfrm>
            <a:off x="2694087" y="4542400"/>
            <a:ext cx="2732970" cy="162846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t>Impressions</a:t>
            </a:r>
          </a:p>
        </p:txBody>
      </p:sp>
    </p:spTree>
    <p:extLst>
      <p:ext uri="{BB962C8B-B14F-4D97-AF65-F5344CB8AC3E}">
        <p14:creationId xmlns:p14="http://schemas.microsoft.com/office/powerpoint/2010/main" val="145812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Paid Social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2980849"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5753854" y="2616786"/>
            <a:ext cx="2612874"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3" name="Rounded Rectangle 12"/>
          <p:cNvSpPr/>
          <p:nvPr/>
        </p:nvSpPr>
        <p:spPr>
          <a:xfrm>
            <a:off x="2694087" y="3610812"/>
            <a:ext cx="2980849"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Impressions</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8445646" y="2607359"/>
            <a:ext cx="3277605"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8463946" y="5388645"/>
            <a:ext cx="15988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162620" y="5388645"/>
            <a:ext cx="1585217"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8463946" y="4581486"/>
            <a:ext cx="3283891" cy="711303"/>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 of SQLs / # of MQLs</a:t>
            </a:r>
          </a:p>
        </p:txBody>
      </p:sp>
      <p:sp>
        <p:nvSpPr>
          <p:cNvPr id="25" name="Rounded Rectangle 15">
            <a:extLst>
              <a:ext uri="{FF2B5EF4-FFF2-40B4-BE49-F238E27FC236}">
                <a16:creationId xmlns:a16="http://schemas.microsoft.com/office/drawing/2014/main" id="{91A05E4B-60A2-4700-B42E-DF7335907C41}"/>
              </a:ext>
            </a:extLst>
          </p:cNvPr>
          <p:cNvSpPr/>
          <p:nvPr/>
        </p:nvSpPr>
        <p:spPr>
          <a:xfrm>
            <a:off x="8463946" y="3659871"/>
            <a:ext cx="3283128" cy="7372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Increase Conversion Rate</a:t>
            </a:r>
          </a:p>
        </p:txBody>
      </p:sp>
      <p:sp>
        <p:nvSpPr>
          <p:cNvPr id="27" name="Rounded Rectangle 12">
            <a:extLst>
              <a:ext uri="{FF2B5EF4-FFF2-40B4-BE49-F238E27FC236}">
                <a16:creationId xmlns:a16="http://schemas.microsoft.com/office/drawing/2014/main" id="{6E0729E7-3902-4160-8F02-B8E804BAD616}"/>
              </a:ext>
            </a:extLst>
          </p:cNvPr>
          <p:cNvSpPr/>
          <p:nvPr/>
        </p:nvSpPr>
        <p:spPr>
          <a:xfrm>
            <a:off x="2694087" y="4483367"/>
            <a:ext cx="2970613" cy="1703823"/>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Impressions</a:t>
            </a:r>
          </a:p>
        </p:txBody>
      </p:sp>
      <p:sp>
        <p:nvSpPr>
          <p:cNvPr id="35" name="Rounded Rectangle 15">
            <a:extLst>
              <a:ext uri="{FF2B5EF4-FFF2-40B4-BE49-F238E27FC236}">
                <a16:creationId xmlns:a16="http://schemas.microsoft.com/office/drawing/2014/main" id="{A3DD39D2-10E5-44F9-9695-0C485157E7EE}"/>
              </a:ext>
            </a:extLst>
          </p:cNvPr>
          <p:cNvSpPr/>
          <p:nvPr/>
        </p:nvSpPr>
        <p:spPr>
          <a:xfrm>
            <a:off x="5772153" y="3650444"/>
            <a:ext cx="2594575"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Increased CTR</a:t>
            </a:r>
          </a:p>
        </p:txBody>
      </p:sp>
      <p:sp>
        <p:nvSpPr>
          <p:cNvPr id="36" name="Rounded Rectangle 15">
            <a:extLst>
              <a:ext uri="{FF2B5EF4-FFF2-40B4-BE49-F238E27FC236}">
                <a16:creationId xmlns:a16="http://schemas.microsoft.com/office/drawing/2014/main" id="{0BEB91C8-46C9-4228-916F-DDDD25B34213}"/>
              </a:ext>
            </a:extLst>
          </p:cNvPr>
          <p:cNvSpPr/>
          <p:nvPr/>
        </p:nvSpPr>
        <p:spPr>
          <a:xfrm>
            <a:off x="5781255" y="5423956"/>
            <a:ext cx="125047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Clicks</a:t>
            </a:r>
          </a:p>
        </p:txBody>
      </p:sp>
      <p:sp>
        <p:nvSpPr>
          <p:cNvPr id="37" name="Rounded Rectangle 15">
            <a:extLst>
              <a:ext uri="{FF2B5EF4-FFF2-40B4-BE49-F238E27FC236}">
                <a16:creationId xmlns:a16="http://schemas.microsoft.com/office/drawing/2014/main" id="{D2556701-B62B-411A-8E49-F16A12A24D64}"/>
              </a:ext>
            </a:extLst>
          </p:cNvPr>
          <p:cNvSpPr/>
          <p:nvPr/>
        </p:nvSpPr>
        <p:spPr>
          <a:xfrm>
            <a:off x="7142013" y="5407626"/>
            <a:ext cx="122210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a:t>Impressions</a:t>
            </a:r>
            <a:endParaRPr lang="en-US" sz="1100" dirty="0"/>
          </a:p>
        </p:txBody>
      </p:sp>
      <p:sp>
        <p:nvSpPr>
          <p:cNvPr id="38" name="Rounded Rectangle 12">
            <a:extLst>
              <a:ext uri="{FF2B5EF4-FFF2-40B4-BE49-F238E27FC236}">
                <a16:creationId xmlns:a16="http://schemas.microsoft.com/office/drawing/2014/main" id="{A505141E-13EC-41F7-8D64-6F1758486375}"/>
              </a:ext>
            </a:extLst>
          </p:cNvPr>
          <p:cNvSpPr/>
          <p:nvPr/>
        </p:nvSpPr>
        <p:spPr>
          <a:xfrm>
            <a:off x="5772153" y="4562632"/>
            <a:ext cx="2594575"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 of Clicks / # of Impressions</a:t>
            </a:r>
          </a:p>
        </p:txBody>
      </p:sp>
    </p:spTree>
    <p:extLst>
      <p:ext uri="{BB962C8B-B14F-4D97-AF65-F5344CB8AC3E}">
        <p14:creationId xmlns:p14="http://schemas.microsoft.com/office/powerpoint/2010/main" val="418759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Display Advertising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342361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168601" y="2607359"/>
            <a:ext cx="3160550"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6" name="Rounded Rectangle 15"/>
          <p:cNvSpPr/>
          <p:nvPr/>
        </p:nvSpPr>
        <p:spPr>
          <a:xfrm>
            <a:off x="6203865" y="3650444"/>
            <a:ext cx="3125286"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Increased CTR</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375770" y="3650443"/>
            <a:ext cx="2343197"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380054" y="2607359"/>
            <a:ext cx="2343197"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7" name="Rounded Rectangle 12">
            <a:extLst>
              <a:ext uri="{FF2B5EF4-FFF2-40B4-BE49-F238E27FC236}">
                <a16:creationId xmlns:a16="http://schemas.microsoft.com/office/drawing/2014/main" id="{782BE934-0D5A-45A6-8996-B7AE8FFA349D}"/>
              </a:ext>
            </a:extLst>
          </p:cNvPr>
          <p:cNvSpPr/>
          <p:nvPr/>
        </p:nvSpPr>
        <p:spPr>
          <a:xfrm>
            <a:off x="2694088" y="3650443"/>
            <a:ext cx="3401912"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Increased # Impressions</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9352845" y="5386977"/>
            <a:ext cx="125946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651880" y="5386976"/>
            <a:ext cx="1095957"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9352846" y="4529554"/>
            <a:ext cx="239499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 of SQLs / # of MQLs</a:t>
            </a:r>
          </a:p>
        </p:txBody>
      </p:sp>
      <p:sp>
        <p:nvSpPr>
          <p:cNvPr id="22" name="Rounded Rectangle 12">
            <a:extLst>
              <a:ext uri="{FF2B5EF4-FFF2-40B4-BE49-F238E27FC236}">
                <a16:creationId xmlns:a16="http://schemas.microsoft.com/office/drawing/2014/main" id="{7E03D3E1-9EB1-4918-A38B-43568193E690}"/>
              </a:ext>
            </a:extLst>
          </p:cNvPr>
          <p:cNvSpPr/>
          <p:nvPr/>
        </p:nvSpPr>
        <p:spPr>
          <a:xfrm>
            <a:off x="2694088" y="4523000"/>
            <a:ext cx="3401912"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Impressions</a:t>
            </a:r>
          </a:p>
        </p:txBody>
      </p:sp>
      <p:sp>
        <p:nvSpPr>
          <p:cNvPr id="26" name="Rounded Rectangle 12">
            <a:extLst>
              <a:ext uri="{FF2B5EF4-FFF2-40B4-BE49-F238E27FC236}">
                <a16:creationId xmlns:a16="http://schemas.microsoft.com/office/drawing/2014/main" id="{29218845-9354-41C1-BC0F-272642898030}"/>
              </a:ext>
            </a:extLst>
          </p:cNvPr>
          <p:cNvSpPr/>
          <p:nvPr/>
        </p:nvSpPr>
        <p:spPr>
          <a:xfrm>
            <a:off x="6203865" y="4533739"/>
            <a:ext cx="3125286" cy="752496"/>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Clicks / Impressions</a:t>
            </a:r>
          </a:p>
        </p:txBody>
      </p:sp>
      <p:sp>
        <p:nvSpPr>
          <p:cNvPr id="27" name="Rounded Rectangle 15">
            <a:extLst>
              <a:ext uri="{FF2B5EF4-FFF2-40B4-BE49-F238E27FC236}">
                <a16:creationId xmlns:a16="http://schemas.microsoft.com/office/drawing/2014/main" id="{1A75920D-1FEE-4EC9-9DCF-353E0F80AC13}"/>
              </a:ext>
            </a:extLst>
          </p:cNvPr>
          <p:cNvSpPr/>
          <p:nvPr/>
        </p:nvSpPr>
        <p:spPr>
          <a:xfrm>
            <a:off x="6203865" y="5387811"/>
            <a:ext cx="158172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Clicks</a:t>
            </a:r>
          </a:p>
        </p:txBody>
      </p:sp>
      <p:sp>
        <p:nvSpPr>
          <p:cNvPr id="28" name="Rounded Rectangle 15">
            <a:extLst>
              <a:ext uri="{FF2B5EF4-FFF2-40B4-BE49-F238E27FC236}">
                <a16:creationId xmlns:a16="http://schemas.microsoft.com/office/drawing/2014/main" id="{73CCE182-1682-41E0-8618-B6551B028777}"/>
              </a:ext>
            </a:extLst>
          </p:cNvPr>
          <p:cNvSpPr/>
          <p:nvPr/>
        </p:nvSpPr>
        <p:spPr>
          <a:xfrm>
            <a:off x="7825154" y="5386977"/>
            <a:ext cx="1488125" cy="782554"/>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t>Impressions</a:t>
            </a:r>
          </a:p>
        </p:txBody>
      </p:sp>
    </p:spTree>
    <p:extLst>
      <p:ext uri="{BB962C8B-B14F-4D97-AF65-F5344CB8AC3E}">
        <p14:creationId xmlns:p14="http://schemas.microsoft.com/office/powerpoint/2010/main" val="427823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Webinar / Virtual Events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a:p>
            <a:pPr algn="ctr"/>
            <a:endParaRPr lang="en-US" sz="1600"/>
          </a:p>
        </p:txBody>
      </p:sp>
      <p:sp>
        <p:nvSpPr>
          <p:cNvPr id="11" name="Rounded Rectangle 10"/>
          <p:cNvSpPr/>
          <p:nvPr/>
        </p:nvSpPr>
        <p:spPr>
          <a:xfrm>
            <a:off x="2694087" y="2607359"/>
            <a:ext cx="422926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979337" y="2607359"/>
            <a:ext cx="2612874"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3" name="Rounded Rectangle 12"/>
          <p:cNvSpPr/>
          <p:nvPr/>
        </p:nvSpPr>
        <p:spPr>
          <a:xfrm>
            <a:off x="6962335" y="3644893"/>
            <a:ext cx="2629876" cy="7243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Attendance Rate</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643916" y="3650443"/>
            <a:ext cx="2075051" cy="7187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48200" y="2607359"/>
            <a:ext cx="207505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7" name="Rounded Rectangle 12">
            <a:extLst>
              <a:ext uri="{FF2B5EF4-FFF2-40B4-BE49-F238E27FC236}">
                <a16:creationId xmlns:a16="http://schemas.microsoft.com/office/drawing/2014/main" id="{782BE934-0D5A-45A6-8996-B7AE8FFA349D}"/>
              </a:ext>
            </a:extLst>
          </p:cNvPr>
          <p:cNvSpPr/>
          <p:nvPr/>
        </p:nvSpPr>
        <p:spPr>
          <a:xfrm>
            <a:off x="2694087" y="3605979"/>
            <a:ext cx="2248677"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Registrations</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9702392" y="5387811"/>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768788" y="5407627"/>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9669286" y="4529554"/>
            <a:ext cx="207855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22" name="Rounded Rectangle 12">
            <a:extLst>
              <a:ext uri="{FF2B5EF4-FFF2-40B4-BE49-F238E27FC236}">
                <a16:creationId xmlns:a16="http://schemas.microsoft.com/office/drawing/2014/main" id="{370595F7-3669-448A-A9A7-CD20BE151DEF}"/>
              </a:ext>
            </a:extLst>
          </p:cNvPr>
          <p:cNvSpPr/>
          <p:nvPr/>
        </p:nvSpPr>
        <p:spPr>
          <a:xfrm>
            <a:off x="4994469" y="3605979"/>
            <a:ext cx="190674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NNC</a:t>
            </a:r>
          </a:p>
        </p:txBody>
      </p:sp>
      <p:sp>
        <p:nvSpPr>
          <p:cNvPr id="23" name="Rounded Rectangle 12">
            <a:extLst>
              <a:ext uri="{FF2B5EF4-FFF2-40B4-BE49-F238E27FC236}">
                <a16:creationId xmlns:a16="http://schemas.microsoft.com/office/drawing/2014/main" id="{23032CFA-3934-4077-8359-A44FE46C501D}"/>
              </a:ext>
            </a:extLst>
          </p:cNvPr>
          <p:cNvSpPr/>
          <p:nvPr/>
        </p:nvSpPr>
        <p:spPr>
          <a:xfrm>
            <a:off x="2694088" y="4523000"/>
            <a:ext cx="2248676"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Registrations</a:t>
            </a:r>
          </a:p>
        </p:txBody>
      </p:sp>
      <p:sp>
        <p:nvSpPr>
          <p:cNvPr id="24" name="Rounded Rectangle 12">
            <a:extLst>
              <a:ext uri="{FF2B5EF4-FFF2-40B4-BE49-F238E27FC236}">
                <a16:creationId xmlns:a16="http://schemas.microsoft.com/office/drawing/2014/main" id="{B6750BA1-4CC1-4BA0-BAFE-495DB472757F}"/>
              </a:ext>
            </a:extLst>
          </p:cNvPr>
          <p:cNvSpPr/>
          <p:nvPr/>
        </p:nvSpPr>
        <p:spPr>
          <a:xfrm>
            <a:off x="4995516" y="4523000"/>
            <a:ext cx="1905696"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Net New Contacts</a:t>
            </a:r>
          </a:p>
        </p:txBody>
      </p:sp>
      <p:sp>
        <p:nvSpPr>
          <p:cNvPr id="25" name="Rounded Rectangle 12">
            <a:extLst>
              <a:ext uri="{FF2B5EF4-FFF2-40B4-BE49-F238E27FC236}">
                <a16:creationId xmlns:a16="http://schemas.microsoft.com/office/drawing/2014/main" id="{64F2EF07-16A4-4CA8-B173-B3D671D663B1}"/>
              </a:ext>
            </a:extLst>
          </p:cNvPr>
          <p:cNvSpPr/>
          <p:nvPr/>
        </p:nvSpPr>
        <p:spPr>
          <a:xfrm>
            <a:off x="6962334" y="4523000"/>
            <a:ext cx="2619605"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Attendees / Registrants</a:t>
            </a:r>
          </a:p>
        </p:txBody>
      </p:sp>
      <p:sp>
        <p:nvSpPr>
          <p:cNvPr id="26" name="Rounded Rectangle 12">
            <a:extLst>
              <a:ext uri="{FF2B5EF4-FFF2-40B4-BE49-F238E27FC236}">
                <a16:creationId xmlns:a16="http://schemas.microsoft.com/office/drawing/2014/main" id="{C33E07F4-590D-4ED4-A9F3-CA73679653BE}"/>
              </a:ext>
            </a:extLst>
          </p:cNvPr>
          <p:cNvSpPr/>
          <p:nvPr/>
        </p:nvSpPr>
        <p:spPr>
          <a:xfrm>
            <a:off x="6953965" y="5386606"/>
            <a:ext cx="1209648"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Attendees</a:t>
            </a:r>
          </a:p>
        </p:txBody>
      </p:sp>
      <p:sp>
        <p:nvSpPr>
          <p:cNvPr id="27" name="Rounded Rectangle 12">
            <a:extLst>
              <a:ext uri="{FF2B5EF4-FFF2-40B4-BE49-F238E27FC236}">
                <a16:creationId xmlns:a16="http://schemas.microsoft.com/office/drawing/2014/main" id="{7B30B904-9B2F-4D04-A5ED-51CE55B4ACA1}"/>
              </a:ext>
            </a:extLst>
          </p:cNvPr>
          <p:cNvSpPr/>
          <p:nvPr/>
        </p:nvSpPr>
        <p:spPr>
          <a:xfrm>
            <a:off x="8205515" y="5386606"/>
            <a:ext cx="137642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Registrants</a:t>
            </a:r>
          </a:p>
        </p:txBody>
      </p:sp>
    </p:spTree>
    <p:extLst>
      <p:ext uri="{BB962C8B-B14F-4D97-AF65-F5344CB8AC3E}">
        <p14:creationId xmlns:p14="http://schemas.microsoft.com/office/powerpoint/2010/main" val="129208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Event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422926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979337" y="2607359"/>
            <a:ext cx="2612874"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3" name="Rounded Rectangle 12"/>
          <p:cNvSpPr/>
          <p:nvPr/>
        </p:nvSpPr>
        <p:spPr>
          <a:xfrm>
            <a:off x="6962335" y="3601862"/>
            <a:ext cx="2629876" cy="7721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Attendance Rate</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643916" y="3596513"/>
            <a:ext cx="2075051" cy="7721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48200" y="2607359"/>
            <a:ext cx="207505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7" name="Rounded Rectangle 12">
            <a:extLst>
              <a:ext uri="{FF2B5EF4-FFF2-40B4-BE49-F238E27FC236}">
                <a16:creationId xmlns:a16="http://schemas.microsoft.com/office/drawing/2014/main" id="{782BE934-0D5A-45A6-8996-B7AE8FFA349D}"/>
              </a:ext>
            </a:extLst>
          </p:cNvPr>
          <p:cNvSpPr/>
          <p:nvPr/>
        </p:nvSpPr>
        <p:spPr>
          <a:xfrm>
            <a:off x="2694087" y="3605979"/>
            <a:ext cx="2248677"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Registrations</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9702392" y="5387811"/>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768788" y="5407627"/>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9669286" y="4529554"/>
            <a:ext cx="207855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22" name="Rounded Rectangle 12">
            <a:extLst>
              <a:ext uri="{FF2B5EF4-FFF2-40B4-BE49-F238E27FC236}">
                <a16:creationId xmlns:a16="http://schemas.microsoft.com/office/drawing/2014/main" id="{370595F7-3669-448A-A9A7-CD20BE151DEF}"/>
              </a:ext>
            </a:extLst>
          </p:cNvPr>
          <p:cNvSpPr/>
          <p:nvPr/>
        </p:nvSpPr>
        <p:spPr>
          <a:xfrm>
            <a:off x="4994469" y="3605979"/>
            <a:ext cx="190674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NNC</a:t>
            </a:r>
          </a:p>
        </p:txBody>
      </p:sp>
      <p:sp>
        <p:nvSpPr>
          <p:cNvPr id="23" name="Rounded Rectangle 12">
            <a:extLst>
              <a:ext uri="{FF2B5EF4-FFF2-40B4-BE49-F238E27FC236}">
                <a16:creationId xmlns:a16="http://schemas.microsoft.com/office/drawing/2014/main" id="{331B8C63-6EF8-4DA4-8E87-33B9026146FC}"/>
              </a:ext>
            </a:extLst>
          </p:cNvPr>
          <p:cNvSpPr/>
          <p:nvPr/>
        </p:nvSpPr>
        <p:spPr>
          <a:xfrm>
            <a:off x="6962334" y="4523000"/>
            <a:ext cx="2619605"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Attendees / Registrants</a:t>
            </a:r>
          </a:p>
        </p:txBody>
      </p:sp>
      <p:sp>
        <p:nvSpPr>
          <p:cNvPr id="24" name="Rounded Rectangle 12">
            <a:extLst>
              <a:ext uri="{FF2B5EF4-FFF2-40B4-BE49-F238E27FC236}">
                <a16:creationId xmlns:a16="http://schemas.microsoft.com/office/drawing/2014/main" id="{90D84B74-E1FF-4E2F-91E1-29CE0F7BEA96}"/>
              </a:ext>
            </a:extLst>
          </p:cNvPr>
          <p:cNvSpPr/>
          <p:nvPr/>
        </p:nvSpPr>
        <p:spPr>
          <a:xfrm>
            <a:off x="6953965" y="5386606"/>
            <a:ext cx="1209648"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Attendees</a:t>
            </a:r>
          </a:p>
        </p:txBody>
      </p:sp>
      <p:sp>
        <p:nvSpPr>
          <p:cNvPr id="25" name="Rounded Rectangle 12">
            <a:extLst>
              <a:ext uri="{FF2B5EF4-FFF2-40B4-BE49-F238E27FC236}">
                <a16:creationId xmlns:a16="http://schemas.microsoft.com/office/drawing/2014/main" id="{DBA197E8-AE4F-4230-86D1-8E5CEE0940B0}"/>
              </a:ext>
            </a:extLst>
          </p:cNvPr>
          <p:cNvSpPr/>
          <p:nvPr/>
        </p:nvSpPr>
        <p:spPr>
          <a:xfrm>
            <a:off x="8205515" y="5386606"/>
            <a:ext cx="137642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Registrants</a:t>
            </a:r>
          </a:p>
        </p:txBody>
      </p:sp>
      <p:sp>
        <p:nvSpPr>
          <p:cNvPr id="26" name="Rounded Rectangle 12">
            <a:extLst>
              <a:ext uri="{FF2B5EF4-FFF2-40B4-BE49-F238E27FC236}">
                <a16:creationId xmlns:a16="http://schemas.microsoft.com/office/drawing/2014/main" id="{DEB004C3-905D-459C-B2B9-0FDF21C049C0}"/>
              </a:ext>
            </a:extLst>
          </p:cNvPr>
          <p:cNvSpPr/>
          <p:nvPr/>
        </p:nvSpPr>
        <p:spPr>
          <a:xfrm>
            <a:off x="2694088" y="4523000"/>
            <a:ext cx="2248676"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Registrations</a:t>
            </a:r>
          </a:p>
        </p:txBody>
      </p:sp>
      <p:sp>
        <p:nvSpPr>
          <p:cNvPr id="27" name="Rounded Rectangle 12">
            <a:extLst>
              <a:ext uri="{FF2B5EF4-FFF2-40B4-BE49-F238E27FC236}">
                <a16:creationId xmlns:a16="http://schemas.microsoft.com/office/drawing/2014/main" id="{A495987D-CADD-474F-A67C-CD3086F2828F}"/>
              </a:ext>
            </a:extLst>
          </p:cNvPr>
          <p:cNvSpPr/>
          <p:nvPr/>
        </p:nvSpPr>
        <p:spPr>
          <a:xfrm>
            <a:off x="4995516" y="4523000"/>
            <a:ext cx="1905696"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Net New Contacts</a:t>
            </a:r>
          </a:p>
        </p:txBody>
      </p:sp>
    </p:spTree>
    <p:extLst>
      <p:ext uri="{BB962C8B-B14F-4D97-AF65-F5344CB8AC3E}">
        <p14:creationId xmlns:p14="http://schemas.microsoft.com/office/powerpoint/2010/main" val="127445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a:lstStyle/>
          <a:p>
            <a:r>
              <a:rPr lang="en-US" dirty="0"/>
              <a:t>Welcome</a:t>
            </a:r>
          </a:p>
          <a:p>
            <a:r>
              <a:rPr lang="en-US" dirty="0"/>
              <a:t>Best Practice: </a:t>
            </a:r>
            <a:r>
              <a:rPr lang="en-US" i="1" dirty="0"/>
              <a:t>Recommended KPIs</a:t>
            </a:r>
          </a:p>
          <a:p>
            <a:r>
              <a:rPr lang="en-US" dirty="0"/>
              <a:t>Open Q&amp;A/Discussion</a:t>
            </a: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4276349"/>
          </a:xfrm>
        </p:spPr>
        <p:txBody>
          <a:bodyPr/>
          <a:lstStyle/>
          <a:p>
            <a:r>
              <a:rPr lang="en-US" dirty="0"/>
              <a:t>Get your questions answered by the marketing operations team.  Open Office Hours are held monthly with the following agenda:</a:t>
            </a:r>
          </a:p>
          <a:p>
            <a:pPr lvl="1"/>
            <a:r>
              <a:rPr lang="en-US" dirty="0"/>
              <a:t>Learn about a tip or best practice  </a:t>
            </a:r>
          </a:p>
          <a:p>
            <a:pPr lvl="1"/>
            <a:r>
              <a:rPr lang="en-US" dirty="0"/>
              <a:t>Ask a question – Pre-submit your questions </a:t>
            </a:r>
            <a:r>
              <a:rPr lang="en-US" u="sng" dirty="0">
                <a:hlinkClick r:id="rId2"/>
              </a:rPr>
              <a:t>here</a:t>
            </a:r>
            <a:r>
              <a:rPr lang="en-US" u="sng" dirty="0"/>
              <a:t> </a:t>
            </a:r>
            <a:r>
              <a:rPr lang="en-US" dirty="0"/>
              <a:t>or ask during the office hours</a:t>
            </a:r>
            <a:endParaRPr lang="en-US" dirty="0">
              <a:cs typeface="Arial"/>
            </a:endParaRPr>
          </a:p>
          <a:p>
            <a:pPr lvl="1"/>
            <a:r>
              <a:rPr lang="en-US" dirty="0"/>
              <a:t>Learn how to leverage IQVIA’s marketing systems and processes most effectively</a:t>
            </a:r>
            <a:endParaRPr lang="en-US" dirty="0">
              <a:cs typeface="Arial"/>
            </a:endParaRPr>
          </a:p>
          <a:p>
            <a:pPr lvl="1"/>
            <a:endParaRPr lang="en-US" dirty="0"/>
          </a:p>
          <a:p>
            <a:r>
              <a:rPr lang="en-US" b="1" u="sng" dirty="0"/>
              <a:t>Action:</a:t>
            </a:r>
            <a:r>
              <a:rPr lang="en-US" b="1" dirty="0"/>
              <a:t> </a:t>
            </a:r>
            <a:r>
              <a:rPr lang="en-US" dirty="0"/>
              <a:t>Sign up </a:t>
            </a:r>
            <a:r>
              <a:rPr lang="en-US" dirty="0">
                <a:hlinkClick r:id="rId3"/>
              </a:rPr>
              <a:t>here</a:t>
            </a:r>
            <a:r>
              <a:rPr lang="en-US" dirty="0"/>
              <a:t>, if you need to be added to the outlook invite</a:t>
            </a:r>
            <a:endParaRPr lang="en-US" dirty="0">
              <a:cs typeface="Arial"/>
            </a:endParaRPr>
          </a:p>
          <a:p>
            <a:endParaRPr lang="en-GB" dirty="0"/>
          </a:p>
          <a:p>
            <a:r>
              <a:rPr lang="en-US" b="1" u="sng" dirty="0">
                <a:cs typeface="Arial"/>
              </a:rPr>
              <a:t>Reminder: </a:t>
            </a:r>
            <a:r>
              <a:rPr lang="en-US" dirty="0">
                <a:cs typeface="Arial"/>
              </a:rPr>
              <a:t>Save your questions for the end or enter in the chat. We will address as many as we can!</a:t>
            </a:r>
          </a:p>
          <a:p>
            <a:endParaRPr lang="en-GB" dirty="0"/>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Operations </a:t>
            </a:r>
            <a:r>
              <a:rPr lang="en-US" dirty="0"/>
              <a:t>Open Office Hours </a:t>
            </a:r>
            <a:endParaRPr lang="en-GB" dirty="0"/>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FAAF6-9F51-4AEC-BBAA-0DB677CBF3FD}"/>
              </a:ext>
            </a:extLst>
          </p:cNvPr>
          <p:cNvSpPr>
            <a:spLocks noGrp="1"/>
          </p:cNvSpPr>
          <p:nvPr>
            <p:ph idx="19"/>
          </p:nvPr>
        </p:nvSpPr>
        <p:spPr>
          <a:xfrm>
            <a:off x="6848924" y="2060669"/>
            <a:ext cx="5219563" cy="4201154"/>
          </a:xfrm>
        </p:spPr>
        <p:txBody>
          <a:bodyPr/>
          <a:lstStyle/>
          <a:p>
            <a:r>
              <a:rPr lang="en-US" dirty="0"/>
              <a:t>KPIs are a quantifiable measure of performance over time used to evaluate the success of a marketing plan, campaign, tactic </a:t>
            </a:r>
            <a:r>
              <a:rPr lang="en-US" dirty="0" err="1"/>
              <a:t>etc</a:t>
            </a:r>
            <a:r>
              <a:rPr lang="en-US" dirty="0"/>
              <a:t> for a specific objective</a:t>
            </a:r>
          </a:p>
          <a:p>
            <a:endParaRPr lang="en-US" dirty="0"/>
          </a:p>
          <a:p>
            <a:r>
              <a:rPr lang="en-US" dirty="0"/>
              <a:t>Use language like “increase” or “improve” or “decrease”</a:t>
            </a:r>
          </a:p>
        </p:txBody>
      </p:sp>
      <p:sp>
        <p:nvSpPr>
          <p:cNvPr id="4" name="Title 3">
            <a:extLst>
              <a:ext uri="{FF2B5EF4-FFF2-40B4-BE49-F238E27FC236}">
                <a16:creationId xmlns:a16="http://schemas.microsoft.com/office/drawing/2014/main" id="{1BCF4D25-C6C3-4E08-8F4F-4558BBCA6E94}"/>
              </a:ext>
            </a:extLst>
          </p:cNvPr>
          <p:cNvSpPr>
            <a:spLocks noGrp="1"/>
          </p:cNvSpPr>
          <p:nvPr>
            <p:ph type="title"/>
          </p:nvPr>
        </p:nvSpPr>
        <p:spPr>
          <a:xfrm>
            <a:off x="6830944" y="1060931"/>
            <a:ext cx="5237542" cy="768263"/>
          </a:xfrm>
        </p:spPr>
        <p:txBody>
          <a:bodyPr/>
          <a:lstStyle/>
          <a:p>
            <a:r>
              <a:rPr lang="en-US" dirty="0"/>
              <a:t>KPIs are key performance indicators, </a:t>
            </a:r>
            <a:br>
              <a:rPr lang="en-US" dirty="0"/>
            </a:br>
            <a:r>
              <a:rPr lang="en-US" dirty="0"/>
              <a:t>not just metrics</a:t>
            </a:r>
          </a:p>
        </p:txBody>
      </p:sp>
      <p:sp>
        <p:nvSpPr>
          <p:cNvPr id="14" name="Picture Placeholder 13">
            <a:extLst>
              <a:ext uri="{FF2B5EF4-FFF2-40B4-BE49-F238E27FC236}">
                <a16:creationId xmlns:a16="http://schemas.microsoft.com/office/drawing/2014/main" id="{85FDAF8B-379B-4FB2-AA9C-6040EB60B9F2}"/>
              </a:ext>
            </a:extLst>
          </p:cNvPr>
          <p:cNvSpPr>
            <a:spLocks noGrp="1"/>
          </p:cNvSpPr>
          <p:nvPr>
            <p:ph type="pic" sz="quarter" idx="12"/>
          </p:nvPr>
        </p:nvSpPr>
        <p:spPr/>
      </p:sp>
      <p:pic>
        <p:nvPicPr>
          <p:cNvPr id="12" name="Picture 11" descr="Bricks in the form of network signals on orange background">
            <a:extLst>
              <a:ext uri="{FF2B5EF4-FFF2-40B4-BE49-F238E27FC236}">
                <a16:creationId xmlns:a16="http://schemas.microsoft.com/office/drawing/2014/main" id="{A987FF24-76F5-42B1-BA73-A99C59A3D42B}"/>
              </a:ext>
            </a:extLst>
          </p:cNvPr>
          <p:cNvPicPr>
            <a:picLocks noChangeAspect="1"/>
          </p:cNvPicPr>
          <p:nvPr/>
        </p:nvPicPr>
        <p:blipFill rotWithShape="1">
          <a:blip r:embed="rId3">
            <a:duotone>
              <a:schemeClr val="accent3">
                <a:shade val="45000"/>
                <a:satMod val="135000"/>
              </a:schemeClr>
              <a:prstClr val="white"/>
            </a:duotone>
          </a:blip>
          <a:srcRect l="8167" r="27419"/>
          <a:stretch/>
        </p:blipFill>
        <p:spPr>
          <a:xfrm>
            <a:off x="-32657" y="-2898"/>
            <a:ext cx="6629400" cy="6860898"/>
          </a:xfrm>
          <a:prstGeom prst="rect">
            <a:avLst/>
          </a:prstGeom>
        </p:spPr>
      </p:pic>
    </p:spTree>
    <p:extLst>
      <p:ext uri="{BB962C8B-B14F-4D97-AF65-F5344CB8AC3E}">
        <p14:creationId xmlns:p14="http://schemas.microsoft.com/office/powerpoint/2010/main" val="19383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A441A-1A33-4D9E-9210-1A9E336A1486}"/>
              </a:ext>
            </a:extLst>
          </p:cNvPr>
          <p:cNvSpPr>
            <a:spLocks noGrp="1"/>
          </p:cNvSpPr>
          <p:nvPr>
            <p:ph type="body" sz="quarter" idx="16"/>
          </p:nvPr>
        </p:nvSpPr>
        <p:spPr/>
        <p:txBody>
          <a:bodyPr/>
          <a:lstStyle/>
          <a:p>
            <a:r>
              <a:rPr lang="en-US" dirty="0"/>
              <a:t>Measurement framework example with KPIs</a:t>
            </a:r>
          </a:p>
        </p:txBody>
      </p:sp>
      <p:sp>
        <p:nvSpPr>
          <p:cNvPr id="4" name="Title 3"/>
          <p:cNvSpPr>
            <a:spLocks noGrp="1"/>
          </p:cNvSpPr>
          <p:nvPr>
            <p:ph type="title"/>
          </p:nvPr>
        </p:nvSpPr>
        <p:spPr/>
        <p:txBody>
          <a:bodyPr/>
          <a:lstStyle/>
          <a:p>
            <a:r>
              <a:rPr lang="en-US" dirty="0"/>
              <a:t>Where KPIs fit in the big picture</a:t>
            </a:r>
          </a:p>
        </p:txBody>
      </p:sp>
      <p:sp>
        <p:nvSpPr>
          <p:cNvPr id="5" name="Rounded Rectangle 4"/>
          <p:cNvSpPr/>
          <p:nvPr/>
        </p:nvSpPr>
        <p:spPr>
          <a:xfrm>
            <a:off x="230816" y="1670371"/>
            <a:ext cx="2248677" cy="61542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t>Objective</a:t>
            </a:r>
          </a:p>
        </p:txBody>
      </p:sp>
      <p:sp>
        <p:nvSpPr>
          <p:cNvPr id="6" name="Rounded Rectangle 5"/>
          <p:cNvSpPr/>
          <p:nvPr/>
        </p:nvSpPr>
        <p:spPr>
          <a:xfrm>
            <a:off x="217045" y="2353882"/>
            <a:ext cx="2248677" cy="53415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Customer Journey Phase</a:t>
            </a:r>
          </a:p>
        </p:txBody>
      </p:sp>
      <p:sp>
        <p:nvSpPr>
          <p:cNvPr id="7" name="Rounded Rectangle 6"/>
          <p:cNvSpPr/>
          <p:nvPr/>
        </p:nvSpPr>
        <p:spPr>
          <a:xfrm>
            <a:off x="219769" y="3756691"/>
            <a:ext cx="2248677" cy="170050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t>Channel</a:t>
            </a:r>
          </a:p>
        </p:txBody>
      </p:sp>
      <p:sp>
        <p:nvSpPr>
          <p:cNvPr id="10" name="Rounded Rectangle 9"/>
          <p:cNvSpPr/>
          <p:nvPr/>
        </p:nvSpPr>
        <p:spPr>
          <a:xfrm>
            <a:off x="2700970" y="1670371"/>
            <a:ext cx="9029166" cy="6154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Drive awareness, consideration and purchase/conversion of IQVIA Products + Services. Right customer, right message, right time</a:t>
            </a:r>
          </a:p>
        </p:txBody>
      </p:sp>
      <p:sp>
        <p:nvSpPr>
          <p:cNvPr id="11" name="Rounded Rectangle 10"/>
          <p:cNvSpPr/>
          <p:nvPr/>
        </p:nvSpPr>
        <p:spPr>
          <a:xfrm>
            <a:off x="2687201" y="2353882"/>
            <a:ext cx="3275141" cy="53415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Awareness</a:t>
            </a:r>
          </a:p>
        </p:txBody>
      </p:sp>
      <p:sp>
        <p:nvSpPr>
          <p:cNvPr id="12" name="Rounded Rectangle 11"/>
          <p:cNvSpPr/>
          <p:nvPr/>
        </p:nvSpPr>
        <p:spPr>
          <a:xfrm>
            <a:off x="6097173" y="2353882"/>
            <a:ext cx="3092694" cy="53415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Interest/Consideration</a:t>
            </a:r>
          </a:p>
        </p:txBody>
      </p:sp>
      <p:sp>
        <p:nvSpPr>
          <p:cNvPr id="13" name="Rounded Rectangle 12"/>
          <p:cNvSpPr/>
          <p:nvPr/>
        </p:nvSpPr>
        <p:spPr>
          <a:xfrm>
            <a:off x="2690644" y="4790656"/>
            <a:ext cx="9029165" cy="202554"/>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Paid Search</a:t>
            </a:r>
          </a:p>
        </p:txBody>
      </p:sp>
      <p:sp>
        <p:nvSpPr>
          <p:cNvPr id="15" name="Rounded Rectangle 14"/>
          <p:cNvSpPr/>
          <p:nvPr/>
        </p:nvSpPr>
        <p:spPr>
          <a:xfrm>
            <a:off x="2680316" y="3793545"/>
            <a:ext cx="9036049" cy="185646"/>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t>Email</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289530" y="2353880"/>
            <a:ext cx="2426836" cy="53415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Conversion / Lead Gen</a:t>
            </a:r>
          </a:p>
        </p:txBody>
      </p:sp>
      <p:sp>
        <p:nvSpPr>
          <p:cNvPr id="56" name="Rounded Rectangle 4">
            <a:extLst>
              <a:ext uri="{FF2B5EF4-FFF2-40B4-BE49-F238E27FC236}">
                <a16:creationId xmlns:a16="http://schemas.microsoft.com/office/drawing/2014/main" id="{5B52D9A6-9FDE-4C48-AB3C-2DE363BC5E1D}"/>
              </a:ext>
            </a:extLst>
          </p:cNvPr>
          <p:cNvSpPr/>
          <p:nvPr/>
        </p:nvSpPr>
        <p:spPr>
          <a:xfrm>
            <a:off x="226653" y="2950193"/>
            <a:ext cx="2248677" cy="31257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Audience</a:t>
            </a:r>
          </a:p>
        </p:txBody>
      </p:sp>
      <p:sp>
        <p:nvSpPr>
          <p:cNvPr id="57" name="Rounded Rectangle 9">
            <a:extLst>
              <a:ext uri="{FF2B5EF4-FFF2-40B4-BE49-F238E27FC236}">
                <a16:creationId xmlns:a16="http://schemas.microsoft.com/office/drawing/2014/main" id="{2E7D5484-AF33-44BD-966D-60D241537C31}"/>
              </a:ext>
            </a:extLst>
          </p:cNvPr>
          <p:cNvSpPr/>
          <p:nvPr/>
        </p:nvSpPr>
        <p:spPr>
          <a:xfrm>
            <a:off x="2696806" y="2950193"/>
            <a:ext cx="3279305" cy="31257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Persona/ Potential Customer</a:t>
            </a:r>
          </a:p>
        </p:txBody>
      </p:sp>
      <p:sp>
        <p:nvSpPr>
          <p:cNvPr id="67" name="Rounded Rectangle 9">
            <a:extLst>
              <a:ext uri="{FF2B5EF4-FFF2-40B4-BE49-F238E27FC236}">
                <a16:creationId xmlns:a16="http://schemas.microsoft.com/office/drawing/2014/main" id="{BF725333-F844-43E0-994B-A37DA1DF0491}"/>
              </a:ext>
            </a:extLst>
          </p:cNvPr>
          <p:cNvSpPr/>
          <p:nvPr/>
        </p:nvSpPr>
        <p:spPr>
          <a:xfrm>
            <a:off x="6110944" y="2946164"/>
            <a:ext cx="3092693" cy="314309"/>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Returning Visitor/Engager</a:t>
            </a:r>
          </a:p>
        </p:txBody>
      </p:sp>
      <p:sp>
        <p:nvSpPr>
          <p:cNvPr id="65" name="Rounded Rectangle 12">
            <a:extLst>
              <a:ext uri="{FF2B5EF4-FFF2-40B4-BE49-F238E27FC236}">
                <a16:creationId xmlns:a16="http://schemas.microsoft.com/office/drawing/2014/main" id="{4CDD716B-EFE7-4DEF-AFF1-39D6BE1F67A1}"/>
              </a:ext>
            </a:extLst>
          </p:cNvPr>
          <p:cNvSpPr/>
          <p:nvPr/>
        </p:nvSpPr>
        <p:spPr>
          <a:xfrm>
            <a:off x="2687203" y="4258598"/>
            <a:ext cx="9036048" cy="21054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Organic Social</a:t>
            </a:r>
          </a:p>
        </p:txBody>
      </p:sp>
      <p:sp>
        <p:nvSpPr>
          <p:cNvPr id="66" name="Rounded Rectangle 9">
            <a:extLst>
              <a:ext uri="{FF2B5EF4-FFF2-40B4-BE49-F238E27FC236}">
                <a16:creationId xmlns:a16="http://schemas.microsoft.com/office/drawing/2014/main" id="{8C0E1BCF-9DF3-40A8-BC62-B42C0F554C0C}"/>
              </a:ext>
            </a:extLst>
          </p:cNvPr>
          <p:cNvSpPr/>
          <p:nvPr/>
        </p:nvSpPr>
        <p:spPr>
          <a:xfrm>
            <a:off x="9303300" y="2938923"/>
            <a:ext cx="2426836" cy="314309"/>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Hand Raiser</a:t>
            </a:r>
          </a:p>
        </p:txBody>
      </p:sp>
      <p:sp>
        <p:nvSpPr>
          <p:cNvPr id="68" name="Rounded Rectangle 4">
            <a:extLst>
              <a:ext uri="{FF2B5EF4-FFF2-40B4-BE49-F238E27FC236}">
                <a16:creationId xmlns:a16="http://schemas.microsoft.com/office/drawing/2014/main" id="{C65679A6-6727-4E71-A6CA-5FF6861D7EA2}"/>
              </a:ext>
            </a:extLst>
          </p:cNvPr>
          <p:cNvSpPr/>
          <p:nvPr/>
        </p:nvSpPr>
        <p:spPr>
          <a:xfrm>
            <a:off x="219769" y="3328305"/>
            <a:ext cx="2248677" cy="37025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t>Message</a:t>
            </a:r>
          </a:p>
        </p:txBody>
      </p:sp>
      <p:sp>
        <p:nvSpPr>
          <p:cNvPr id="70" name="Rounded Rectangle 9">
            <a:extLst>
              <a:ext uri="{FF2B5EF4-FFF2-40B4-BE49-F238E27FC236}">
                <a16:creationId xmlns:a16="http://schemas.microsoft.com/office/drawing/2014/main" id="{80C74100-3AAE-4F7E-8418-4BEA8A265102}"/>
              </a:ext>
            </a:extLst>
          </p:cNvPr>
          <p:cNvSpPr/>
          <p:nvPr/>
        </p:nvSpPr>
        <p:spPr>
          <a:xfrm>
            <a:off x="2687204" y="3333468"/>
            <a:ext cx="3279305" cy="366224"/>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General</a:t>
            </a:r>
          </a:p>
        </p:txBody>
      </p:sp>
      <p:sp>
        <p:nvSpPr>
          <p:cNvPr id="71" name="Rounded Rectangle 9">
            <a:extLst>
              <a:ext uri="{FF2B5EF4-FFF2-40B4-BE49-F238E27FC236}">
                <a16:creationId xmlns:a16="http://schemas.microsoft.com/office/drawing/2014/main" id="{C099B5CF-5DA5-46E2-9ED3-F6BBF7DFDE1E}"/>
              </a:ext>
            </a:extLst>
          </p:cNvPr>
          <p:cNvSpPr/>
          <p:nvPr/>
        </p:nvSpPr>
        <p:spPr>
          <a:xfrm>
            <a:off x="9296416" y="3337182"/>
            <a:ext cx="2426836" cy="366224"/>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Personal</a:t>
            </a:r>
          </a:p>
        </p:txBody>
      </p:sp>
      <p:sp>
        <p:nvSpPr>
          <p:cNvPr id="72" name="Rounded Rectangle 9">
            <a:extLst>
              <a:ext uri="{FF2B5EF4-FFF2-40B4-BE49-F238E27FC236}">
                <a16:creationId xmlns:a16="http://schemas.microsoft.com/office/drawing/2014/main" id="{46A062F6-8091-42FA-A1BE-124EF23AEDAB}"/>
              </a:ext>
            </a:extLst>
          </p:cNvPr>
          <p:cNvSpPr/>
          <p:nvPr/>
        </p:nvSpPr>
        <p:spPr>
          <a:xfrm>
            <a:off x="6104060" y="3329941"/>
            <a:ext cx="3092694" cy="366224"/>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Specific</a:t>
            </a:r>
          </a:p>
        </p:txBody>
      </p:sp>
      <p:sp>
        <p:nvSpPr>
          <p:cNvPr id="23" name="Rounded Rectangle 12">
            <a:extLst>
              <a:ext uri="{FF2B5EF4-FFF2-40B4-BE49-F238E27FC236}">
                <a16:creationId xmlns:a16="http://schemas.microsoft.com/office/drawing/2014/main" id="{B6C18674-DE2F-4ECD-9B05-FFB5E2D76258}"/>
              </a:ext>
            </a:extLst>
          </p:cNvPr>
          <p:cNvSpPr/>
          <p:nvPr/>
        </p:nvSpPr>
        <p:spPr>
          <a:xfrm>
            <a:off x="2687203" y="4007072"/>
            <a:ext cx="9036048" cy="21054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Organic/Direct</a:t>
            </a:r>
          </a:p>
        </p:txBody>
      </p:sp>
      <p:sp>
        <p:nvSpPr>
          <p:cNvPr id="24" name="Rounded Rectangle 15">
            <a:extLst>
              <a:ext uri="{FF2B5EF4-FFF2-40B4-BE49-F238E27FC236}">
                <a16:creationId xmlns:a16="http://schemas.microsoft.com/office/drawing/2014/main" id="{3FA4AB9E-5025-4582-9FF1-A49701B33013}"/>
              </a:ext>
            </a:extLst>
          </p:cNvPr>
          <p:cNvSpPr/>
          <p:nvPr/>
        </p:nvSpPr>
        <p:spPr>
          <a:xfrm>
            <a:off x="2680316" y="4520598"/>
            <a:ext cx="9036049" cy="218600"/>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Events / Webinars</a:t>
            </a:r>
          </a:p>
        </p:txBody>
      </p:sp>
      <p:sp>
        <p:nvSpPr>
          <p:cNvPr id="25" name="Rounded Rectangle 12">
            <a:extLst>
              <a:ext uri="{FF2B5EF4-FFF2-40B4-BE49-F238E27FC236}">
                <a16:creationId xmlns:a16="http://schemas.microsoft.com/office/drawing/2014/main" id="{810B6B9D-3F10-4B99-8F50-136801F47310}"/>
              </a:ext>
            </a:extLst>
          </p:cNvPr>
          <p:cNvSpPr/>
          <p:nvPr/>
        </p:nvSpPr>
        <p:spPr>
          <a:xfrm>
            <a:off x="2680316" y="5022647"/>
            <a:ext cx="9029165" cy="202554"/>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Paid Social</a:t>
            </a:r>
          </a:p>
        </p:txBody>
      </p:sp>
      <p:sp>
        <p:nvSpPr>
          <p:cNvPr id="26" name="Rounded Rectangle 12">
            <a:extLst>
              <a:ext uri="{FF2B5EF4-FFF2-40B4-BE49-F238E27FC236}">
                <a16:creationId xmlns:a16="http://schemas.microsoft.com/office/drawing/2014/main" id="{20DB96F1-1D8B-44CF-8186-AFA5489BFAAE}"/>
              </a:ext>
            </a:extLst>
          </p:cNvPr>
          <p:cNvSpPr/>
          <p:nvPr/>
        </p:nvSpPr>
        <p:spPr>
          <a:xfrm>
            <a:off x="2680315" y="5254638"/>
            <a:ext cx="9029165" cy="202554"/>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a:t>Display</a:t>
            </a:r>
          </a:p>
        </p:txBody>
      </p:sp>
      <p:sp>
        <p:nvSpPr>
          <p:cNvPr id="28" name="Rounded Rectangle 6">
            <a:extLst>
              <a:ext uri="{FF2B5EF4-FFF2-40B4-BE49-F238E27FC236}">
                <a16:creationId xmlns:a16="http://schemas.microsoft.com/office/drawing/2014/main" id="{9CC86323-A78C-4EC5-89F5-CE1F9C5D568A}"/>
              </a:ext>
            </a:extLst>
          </p:cNvPr>
          <p:cNvSpPr/>
          <p:nvPr/>
        </p:nvSpPr>
        <p:spPr>
          <a:xfrm>
            <a:off x="226653" y="5542370"/>
            <a:ext cx="2248677" cy="96079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KPIs</a:t>
            </a:r>
          </a:p>
        </p:txBody>
      </p:sp>
      <p:sp>
        <p:nvSpPr>
          <p:cNvPr id="29" name="Rounded Rectangle 12">
            <a:extLst>
              <a:ext uri="{FF2B5EF4-FFF2-40B4-BE49-F238E27FC236}">
                <a16:creationId xmlns:a16="http://schemas.microsoft.com/office/drawing/2014/main" id="{F6868E2E-4A86-4D3F-8E50-0AB1E3B74755}"/>
              </a:ext>
            </a:extLst>
          </p:cNvPr>
          <p:cNvSpPr/>
          <p:nvPr/>
        </p:nvSpPr>
        <p:spPr>
          <a:xfrm>
            <a:off x="2694085" y="5539849"/>
            <a:ext cx="3279308" cy="96079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Increase </a:t>
            </a:r>
          </a:p>
          <a:p>
            <a:pPr algn="ctr"/>
            <a:r>
              <a:rPr lang="en-US" sz="1400" b="1" dirty="0"/>
              <a:t>NNCs YoY</a:t>
            </a:r>
          </a:p>
        </p:txBody>
      </p:sp>
      <p:sp>
        <p:nvSpPr>
          <p:cNvPr id="27" name="Rounded Rectangle 12">
            <a:extLst>
              <a:ext uri="{FF2B5EF4-FFF2-40B4-BE49-F238E27FC236}">
                <a16:creationId xmlns:a16="http://schemas.microsoft.com/office/drawing/2014/main" id="{B3034800-D5C6-4885-8D56-83A610A06296}"/>
              </a:ext>
            </a:extLst>
          </p:cNvPr>
          <p:cNvSpPr/>
          <p:nvPr/>
        </p:nvSpPr>
        <p:spPr>
          <a:xfrm>
            <a:off x="6110943" y="5533930"/>
            <a:ext cx="3092694" cy="96079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Increase </a:t>
            </a:r>
          </a:p>
          <a:p>
            <a:pPr algn="ctr"/>
            <a:r>
              <a:rPr lang="en-US" sz="1400" b="1" dirty="0"/>
              <a:t>Engagement Rate YoY</a:t>
            </a:r>
          </a:p>
        </p:txBody>
      </p:sp>
      <p:sp>
        <p:nvSpPr>
          <p:cNvPr id="30" name="Rounded Rectangle 12">
            <a:extLst>
              <a:ext uri="{FF2B5EF4-FFF2-40B4-BE49-F238E27FC236}">
                <a16:creationId xmlns:a16="http://schemas.microsoft.com/office/drawing/2014/main" id="{E5B1AF80-85C6-46FB-81DF-71AE8F77AD40}"/>
              </a:ext>
            </a:extLst>
          </p:cNvPr>
          <p:cNvSpPr/>
          <p:nvPr/>
        </p:nvSpPr>
        <p:spPr>
          <a:xfrm>
            <a:off x="9356053" y="5517916"/>
            <a:ext cx="2380967" cy="96079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t>Increase </a:t>
            </a:r>
          </a:p>
          <a:p>
            <a:pPr algn="ctr"/>
            <a:r>
              <a:rPr lang="en-US" sz="1400" b="1" dirty="0"/>
              <a:t>Conversion Rate YoY</a:t>
            </a:r>
          </a:p>
        </p:txBody>
      </p:sp>
    </p:spTree>
    <p:extLst>
      <p:ext uri="{BB962C8B-B14F-4D97-AF65-F5344CB8AC3E}">
        <p14:creationId xmlns:p14="http://schemas.microsoft.com/office/powerpoint/2010/main" val="68384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B9D3A-06CE-491C-9F78-82C2B6F54BE7}"/>
              </a:ext>
            </a:extLst>
          </p:cNvPr>
          <p:cNvSpPr>
            <a:spLocks noGrp="1"/>
          </p:cNvSpPr>
          <p:nvPr>
            <p:ph type="title"/>
          </p:nvPr>
        </p:nvSpPr>
        <p:spPr/>
        <p:txBody>
          <a:bodyPr/>
          <a:lstStyle/>
          <a:p>
            <a:r>
              <a:rPr lang="en-US" dirty="0"/>
              <a:t>Tips on defining your metrics of success</a:t>
            </a:r>
          </a:p>
        </p:txBody>
      </p:sp>
      <p:graphicFrame>
        <p:nvGraphicFramePr>
          <p:cNvPr id="5" name="Diagram 4">
            <a:extLst>
              <a:ext uri="{FF2B5EF4-FFF2-40B4-BE49-F238E27FC236}">
                <a16:creationId xmlns:a16="http://schemas.microsoft.com/office/drawing/2014/main" id="{5A2B4809-629B-44A2-8D32-CC7FE83A594B}"/>
              </a:ext>
            </a:extLst>
          </p:cNvPr>
          <p:cNvGraphicFramePr/>
          <p:nvPr>
            <p:extLst>
              <p:ext uri="{D42A27DB-BD31-4B8C-83A1-F6EECF244321}">
                <p14:modId xmlns:p14="http://schemas.microsoft.com/office/powerpoint/2010/main" val="3858297908"/>
              </p:ext>
            </p:extLst>
          </p:nvPr>
        </p:nvGraphicFramePr>
        <p:xfrm>
          <a:off x="2073986" y="1306890"/>
          <a:ext cx="9136743" cy="4674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Run with solid fill">
            <a:extLst>
              <a:ext uri="{FF2B5EF4-FFF2-40B4-BE49-F238E27FC236}">
                <a16:creationId xmlns:a16="http://schemas.microsoft.com/office/drawing/2014/main" id="{9EB19016-CCE3-4CCE-8CED-84DD3A2FDB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66800" y="1392106"/>
            <a:ext cx="914400" cy="914400"/>
          </a:xfrm>
          <a:prstGeom prst="rect">
            <a:avLst/>
          </a:prstGeom>
        </p:spPr>
      </p:pic>
      <p:pic>
        <p:nvPicPr>
          <p:cNvPr id="11" name="Graphic 10" descr="Badge 5 with solid fill">
            <a:extLst>
              <a:ext uri="{FF2B5EF4-FFF2-40B4-BE49-F238E27FC236}">
                <a16:creationId xmlns:a16="http://schemas.microsoft.com/office/drawing/2014/main" id="{43036435-4610-4AFC-84CB-0164C73F0F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3193" y="2604559"/>
            <a:ext cx="914400" cy="914400"/>
          </a:xfrm>
          <a:prstGeom prst="rect">
            <a:avLst/>
          </a:prstGeom>
        </p:spPr>
      </p:pic>
      <p:pic>
        <p:nvPicPr>
          <p:cNvPr id="13" name="Graphic 12" descr="Basic Shapes with solid fill">
            <a:extLst>
              <a:ext uri="{FF2B5EF4-FFF2-40B4-BE49-F238E27FC236}">
                <a16:creationId xmlns:a16="http://schemas.microsoft.com/office/drawing/2014/main" id="{3D3F4317-35D1-4C9C-A6C0-B6053BECC2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6800" y="3766484"/>
            <a:ext cx="914400" cy="914400"/>
          </a:xfrm>
          <a:prstGeom prst="rect">
            <a:avLst/>
          </a:prstGeom>
        </p:spPr>
      </p:pic>
      <p:pic>
        <p:nvPicPr>
          <p:cNvPr id="15" name="Graphic 14" descr="Handshake with solid fill">
            <a:extLst>
              <a:ext uri="{FF2B5EF4-FFF2-40B4-BE49-F238E27FC236}">
                <a16:creationId xmlns:a16="http://schemas.microsoft.com/office/drawing/2014/main" id="{4E3ACE74-CC0E-406A-8352-A9E65A2A1E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6800" y="4978937"/>
            <a:ext cx="914400" cy="914400"/>
          </a:xfrm>
          <a:prstGeom prst="rect">
            <a:avLst/>
          </a:prstGeom>
        </p:spPr>
      </p:pic>
    </p:spTree>
    <p:extLst>
      <p:ext uri="{BB962C8B-B14F-4D97-AF65-F5344CB8AC3E}">
        <p14:creationId xmlns:p14="http://schemas.microsoft.com/office/powerpoint/2010/main" val="8459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684E7C-9888-4051-895F-34B7D4F0A81C}"/>
              </a:ext>
            </a:extLst>
          </p:cNvPr>
          <p:cNvSpPr>
            <a:spLocks noGrp="1"/>
          </p:cNvSpPr>
          <p:nvPr>
            <p:ph type="body" sz="quarter" idx="16"/>
          </p:nvPr>
        </p:nvSpPr>
        <p:spPr/>
        <p:txBody>
          <a:bodyPr/>
          <a:lstStyle/>
          <a:p>
            <a:r>
              <a:rPr lang="en-US" dirty="0"/>
              <a:t>Example KPIs by objective</a:t>
            </a:r>
          </a:p>
        </p:txBody>
      </p:sp>
      <p:sp>
        <p:nvSpPr>
          <p:cNvPr id="5" name="Title 4">
            <a:extLst>
              <a:ext uri="{FF2B5EF4-FFF2-40B4-BE49-F238E27FC236}">
                <a16:creationId xmlns:a16="http://schemas.microsoft.com/office/drawing/2014/main" id="{6E9B864B-CCB6-4710-B47D-35F61FE70CF1}"/>
              </a:ext>
            </a:extLst>
          </p:cNvPr>
          <p:cNvSpPr>
            <a:spLocks noGrp="1"/>
          </p:cNvSpPr>
          <p:nvPr>
            <p:ph type="title"/>
          </p:nvPr>
        </p:nvSpPr>
        <p:spPr/>
        <p:txBody>
          <a:bodyPr/>
          <a:lstStyle/>
          <a:p>
            <a:r>
              <a:rPr lang="en-US" dirty="0"/>
              <a:t>Use these KPIs based the goal/objective of your campaign</a:t>
            </a:r>
          </a:p>
        </p:txBody>
      </p:sp>
      <p:graphicFrame>
        <p:nvGraphicFramePr>
          <p:cNvPr id="10" name="Diagram 9">
            <a:extLst>
              <a:ext uri="{FF2B5EF4-FFF2-40B4-BE49-F238E27FC236}">
                <a16:creationId xmlns:a16="http://schemas.microsoft.com/office/drawing/2014/main" id="{1E36D076-EEFE-4666-B616-F75B98DE828B}"/>
              </a:ext>
            </a:extLst>
          </p:cNvPr>
          <p:cNvGraphicFramePr/>
          <p:nvPr>
            <p:extLst>
              <p:ext uri="{D42A27DB-BD31-4B8C-83A1-F6EECF244321}">
                <p14:modId xmlns:p14="http://schemas.microsoft.com/office/powerpoint/2010/main" val="897289085"/>
              </p:ext>
            </p:extLst>
          </p:nvPr>
        </p:nvGraphicFramePr>
        <p:xfrm>
          <a:off x="384694" y="1484162"/>
          <a:ext cx="11338560" cy="488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2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measurement framework for email</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3862123"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624735" y="2607359"/>
            <a:ext cx="2967475"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6" name="Rounded Rectangle 15"/>
          <p:cNvSpPr/>
          <p:nvPr/>
        </p:nvSpPr>
        <p:spPr>
          <a:xfrm>
            <a:off x="8187558" y="3650444"/>
            <a:ext cx="140290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Clickthrough Rate</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702392" y="5387811"/>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48200" y="2607359"/>
            <a:ext cx="207505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51" name="Rounded Rectangle 14">
            <a:extLst>
              <a:ext uri="{FF2B5EF4-FFF2-40B4-BE49-F238E27FC236}">
                <a16:creationId xmlns:a16="http://schemas.microsoft.com/office/drawing/2014/main" id="{7DFD4F6E-1B6C-4C23-9E64-0DD1763B20CA}"/>
              </a:ext>
            </a:extLst>
          </p:cNvPr>
          <p:cNvSpPr/>
          <p:nvPr/>
        </p:nvSpPr>
        <p:spPr>
          <a:xfrm>
            <a:off x="2694087" y="3650444"/>
            <a:ext cx="386212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Improved Open Rate</a:t>
            </a:r>
          </a:p>
        </p:txBody>
      </p:sp>
      <p:sp>
        <p:nvSpPr>
          <p:cNvPr id="57" name="Rounded Rectangle 15">
            <a:extLst>
              <a:ext uri="{FF2B5EF4-FFF2-40B4-BE49-F238E27FC236}">
                <a16:creationId xmlns:a16="http://schemas.microsoft.com/office/drawing/2014/main" id="{AB360736-DD4C-4EC8-8D8C-746D3E43C8EF}"/>
              </a:ext>
            </a:extLst>
          </p:cNvPr>
          <p:cNvSpPr/>
          <p:nvPr/>
        </p:nvSpPr>
        <p:spPr>
          <a:xfrm>
            <a:off x="10768788" y="5407627"/>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B296249D-48E8-4A4D-81D2-3E93329C44EC}"/>
              </a:ext>
            </a:extLst>
          </p:cNvPr>
          <p:cNvSpPr/>
          <p:nvPr/>
        </p:nvSpPr>
        <p:spPr>
          <a:xfrm>
            <a:off x="2694088" y="4522999"/>
            <a:ext cx="3863498"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 Opens / # Delivered</a:t>
            </a:r>
          </a:p>
        </p:txBody>
      </p:sp>
      <p:sp>
        <p:nvSpPr>
          <p:cNvPr id="22" name="Rounded Rectangle 12">
            <a:extLst>
              <a:ext uri="{FF2B5EF4-FFF2-40B4-BE49-F238E27FC236}">
                <a16:creationId xmlns:a16="http://schemas.microsoft.com/office/drawing/2014/main" id="{5609F22F-DF27-4EE8-A32F-DBFE60F3DF25}"/>
              </a:ext>
            </a:extLst>
          </p:cNvPr>
          <p:cNvSpPr/>
          <p:nvPr/>
        </p:nvSpPr>
        <p:spPr>
          <a:xfrm>
            <a:off x="2725616" y="5424453"/>
            <a:ext cx="1789234"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t>Opens</a:t>
            </a:r>
          </a:p>
        </p:txBody>
      </p:sp>
      <p:sp>
        <p:nvSpPr>
          <p:cNvPr id="23" name="Rounded Rectangle 12">
            <a:extLst>
              <a:ext uri="{FF2B5EF4-FFF2-40B4-BE49-F238E27FC236}">
                <a16:creationId xmlns:a16="http://schemas.microsoft.com/office/drawing/2014/main" id="{5B93EDAB-F321-4F2B-B224-1FA10F7F230A}"/>
              </a:ext>
            </a:extLst>
          </p:cNvPr>
          <p:cNvSpPr/>
          <p:nvPr/>
        </p:nvSpPr>
        <p:spPr>
          <a:xfrm>
            <a:off x="4626782" y="5422418"/>
            <a:ext cx="193398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t>Delivered</a:t>
            </a:r>
          </a:p>
        </p:txBody>
      </p:sp>
      <p:sp>
        <p:nvSpPr>
          <p:cNvPr id="24" name="Rounded Rectangle 12">
            <a:extLst>
              <a:ext uri="{FF2B5EF4-FFF2-40B4-BE49-F238E27FC236}">
                <a16:creationId xmlns:a16="http://schemas.microsoft.com/office/drawing/2014/main" id="{2B39BAA9-8A21-4ADA-82EA-385BF1456043}"/>
              </a:ext>
            </a:extLst>
          </p:cNvPr>
          <p:cNvSpPr/>
          <p:nvPr/>
        </p:nvSpPr>
        <p:spPr>
          <a:xfrm>
            <a:off x="8187557" y="4525841"/>
            <a:ext cx="140290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Clicks / # Delivered</a:t>
            </a:r>
          </a:p>
        </p:txBody>
      </p:sp>
      <p:sp>
        <p:nvSpPr>
          <p:cNvPr id="25" name="Rounded Rectangle 12">
            <a:extLst>
              <a:ext uri="{FF2B5EF4-FFF2-40B4-BE49-F238E27FC236}">
                <a16:creationId xmlns:a16="http://schemas.microsoft.com/office/drawing/2014/main" id="{4D172242-910D-49C1-AB30-B8F3024A3BAA}"/>
              </a:ext>
            </a:extLst>
          </p:cNvPr>
          <p:cNvSpPr/>
          <p:nvPr/>
        </p:nvSpPr>
        <p:spPr>
          <a:xfrm>
            <a:off x="8187557" y="5422418"/>
            <a:ext cx="630712"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Clicks</a:t>
            </a:r>
          </a:p>
        </p:txBody>
      </p:sp>
      <p:sp>
        <p:nvSpPr>
          <p:cNvPr id="26" name="Rounded Rectangle 12">
            <a:extLst>
              <a:ext uri="{FF2B5EF4-FFF2-40B4-BE49-F238E27FC236}">
                <a16:creationId xmlns:a16="http://schemas.microsoft.com/office/drawing/2014/main" id="{12E4D799-A127-46C0-95D2-CE53A5E17E81}"/>
              </a:ext>
            </a:extLst>
          </p:cNvPr>
          <p:cNvSpPr/>
          <p:nvPr/>
        </p:nvSpPr>
        <p:spPr>
          <a:xfrm>
            <a:off x="8844840" y="5428276"/>
            <a:ext cx="74562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a:t>Delivered</a:t>
            </a:r>
          </a:p>
        </p:txBody>
      </p:sp>
      <p:sp>
        <p:nvSpPr>
          <p:cNvPr id="27" name="Rounded Rectangle 15">
            <a:extLst>
              <a:ext uri="{FF2B5EF4-FFF2-40B4-BE49-F238E27FC236}">
                <a16:creationId xmlns:a16="http://schemas.microsoft.com/office/drawing/2014/main" id="{ED6E2E9B-41EC-42FF-8644-71206B324C5E}"/>
              </a:ext>
            </a:extLst>
          </p:cNvPr>
          <p:cNvSpPr/>
          <p:nvPr/>
        </p:nvSpPr>
        <p:spPr>
          <a:xfrm>
            <a:off x="9644700" y="3632048"/>
            <a:ext cx="2078551"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Conversion Rate</a:t>
            </a:r>
          </a:p>
        </p:txBody>
      </p:sp>
      <p:sp>
        <p:nvSpPr>
          <p:cNvPr id="28" name="Rounded Rectangle 12">
            <a:extLst>
              <a:ext uri="{FF2B5EF4-FFF2-40B4-BE49-F238E27FC236}">
                <a16:creationId xmlns:a16="http://schemas.microsoft.com/office/drawing/2014/main" id="{469E965F-146C-492B-96E8-72E9D3C02441}"/>
              </a:ext>
            </a:extLst>
          </p:cNvPr>
          <p:cNvSpPr/>
          <p:nvPr/>
        </p:nvSpPr>
        <p:spPr>
          <a:xfrm>
            <a:off x="9669286" y="4529554"/>
            <a:ext cx="207855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30" name="Rounded Rectangle 15">
            <a:extLst>
              <a:ext uri="{FF2B5EF4-FFF2-40B4-BE49-F238E27FC236}">
                <a16:creationId xmlns:a16="http://schemas.microsoft.com/office/drawing/2014/main" id="{671CB0EA-0625-4077-8B8D-D7F035442499}"/>
              </a:ext>
            </a:extLst>
          </p:cNvPr>
          <p:cNvSpPr/>
          <p:nvPr/>
        </p:nvSpPr>
        <p:spPr>
          <a:xfrm>
            <a:off x="6623653" y="3650444"/>
            <a:ext cx="1509666"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Click to Open Rate</a:t>
            </a:r>
          </a:p>
        </p:txBody>
      </p:sp>
      <p:sp>
        <p:nvSpPr>
          <p:cNvPr id="32" name="Rounded Rectangle 12">
            <a:extLst>
              <a:ext uri="{FF2B5EF4-FFF2-40B4-BE49-F238E27FC236}">
                <a16:creationId xmlns:a16="http://schemas.microsoft.com/office/drawing/2014/main" id="{2A8824A3-7607-4FA9-9ED7-CE4DF9FC0170}"/>
              </a:ext>
            </a:extLst>
          </p:cNvPr>
          <p:cNvSpPr/>
          <p:nvPr/>
        </p:nvSpPr>
        <p:spPr>
          <a:xfrm>
            <a:off x="6623652" y="4525841"/>
            <a:ext cx="1509666"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dirty="0"/>
              <a:t># Unique Clicks / # Unique Opens</a:t>
            </a:r>
          </a:p>
        </p:txBody>
      </p:sp>
      <p:sp>
        <p:nvSpPr>
          <p:cNvPr id="33" name="Rounded Rectangle 12">
            <a:extLst>
              <a:ext uri="{FF2B5EF4-FFF2-40B4-BE49-F238E27FC236}">
                <a16:creationId xmlns:a16="http://schemas.microsoft.com/office/drawing/2014/main" id="{F1B5C953-351A-434A-9318-1F8E8D7A282D}"/>
              </a:ext>
            </a:extLst>
          </p:cNvPr>
          <p:cNvSpPr/>
          <p:nvPr/>
        </p:nvSpPr>
        <p:spPr>
          <a:xfrm>
            <a:off x="6623652" y="5422418"/>
            <a:ext cx="67871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50" dirty="0"/>
              <a:t>Unique Clicks</a:t>
            </a:r>
          </a:p>
        </p:txBody>
      </p:sp>
      <p:sp>
        <p:nvSpPr>
          <p:cNvPr id="34" name="Rounded Rectangle 12">
            <a:extLst>
              <a:ext uri="{FF2B5EF4-FFF2-40B4-BE49-F238E27FC236}">
                <a16:creationId xmlns:a16="http://schemas.microsoft.com/office/drawing/2014/main" id="{2F02EF0E-0466-4D72-A29E-62D05600B4CD}"/>
              </a:ext>
            </a:extLst>
          </p:cNvPr>
          <p:cNvSpPr/>
          <p:nvPr/>
        </p:nvSpPr>
        <p:spPr>
          <a:xfrm>
            <a:off x="7328933" y="5407627"/>
            <a:ext cx="80236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dirty="0"/>
              <a:t>Unique Opens</a:t>
            </a:r>
          </a:p>
        </p:txBody>
      </p:sp>
      <p:sp>
        <p:nvSpPr>
          <p:cNvPr id="35" name="Rounded Rectangle 8">
            <a:extLst>
              <a:ext uri="{FF2B5EF4-FFF2-40B4-BE49-F238E27FC236}">
                <a16:creationId xmlns:a16="http://schemas.microsoft.com/office/drawing/2014/main" id="{9BDEDB5D-6A0B-416A-B867-711B859A1DAB}"/>
              </a:ext>
            </a:extLst>
          </p:cNvPr>
          <p:cNvSpPr/>
          <p:nvPr/>
        </p:nvSpPr>
        <p:spPr>
          <a:xfrm>
            <a:off x="223930" y="6310270"/>
            <a:ext cx="2248677"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Data Source</a:t>
            </a:r>
          </a:p>
        </p:txBody>
      </p:sp>
      <p:sp>
        <p:nvSpPr>
          <p:cNvPr id="36" name="Rounded Rectangle 8">
            <a:extLst>
              <a:ext uri="{FF2B5EF4-FFF2-40B4-BE49-F238E27FC236}">
                <a16:creationId xmlns:a16="http://schemas.microsoft.com/office/drawing/2014/main" id="{2B91DF29-B42A-4D5E-8754-86C7B51BEBBB}"/>
              </a:ext>
            </a:extLst>
          </p:cNvPr>
          <p:cNvSpPr/>
          <p:nvPr/>
        </p:nvSpPr>
        <p:spPr>
          <a:xfrm>
            <a:off x="2661163" y="6323065"/>
            <a:ext cx="6929297"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Eloqua</a:t>
            </a:r>
          </a:p>
        </p:txBody>
      </p:sp>
      <p:sp>
        <p:nvSpPr>
          <p:cNvPr id="37" name="Rounded Rectangle 8">
            <a:extLst>
              <a:ext uri="{FF2B5EF4-FFF2-40B4-BE49-F238E27FC236}">
                <a16:creationId xmlns:a16="http://schemas.microsoft.com/office/drawing/2014/main" id="{745C2085-7D4E-49B4-81AB-0C768BC62F11}"/>
              </a:ext>
            </a:extLst>
          </p:cNvPr>
          <p:cNvSpPr/>
          <p:nvPr/>
        </p:nvSpPr>
        <p:spPr>
          <a:xfrm>
            <a:off x="9669286" y="6296399"/>
            <a:ext cx="2053965"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CRM</a:t>
            </a:r>
          </a:p>
        </p:txBody>
      </p:sp>
    </p:spTree>
    <p:extLst>
      <p:ext uri="{BB962C8B-B14F-4D97-AF65-F5344CB8AC3E}">
        <p14:creationId xmlns:p14="http://schemas.microsoft.com/office/powerpoint/2010/main" val="23740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87" y="251367"/>
            <a:ext cx="11439865" cy="768263"/>
          </a:xfrm>
        </p:spPr>
        <p:txBody>
          <a:bodyPr/>
          <a:lstStyle/>
          <a:p>
            <a:r>
              <a:rPr lang="en-US" dirty="0"/>
              <a:t>Example Organic Social KPIs</a:t>
            </a:r>
          </a:p>
        </p:txBody>
      </p:sp>
      <p:sp>
        <p:nvSpPr>
          <p:cNvPr id="5" name="Rounded Rectangle 4"/>
          <p:cNvSpPr/>
          <p:nvPr/>
        </p:nvSpPr>
        <p:spPr>
          <a:xfrm>
            <a:off x="223934" y="1240970"/>
            <a:ext cx="2248677" cy="11588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Objective</a:t>
            </a:r>
          </a:p>
        </p:txBody>
      </p:sp>
      <p:sp>
        <p:nvSpPr>
          <p:cNvPr id="6" name="Rounded Rectangle 5"/>
          <p:cNvSpPr/>
          <p:nvPr/>
        </p:nvSpPr>
        <p:spPr>
          <a:xfrm>
            <a:off x="223931" y="2607359"/>
            <a:ext cx="2248677" cy="8941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t>Simplified Customer Journey Phase</a:t>
            </a:r>
          </a:p>
        </p:txBody>
      </p:sp>
      <p:sp>
        <p:nvSpPr>
          <p:cNvPr id="7" name="Rounded Rectangle 6"/>
          <p:cNvSpPr/>
          <p:nvPr/>
        </p:nvSpPr>
        <p:spPr>
          <a:xfrm>
            <a:off x="223932" y="3610812"/>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KPI</a:t>
            </a:r>
          </a:p>
        </p:txBody>
      </p:sp>
      <p:sp>
        <p:nvSpPr>
          <p:cNvPr id="8" name="Rounded Rectangle 7"/>
          <p:cNvSpPr/>
          <p:nvPr/>
        </p:nvSpPr>
        <p:spPr>
          <a:xfrm>
            <a:off x="223932" y="4523000"/>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Leading Metrics</a:t>
            </a:r>
          </a:p>
        </p:txBody>
      </p:sp>
      <p:sp>
        <p:nvSpPr>
          <p:cNvPr id="9" name="Rounded Rectangle 8"/>
          <p:cNvSpPr/>
          <p:nvPr/>
        </p:nvSpPr>
        <p:spPr>
          <a:xfrm>
            <a:off x="223932" y="5428277"/>
            <a:ext cx="2248677" cy="76323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t>Supporting Metrics</a:t>
            </a:r>
          </a:p>
        </p:txBody>
      </p:sp>
      <p:sp>
        <p:nvSpPr>
          <p:cNvPr id="10" name="Rounded Rectangle 9"/>
          <p:cNvSpPr/>
          <p:nvPr/>
        </p:nvSpPr>
        <p:spPr>
          <a:xfrm>
            <a:off x="2694088" y="1240970"/>
            <a:ext cx="9029166" cy="115889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Drive awareness, consideration and purchase/conversion of IQVIA Products + Services. Right customer, right message, right time</a:t>
            </a:r>
          </a:p>
        </p:txBody>
      </p:sp>
      <p:sp>
        <p:nvSpPr>
          <p:cNvPr id="11" name="Rounded Rectangle 10"/>
          <p:cNvSpPr/>
          <p:nvPr/>
        </p:nvSpPr>
        <p:spPr>
          <a:xfrm>
            <a:off x="2694087" y="2607359"/>
            <a:ext cx="422926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Awareness</a:t>
            </a:r>
          </a:p>
        </p:txBody>
      </p:sp>
      <p:sp>
        <p:nvSpPr>
          <p:cNvPr id="12" name="Rounded Rectangle 11"/>
          <p:cNvSpPr/>
          <p:nvPr/>
        </p:nvSpPr>
        <p:spPr>
          <a:xfrm>
            <a:off x="6979337" y="2607359"/>
            <a:ext cx="2612874"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Consideration</a:t>
            </a:r>
          </a:p>
        </p:txBody>
      </p:sp>
      <p:sp>
        <p:nvSpPr>
          <p:cNvPr id="13" name="Rounded Rectangle 12"/>
          <p:cNvSpPr/>
          <p:nvPr/>
        </p:nvSpPr>
        <p:spPr>
          <a:xfrm>
            <a:off x="2703784" y="3650444"/>
            <a:ext cx="4227286"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dirty="0"/>
              <a:t>Increased Impressions</a:t>
            </a:r>
          </a:p>
        </p:txBody>
      </p:sp>
      <p:sp>
        <p:nvSpPr>
          <p:cNvPr id="16" name="Rounded Rectangle 15"/>
          <p:cNvSpPr/>
          <p:nvPr/>
        </p:nvSpPr>
        <p:spPr>
          <a:xfrm>
            <a:off x="6977588" y="3650444"/>
            <a:ext cx="2612873"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Increased Engagement Rate</a:t>
            </a:r>
          </a:p>
        </p:txBody>
      </p:sp>
      <p:sp>
        <p:nvSpPr>
          <p:cNvPr id="47" name="Rounded Rectangle 15">
            <a:extLst>
              <a:ext uri="{FF2B5EF4-FFF2-40B4-BE49-F238E27FC236}">
                <a16:creationId xmlns:a16="http://schemas.microsoft.com/office/drawing/2014/main" id="{483668E1-C1D8-4100-8E80-570163013C48}"/>
              </a:ext>
            </a:extLst>
          </p:cNvPr>
          <p:cNvSpPr/>
          <p:nvPr/>
        </p:nvSpPr>
        <p:spPr>
          <a:xfrm>
            <a:off x="9643916" y="3650443"/>
            <a:ext cx="2075051" cy="7632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Increase Conversion Rate</a:t>
            </a:r>
          </a:p>
        </p:txBody>
      </p:sp>
      <p:sp>
        <p:nvSpPr>
          <p:cNvPr id="48" name="Rounded Rectangle 11">
            <a:extLst>
              <a:ext uri="{FF2B5EF4-FFF2-40B4-BE49-F238E27FC236}">
                <a16:creationId xmlns:a16="http://schemas.microsoft.com/office/drawing/2014/main" id="{EACE9E8B-826E-42FC-9A15-0B66D7535426}"/>
              </a:ext>
            </a:extLst>
          </p:cNvPr>
          <p:cNvSpPr/>
          <p:nvPr/>
        </p:nvSpPr>
        <p:spPr>
          <a:xfrm>
            <a:off x="9648200" y="2607359"/>
            <a:ext cx="2075051" cy="894132"/>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Purchase + Conversion</a:t>
            </a:r>
          </a:p>
        </p:txBody>
      </p:sp>
      <p:sp>
        <p:nvSpPr>
          <p:cNvPr id="19" name="Rounded Rectangle 15">
            <a:extLst>
              <a:ext uri="{FF2B5EF4-FFF2-40B4-BE49-F238E27FC236}">
                <a16:creationId xmlns:a16="http://schemas.microsoft.com/office/drawing/2014/main" id="{DAE9B955-7C17-4391-9D06-5A6295400C27}"/>
              </a:ext>
            </a:extLst>
          </p:cNvPr>
          <p:cNvSpPr/>
          <p:nvPr/>
        </p:nvSpPr>
        <p:spPr>
          <a:xfrm>
            <a:off x="9702392" y="5387811"/>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MQLs</a:t>
            </a:r>
          </a:p>
        </p:txBody>
      </p:sp>
      <p:sp>
        <p:nvSpPr>
          <p:cNvPr id="20" name="Rounded Rectangle 15">
            <a:extLst>
              <a:ext uri="{FF2B5EF4-FFF2-40B4-BE49-F238E27FC236}">
                <a16:creationId xmlns:a16="http://schemas.microsoft.com/office/drawing/2014/main" id="{959AE589-E6FE-4844-BE1D-DDC06BB2B28F}"/>
              </a:ext>
            </a:extLst>
          </p:cNvPr>
          <p:cNvSpPr/>
          <p:nvPr/>
        </p:nvSpPr>
        <p:spPr>
          <a:xfrm>
            <a:off x="10768788" y="5407627"/>
            <a:ext cx="979050"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SQLs</a:t>
            </a:r>
          </a:p>
        </p:txBody>
      </p:sp>
      <p:sp>
        <p:nvSpPr>
          <p:cNvPr id="21" name="Rounded Rectangle 12">
            <a:extLst>
              <a:ext uri="{FF2B5EF4-FFF2-40B4-BE49-F238E27FC236}">
                <a16:creationId xmlns:a16="http://schemas.microsoft.com/office/drawing/2014/main" id="{A3426BC4-FAEC-4CD2-8CA7-7A62D436B350}"/>
              </a:ext>
            </a:extLst>
          </p:cNvPr>
          <p:cNvSpPr/>
          <p:nvPr/>
        </p:nvSpPr>
        <p:spPr>
          <a:xfrm>
            <a:off x="9669286" y="4529554"/>
            <a:ext cx="2078551"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SQLs / # of MQLs</a:t>
            </a:r>
          </a:p>
        </p:txBody>
      </p:sp>
      <p:sp>
        <p:nvSpPr>
          <p:cNvPr id="22" name="Rounded Rectangle 15">
            <a:extLst>
              <a:ext uri="{FF2B5EF4-FFF2-40B4-BE49-F238E27FC236}">
                <a16:creationId xmlns:a16="http://schemas.microsoft.com/office/drawing/2014/main" id="{27AFF631-DBA8-4126-BA8C-C230933BF128}"/>
              </a:ext>
            </a:extLst>
          </p:cNvPr>
          <p:cNvSpPr/>
          <p:nvPr/>
        </p:nvSpPr>
        <p:spPr>
          <a:xfrm>
            <a:off x="7010693" y="5420889"/>
            <a:ext cx="123072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Engagements</a:t>
            </a:r>
          </a:p>
        </p:txBody>
      </p:sp>
      <p:sp>
        <p:nvSpPr>
          <p:cNvPr id="23" name="Rounded Rectangle 15">
            <a:extLst>
              <a:ext uri="{FF2B5EF4-FFF2-40B4-BE49-F238E27FC236}">
                <a16:creationId xmlns:a16="http://schemas.microsoft.com/office/drawing/2014/main" id="{74FFDC6F-8BA4-492D-8FDE-710BEA44D115}"/>
              </a:ext>
            </a:extLst>
          </p:cNvPr>
          <p:cNvSpPr/>
          <p:nvPr/>
        </p:nvSpPr>
        <p:spPr>
          <a:xfrm>
            <a:off x="8356542" y="5428277"/>
            <a:ext cx="1230729"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t>Impressions</a:t>
            </a:r>
          </a:p>
        </p:txBody>
      </p:sp>
      <p:sp>
        <p:nvSpPr>
          <p:cNvPr id="24" name="Rounded Rectangle 12">
            <a:extLst>
              <a:ext uri="{FF2B5EF4-FFF2-40B4-BE49-F238E27FC236}">
                <a16:creationId xmlns:a16="http://schemas.microsoft.com/office/drawing/2014/main" id="{53954449-05A5-4F87-A1EB-94980114CF8B}"/>
              </a:ext>
            </a:extLst>
          </p:cNvPr>
          <p:cNvSpPr/>
          <p:nvPr/>
        </p:nvSpPr>
        <p:spPr>
          <a:xfrm>
            <a:off x="6977588" y="4562632"/>
            <a:ext cx="2612873" cy="763235"/>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Engagements / # of Impressions</a:t>
            </a:r>
          </a:p>
        </p:txBody>
      </p:sp>
      <p:sp>
        <p:nvSpPr>
          <p:cNvPr id="25" name="Rounded Rectangle 12">
            <a:extLst>
              <a:ext uri="{FF2B5EF4-FFF2-40B4-BE49-F238E27FC236}">
                <a16:creationId xmlns:a16="http://schemas.microsoft.com/office/drawing/2014/main" id="{EE8542F3-922C-44B6-AF63-77651589AE64}"/>
              </a:ext>
            </a:extLst>
          </p:cNvPr>
          <p:cNvSpPr/>
          <p:nvPr/>
        </p:nvSpPr>
        <p:spPr>
          <a:xfrm>
            <a:off x="2734408" y="4529554"/>
            <a:ext cx="4196661" cy="1668512"/>
          </a:xfrm>
          <a:prstGeom prst="roundRect">
            <a:avLst/>
          </a:prstGeom>
          <a:solidFill>
            <a:srgbClr val="6D8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a:t># of Impressions</a:t>
            </a:r>
          </a:p>
        </p:txBody>
      </p:sp>
      <p:sp>
        <p:nvSpPr>
          <p:cNvPr id="26" name="Rounded Rectangle 8">
            <a:extLst>
              <a:ext uri="{FF2B5EF4-FFF2-40B4-BE49-F238E27FC236}">
                <a16:creationId xmlns:a16="http://schemas.microsoft.com/office/drawing/2014/main" id="{83B4DB2A-C77D-4148-A49E-8D278F3FC7EF}"/>
              </a:ext>
            </a:extLst>
          </p:cNvPr>
          <p:cNvSpPr/>
          <p:nvPr/>
        </p:nvSpPr>
        <p:spPr>
          <a:xfrm>
            <a:off x="9669286" y="6296399"/>
            <a:ext cx="2053965"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CRM</a:t>
            </a:r>
          </a:p>
        </p:txBody>
      </p:sp>
      <p:sp>
        <p:nvSpPr>
          <p:cNvPr id="27" name="Rounded Rectangle 8">
            <a:extLst>
              <a:ext uri="{FF2B5EF4-FFF2-40B4-BE49-F238E27FC236}">
                <a16:creationId xmlns:a16="http://schemas.microsoft.com/office/drawing/2014/main" id="{793A3A0F-4B4A-4CFA-81A7-0F64854175C7}"/>
              </a:ext>
            </a:extLst>
          </p:cNvPr>
          <p:cNvSpPr/>
          <p:nvPr/>
        </p:nvSpPr>
        <p:spPr>
          <a:xfrm>
            <a:off x="223930" y="6310270"/>
            <a:ext cx="2248677"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Data Source</a:t>
            </a:r>
          </a:p>
        </p:txBody>
      </p:sp>
      <p:sp>
        <p:nvSpPr>
          <p:cNvPr id="28" name="Rounded Rectangle 8">
            <a:extLst>
              <a:ext uri="{FF2B5EF4-FFF2-40B4-BE49-F238E27FC236}">
                <a16:creationId xmlns:a16="http://schemas.microsoft.com/office/drawing/2014/main" id="{9FAC1214-FD0A-40FD-BE0A-61F2C9734194}"/>
              </a:ext>
            </a:extLst>
          </p:cNvPr>
          <p:cNvSpPr/>
          <p:nvPr/>
        </p:nvSpPr>
        <p:spPr>
          <a:xfrm>
            <a:off x="2661163" y="6323065"/>
            <a:ext cx="6929297" cy="4571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t>Khoros</a:t>
            </a:r>
          </a:p>
        </p:txBody>
      </p:sp>
    </p:spTree>
    <p:extLst>
      <p:ext uri="{BB962C8B-B14F-4D97-AF65-F5344CB8AC3E}">
        <p14:creationId xmlns:p14="http://schemas.microsoft.com/office/powerpoint/2010/main" val="2349878836"/>
      </p:ext>
    </p:extLst>
  </p:cSld>
  <p:clrMapOvr>
    <a:masterClrMapping/>
  </p:clrMapOvr>
</p:sld>
</file>

<file path=ppt/theme/theme1.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5443</TotalTime>
  <Words>1519</Words>
  <Application>Microsoft Office PowerPoint</Application>
  <PresentationFormat>Widescreen</PresentationFormat>
  <Paragraphs>319</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IQVIA_V2.1.0</vt:lpstr>
      <vt:lpstr>Marketing Operations</vt:lpstr>
      <vt:lpstr>Agenda</vt:lpstr>
      <vt:lpstr>Marketing Operations Open Office Hours </vt:lpstr>
      <vt:lpstr>KPIs are key performance indicators,  not just metrics</vt:lpstr>
      <vt:lpstr>Where KPIs fit in the big picture</vt:lpstr>
      <vt:lpstr>Tips on defining your metrics of success</vt:lpstr>
      <vt:lpstr>Use these KPIs based the goal/objective of your campaign</vt:lpstr>
      <vt:lpstr>Example measurement framework for email</vt:lpstr>
      <vt:lpstr>Example Organic Social KPIs</vt:lpstr>
      <vt:lpstr>Example measurement framework for an EMEA campaign</vt:lpstr>
      <vt:lpstr>Example YoY and MoM Organic Social KPIs</vt:lpstr>
      <vt:lpstr>Thank You</vt:lpstr>
      <vt:lpstr>Appendix</vt:lpstr>
      <vt:lpstr>Example Organic Web KPIs</vt:lpstr>
      <vt:lpstr>Example Paid Search KPIs</vt:lpstr>
      <vt:lpstr>Example Paid Social KPIs</vt:lpstr>
      <vt:lpstr>Example Display Advertising KPIs</vt:lpstr>
      <vt:lpstr>Example Webinar / Virtual Events KPIs</vt:lpstr>
      <vt:lpstr>Example Event KPIs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Measurement Framework</dc:title>
  <dc:creator>Powell, Kristen</dc:creator>
  <cp:lastModifiedBy>Powell, Kristen</cp:lastModifiedBy>
  <cp:revision>5</cp:revision>
  <cp:lastPrinted>2019-08-20T20:33:24Z</cp:lastPrinted>
  <dcterms:created xsi:type="dcterms:W3CDTF">2021-10-18T18:54:04Z</dcterms:created>
  <dcterms:modified xsi:type="dcterms:W3CDTF">2022-10-05T15:19:08Z</dcterms:modified>
</cp:coreProperties>
</file>