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233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60" r:id="rId7"/>
    <p:sldId id="2113690842" r:id="rId8"/>
    <p:sldId id="2141411163" r:id="rId9"/>
    <p:sldId id="2141411165" r:id="rId10"/>
    <p:sldId id="2141411164" r:id="rId11"/>
    <p:sldId id="2141411166" r:id="rId12"/>
    <p:sldId id="2141411167" r:id="rId13"/>
    <p:sldId id="2141411168" r:id="rId14"/>
    <p:sldId id="2141411161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DA291C"/>
    <a:srgbClr val="959CA0"/>
    <a:srgbClr val="FE8A12"/>
    <a:srgbClr val="F4C65A"/>
    <a:srgbClr val="FFE2C4"/>
    <a:srgbClr val="FEC488"/>
    <a:srgbClr val="7FD1EF"/>
    <a:srgbClr val="A1D794"/>
    <a:srgbClr val="72C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C63F82-BEA8-4A37-968F-733F2B3E6F0E}" v="1" dt="2022-08-31T15:12:25.1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9/7/2022</a:t>
            </a:fld>
            <a:endParaRPr lang="en-US" sz="1000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9/7/2022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4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So we’re going to start at the Marketing Automation Toolbox</a:t>
            </a:r>
          </a:p>
          <a:p>
            <a:r>
              <a:rPr lang="en-GB" dirty="0"/>
              <a:t>This will become a recurring theme for the remainder of the presentation since it should be your first stop for all things ‘MA’’</a:t>
            </a:r>
          </a:p>
          <a:p>
            <a:r>
              <a:rPr lang="en-GB" dirty="0"/>
              <a:t>You will see here an overview of what is available on the toolbox</a:t>
            </a:r>
          </a:p>
          <a:p>
            <a:r>
              <a:rPr lang="en-GB" dirty="0"/>
              <a:t>Speak to each section – most popular reason is outreach request or campaign code request</a:t>
            </a:r>
          </a:p>
          <a:p>
            <a:r>
              <a:rPr lang="en-GB" dirty="0"/>
              <a:t>You can request outreach in advance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04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Simplified user interface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7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Contact us form – centralised location for all enquiries and requests, triaged and assigned so shouldn’t get missed</a:t>
            </a:r>
          </a:p>
          <a:p>
            <a:r>
              <a:rPr lang="en-GB" dirty="0"/>
              <a:t>Updated FAQs – more comprehensive FAQs section to hopefully allow you to find answers to more of your questions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5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959CA0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8E3D6F47-43BF-4540-9690-AE662057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E2C89B-7571-F544-938F-C99979782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49D536-F609-A744-B36A-8BFB5245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 Grey - IQVIA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0F63227-657D-4706-8FAB-F4C176968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648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BC05FF-F7B1-2643-B9FF-FE7362631CA8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AF320E-9B8F-3143-935B-C21387DC95B0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B250C1E-384C-5A4D-B493-4F16109AFBFE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A2F5A00-A48E-1A46-9393-ED80FF031B14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96862EF-B16A-7B49-B5EF-1F789A62F17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381689" cy="3657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785628" cy="29705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2B5EAC86-5955-6C44-B473-E9638CE4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082212" y="6387858"/>
            <a:ext cx="858796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>
              <a:solidFill>
                <a:srgbClr val="7F7F7F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676FBE2-B43F-5C47-8389-AD3C99D9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Thought slides are 36pt </a:t>
            </a:r>
            <a:br>
              <a:rPr lang="en-US"/>
            </a:br>
            <a:r>
              <a:rPr lang="en-US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Arial 24pt bullet level 1</a:t>
            </a:r>
          </a:p>
          <a:p>
            <a:pPr lvl="1"/>
            <a:r>
              <a:rPr lang="en-US"/>
              <a:t>Arial 24pt bullet level 2</a:t>
            </a:r>
          </a:p>
          <a:p>
            <a:pPr lvl="2"/>
            <a:r>
              <a:rPr lang="en-US"/>
              <a:t>Arial 24pt bullet level 3</a:t>
            </a:r>
          </a:p>
          <a:p>
            <a:pPr lvl="3"/>
            <a:r>
              <a:rPr lang="en-US"/>
              <a:t>Arial 24pt bullet level 4</a:t>
            </a:r>
          </a:p>
          <a:p>
            <a:pPr lvl="4"/>
            <a:r>
              <a:rPr lang="en-US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62D4C-ACB0-644F-9042-ADF3C89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- IQVIA">
    <p:bg>
      <p:bgPr>
        <a:gradFill>
          <a:gsLst>
            <a:gs pos="20000">
              <a:schemeClr val="accent4"/>
            </a:gs>
            <a:gs pos="8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A1D794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rgbClr val="A1D794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A1D794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rgbClr val="A1D794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EBCA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D06917E-3E0E-6D47-9181-57DC0B96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A43F6D9-2B76-4F47-8BB1-588F5D046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-Brand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5C45F24-760D-4806-80BF-4B954EEA0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5299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359E7-88C6-42D4-9B64-F7D5FE9CDBC5}"/>
              </a:ext>
            </a:extLst>
          </p:cNvPr>
          <p:cNvGrpSpPr/>
          <p:nvPr/>
        </p:nvGrpSpPr>
        <p:grpSpPr>
          <a:xfrm>
            <a:off x="9941531" y="3804028"/>
            <a:ext cx="2250469" cy="2651308"/>
            <a:chOff x="9941531" y="3804028"/>
            <a:chExt cx="2250469" cy="26513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384A34-21CA-42A4-8E46-1EEAC237500E}"/>
                </a:ext>
              </a:extLst>
            </p:cNvPr>
            <p:cNvSpPr/>
            <p:nvPr/>
          </p:nvSpPr>
          <p:spPr>
            <a:xfrm>
              <a:off x="10755844" y="5906186"/>
              <a:ext cx="1436156" cy="549150"/>
            </a:xfrm>
            <a:custGeom>
              <a:avLst/>
              <a:gdLst>
                <a:gd name="connsiteX0" fmla="*/ 274575 w 1436156"/>
                <a:gd name="connsiteY0" fmla="*/ 0 h 549150"/>
                <a:gd name="connsiteX1" fmla="*/ 276477 w 1436156"/>
                <a:gd name="connsiteY1" fmla="*/ 192 h 549150"/>
                <a:gd name="connsiteX2" fmla="*/ 276477 w 1436156"/>
                <a:gd name="connsiteY2" fmla="*/ 0 h 549150"/>
                <a:gd name="connsiteX3" fmla="*/ 1436156 w 1436156"/>
                <a:gd name="connsiteY3" fmla="*/ 0 h 549150"/>
                <a:gd name="connsiteX4" fmla="*/ 1436156 w 1436156"/>
                <a:gd name="connsiteY4" fmla="*/ 549150 h 549150"/>
                <a:gd name="connsiteX5" fmla="*/ 276477 w 1436156"/>
                <a:gd name="connsiteY5" fmla="*/ 549150 h 549150"/>
                <a:gd name="connsiteX6" fmla="*/ 276477 w 1436156"/>
                <a:gd name="connsiteY6" fmla="*/ 548959 h 549150"/>
                <a:gd name="connsiteX7" fmla="*/ 274575 w 1436156"/>
                <a:gd name="connsiteY7" fmla="*/ 549150 h 549150"/>
                <a:gd name="connsiteX8" fmla="*/ 0 w 1436156"/>
                <a:gd name="connsiteY8" fmla="*/ 274575 h 549150"/>
                <a:gd name="connsiteX9" fmla="*/ 274575 w 143615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56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1436156" y="0"/>
                  </a:lnTo>
                  <a:lnTo>
                    <a:pt x="1436156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C482A3-7472-489E-8622-A62D97CBD17C}"/>
                </a:ext>
              </a:extLst>
            </p:cNvPr>
            <p:cNvSpPr/>
            <p:nvPr/>
          </p:nvSpPr>
          <p:spPr>
            <a:xfrm>
              <a:off x="10356354" y="3804028"/>
              <a:ext cx="1835646" cy="549150"/>
            </a:xfrm>
            <a:custGeom>
              <a:avLst/>
              <a:gdLst>
                <a:gd name="connsiteX0" fmla="*/ 274073 w 1835646"/>
                <a:gd name="connsiteY0" fmla="*/ 0 h 549150"/>
                <a:gd name="connsiteX1" fmla="*/ 278104 w 1835646"/>
                <a:gd name="connsiteY1" fmla="*/ 407 h 549150"/>
                <a:gd name="connsiteX2" fmla="*/ 278104 w 1835646"/>
                <a:gd name="connsiteY2" fmla="*/ 0 h 549150"/>
                <a:gd name="connsiteX3" fmla="*/ 1835646 w 1835646"/>
                <a:gd name="connsiteY3" fmla="*/ 0 h 549150"/>
                <a:gd name="connsiteX4" fmla="*/ 1835646 w 1835646"/>
                <a:gd name="connsiteY4" fmla="*/ 549150 h 549150"/>
                <a:gd name="connsiteX5" fmla="*/ 278104 w 1835646"/>
                <a:gd name="connsiteY5" fmla="*/ 549150 h 549150"/>
                <a:gd name="connsiteX6" fmla="*/ 278104 w 1835646"/>
                <a:gd name="connsiteY6" fmla="*/ 547742 h 549150"/>
                <a:gd name="connsiteX7" fmla="*/ 274073 w 1835646"/>
                <a:gd name="connsiteY7" fmla="*/ 548148 h 549150"/>
                <a:gd name="connsiteX8" fmla="*/ 0 w 1835646"/>
                <a:gd name="connsiteY8" fmla="*/ 274074 h 549150"/>
                <a:gd name="connsiteX9" fmla="*/ 274073 w 183564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646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1835646" y="0"/>
                  </a:lnTo>
                  <a:lnTo>
                    <a:pt x="1835646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C68CD5-1D99-4C2F-8258-B69F780AC527}"/>
                </a:ext>
              </a:extLst>
            </p:cNvPr>
            <p:cNvSpPr/>
            <p:nvPr/>
          </p:nvSpPr>
          <p:spPr>
            <a:xfrm>
              <a:off x="9941531" y="4854606"/>
              <a:ext cx="2250469" cy="549150"/>
            </a:xfrm>
            <a:custGeom>
              <a:avLst/>
              <a:gdLst>
                <a:gd name="connsiteX0" fmla="*/ 299044 w 2250469"/>
                <a:gd name="connsiteY0" fmla="*/ 0 h 549150"/>
                <a:gd name="connsiteX1" fmla="*/ 300889 w 2250469"/>
                <a:gd name="connsiteY1" fmla="*/ 171 h 549150"/>
                <a:gd name="connsiteX2" fmla="*/ 300889 w 2250469"/>
                <a:gd name="connsiteY2" fmla="*/ 0 h 549150"/>
                <a:gd name="connsiteX3" fmla="*/ 2250469 w 2250469"/>
                <a:gd name="connsiteY3" fmla="*/ 0 h 549150"/>
                <a:gd name="connsiteX4" fmla="*/ 2250469 w 2250469"/>
                <a:gd name="connsiteY4" fmla="*/ 549150 h 549150"/>
                <a:gd name="connsiteX5" fmla="*/ 300889 w 2250469"/>
                <a:gd name="connsiteY5" fmla="*/ 549150 h 549150"/>
                <a:gd name="connsiteX6" fmla="*/ 300889 w 2250469"/>
                <a:gd name="connsiteY6" fmla="*/ 548980 h 549150"/>
                <a:gd name="connsiteX7" fmla="*/ 299044 w 2250469"/>
                <a:gd name="connsiteY7" fmla="*/ 549150 h 549150"/>
                <a:gd name="connsiteX8" fmla="*/ 0 w 2250469"/>
                <a:gd name="connsiteY8" fmla="*/ 274575 h 549150"/>
                <a:gd name="connsiteX9" fmla="*/ 299044 w 2250469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469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2250469" y="0"/>
                  </a:lnTo>
                  <a:lnTo>
                    <a:pt x="2250469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err="1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FFBAF58-7775-B441-95B2-60BAEE63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(V2.1.0)</a:t>
            </a:r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07A176-04FF-4600-9428-258A4B331C28}"/>
              </a:ext>
            </a:extLst>
          </p:cNvPr>
          <p:cNvGrpSpPr/>
          <p:nvPr userDrawn="1"/>
        </p:nvGrpSpPr>
        <p:grpSpPr>
          <a:xfrm>
            <a:off x="12308084" y="0"/>
            <a:ext cx="851744" cy="3047787"/>
            <a:chOff x="12233656" y="25480"/>
            <a:chExt cx="851744" cy="304778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6790172-6CDB-486B-8C9C-5719F944A1E5}"/>
                </a:ext>
              </a:extLst>
            </p:cNvPr>
            <p:cNvSpPr/>
            <p:nvPr/>
          </p:nvSpPr>
          <p:spPr bwMode="gray">
            <a:xfrm>
              <a:off x="12233656" y="2584077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34110EB-1D9F-40AA-85D6-0DCE03E31FF6}"/>
                </a:ext>
              </a:extLst>
            </p:cNvPr>
            <p:cNvSpPr/>
            <p:nvPr/>
          </p:nvSpPr>
          <p:spPr bwMode="gray">
            <a:xfrm>
              <a:off x="12676696" y="2584077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4C9A453-AE8F-4383-BD8F-32DA97D7AAF2}"/>
                </a:ext>
              </a:extLst>
            </p:cNvPr>
            <p:cNvSpPr/>
            <p:nvPr/>
          </p:nvSpPr>
          <p:spPr bwMode="gray">
            <a:xfrm>
              <a:off x="12898215" y="2584077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E0FF7AE-5FC0-4FE9-B824-B5FD9D591486}"/>
                </a:ext>
              </a:extLst>
            </p:cNvPr>
            <p:cNvSpPr/>
            <p:nvPr/>
          </p:nvSpPr>
          <p:spPr bwMode="gray">
            <a:xfrm>
              <a:off x="12455176" y="2584077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DA3666-914B-4B70-9285-AC745AC36DD8}"/>
                </a:ext>
              </a:extLst>
            </p:cNvPr>
            <p:cNvSpPr/>
            <p:nvPr/>
          </p:nvSpPr>
          <p:spPr bwMode="gray">
            <a:xfrm>
              <a:off x="12233656" y="1976453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5BBD6E4-2C3A-4BDE-91DF-83D595CE5D83}"/>
                </a:ext>
              </a:extLst>
            </p:cNvPr>
            <p:cNvSpPr/>
            <p:nvPr/>
          </p:nvSpPr>
          <p:spPr bwMode="gray">
            <a:xfrm>
              <a:off x="12233656" y="2282071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A34AC5-EFC7-4238-82A2-6B301C2DDE12}"/>
                </a:ext>
              </a:extLst>
            </p:cNvPr>
            <p:cNvSpPr/>
            <p:nvPr/>
          </p:nvSpPr>
          <p:spPr bwMode="gray">
            <a:xfrm>
              <a:off x="12455176" y="1976453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C959C79-B003-4C43-BB55-D824D8433590}"/>
                </a:ext>
              </a:extLst>
            </p:cNvPr>
            <p:cNvSpPr/>
            <p:nvPr/>
          </p:nvSpPr>
          <p:spPr bwMode="gray">
            <a:xfrm>
              <a:off x="12676696" y="1976453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E2F109A-F3DB-4DF0-AE2F-90C6EA4CAB56}"/>
                </a:ext>
              </a:extLst>
            </p:cNvPr>
            <p:cNvSpPr/>
            <p:nvPr/>
          </p:nvSpPr>
          <p:spPr bwMode="gray">
            <a:xfrm>
              <a:off x="12898216" y="1976453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A61E298-EB0A-4E17-BD09-A9BCC2649A12}"/>
                </a:ext>
              </a:extLst>
            </p:cNvPr>
            <p:cNvSpPr txBox="1"/>
            <p:nvPr/>
          </p:nvSpPr>
          <p:spPr>
            <a:xfrm>
              <a:off x="12233656" y="25480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705AA33-EE2E-4E4E-B109-36E236936840}"/>
                </a:ext>
              </a:extLst>
            </p:cNvPr>
            <p:cNvSpPr/>
            <p:nvPr/>
          </p:nvSpPr>
          <p:spPr bwMode="gray">
            <a:xfrm>
              <a:off x="12233656" y="2886083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EEC58DC-2F2B-4BE2-B67F-07B125678C34}"/>
                </a:ext>
              </a:extLst>
            </p:cNvPr>
            <p:cNvSpPr/>
            <p:nvPr userDrawn="1"/>
          </p:nvSpPr>
          <p:spPr bwMode="gray">
            <a:xfrm>
              <a:off x="12233656" y="1765158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549ADF4-EEA9-43D1-8A2A-133C45DB1862}"/>
                </a:ext>
              </a:extLst>
            </p:cNvPr>
            <p:cNvSpPr/>
            <p:nvPr userDrawn="1"/>
          </p:nvSpPr>
          <p:spPr bwMode="gray">
            <a:xfrm>
              <a:off x="12455176" y="1765158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0543385-700D-4FD3-9403-942A7816AFF3}"/>
                </a:ext>
              </a:extLst>
            </p:cNvPr>
            <p:cNvSpPr/>
            <p:nvPr userDrawn="1"/>
          </p:nvSpPr>
          <p:spPr bwMode="gray">
            <a:xfrm>
              <a:off x="12676696" y="1765158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3C64855-B6D7-406E-A904-38AA3CAC33D1}"/>
                </a:ext>
              </a:extLst>
            </p:cNvPr>
            <p:cNvSpPr/>
            <p:nvPr userDrawn="1"/>
          </p:nvSpPr>
          <p:spPr bwMode="gray">
            <a:xfrm>
              <a:off x="12898216" y="1765158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671D4E-C545-4A51-AD54-465B655DA739}"/>
                </a:ext>
              </a:extLst>
            </p:cNvPr>
            <p:cNvSpPr/>
            <p:nvPr/>
          </p:nvSpPr>
          <p:spPr bwMode="gray">
            <a:xfrm>
              <a:off x="12455176" y="222423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B621816-B34D-4C96-B96F-5C715C45829B}"/>
                </a:ext>
              </a:extLst>
            </p:cNvPr>
            <p:cNvSpPr/>
            <p:nvPr/>
          </p:nvSpPr>
          <p:spPr bwMode="gray">
            <a:xfrm>
              <a:off x="12455176" y="443728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57F5CE8-B34F-444C-9F30-C4849266D875}"/>
                </a:ext>
              </a:extLst>
            </p:cNvPr>
            <p:cNvSpPr/>
            <p:nvPr/>
          </p:nvSpPr>
          <p:spPr bwMode="gray">
            <a:xfrm>
              <a:off x="12676695" y="222423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3D284D6-CF6C-4BFC-8BAA-4E3DEFF9F379}"/>
                </a:ext>
              </a:extLst>
            </p:cNvPr>
            <p:cNvSpPr/>
            <p:nvPr/>
          </p:nvSpPr>
          <p:spPr bwMode="gray">
            <a:xfrm>
              <a:off x="12676695" y="443728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2017C50-180E-4CF0-9C26-E8CEE97041A3}"/>
                </a:ext>
              </a:extLst>
            </p:cNvPr>
            <p:cNvSpPr/>
            <p:nvPr/>
          </p:nvSpPr>
          <p:spPr bwMode="gray">
            <a:xfrm>
              <a:off x="12898215" y="222423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85309A6-0A06-430D-BC25-9F084A978BC1}"/>
                </a:ext>
              </a:extLst>
            </p:cNvPr>
            <p:cNvSpPr/>
            <p:nvPr/>
          </p:nvSpPr>
          <p:spPr bwMode="gray">
            <a:xfrm>
              <a:off x="12898215" y="443728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02F1061-646D-4F4A-BF71-63529009C779}"/>
                </a:ext>
              </a:extLst>
            </p:cNvPr>
            <p:cNvSpPr/>
            <p:nvPr/>
          </p:nvSpPr>
          <p:spPr bwMode="gray">
            <a:xfrm>
              <a:off x="12233656" y="666550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0E5BBAC-94C9-4F7F-9287-47DCDACCDED5}"/>
                </a:ext>
              </a:extLst>
            </p:cNvPr>
            <p:cNvSpPr/>
            <p:nvPr/>
          </p:nvSpPr>
          <p:spPr bwMode="gray">
            <a:xfrm>
              <a:off x="12455176" y="1329200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D882D5B-CA7B-4921-A5C7-C2A02ADC6E9E}"/>
                </a:ext>
              </a:extLst>
            </p:cNvPr>
            <p:cNvSpPr/>
            <p:nvPr/>
          </p:nvSpPr>
          <p:spPr bwMode="gray">
            <a:xfrm>
              <a:off x="12676695" y="1329200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9E1E4DF-D2F6-452C-B668-F445C5207AE8}"/>
                </a:ext>
              </a:extLst>
            </p:cNvPr>
            <p:cNvSpPr/>
            <p:nvPr/>
          </p:nvSpPr>
          <p:spPr bwMode="gray">
            <a:xfrm>
              <a:off x="12898215" y="1329200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817B419-0520-447A-99C5-2445CD25CBC7}"/>
                </a:ext>
              </a:extLst>
            </p:cNvPr>
            <p:cNvSpPr/>
            <p:nvPr/>
          </p:nvSpPr>
          <p:spPr bwMode="gray">
            <a:xfrm>
              <a:off x="12233656" y="445182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AAAD1C3-AC65-4E7F-95B0-0904DA748A91}"/>
                </a:ext>
              </a:extLst>
            </p:cNvPr>
            <p:cNvSpPr/>
            <p:nvPr/>
          </p:nvSpPr>
          <p:spPr bwMode="gray">
            <a:xfrm>
              <a:off x="12455176" y="1550568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3E25F0A-706F-4DD8-A3DC-8BA19EF80FF9}"/>
                </a:ext>
              </a:extLst>
            </p:cNvPr>
            <p:cNvSpPr/>
            <p:nvPr/>
          </p:nvSpPr>
          <p:spPr bwMode="gray">
            <a:xfrm>
              <a:off x="12676695" y="1550568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F5CD6E0-1E3E-40C5-A52C-E38D01328967}"/>
                </a:ext>
              </a:extLst>
            </p:cNvPr>
            <p:cNvSpPr/>
            <p:nvPr/>
          </p:nvSpPr>
          <p:spPr bwMode="gray">
            <a:xfrm>
              <a:off x="12898215" y="1550568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F4C58CC-4DF8-4296-B3D0-140D4877D04D}"/>
                </a:ext>
              </a:extLst>
            </p:cNvPr>
            <p:cNvSpPr/>
            <p:nvPr/>
          </p:nvSpPr>
          <p:spPr bwMode="gray">
            <a:xfrm>
              <a:off x="12233656" y="222423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A8BD596-AF6E-430B-BB6B-EABDF5AEDD8E}"/>
                </a:ext>
              </a:extLst>
            </p:cNvPr>
            <p:cNvSpPr/>
            <p:nvPr/>
          </p:nvSpPr>
          <p:spPr bwMode="gray">
            <a:xfrm>
              <a:off x="12455176" y="1106378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31B3C34-B7AB-4090-8ECF-586A4E0A931D}"/>
                </a:ext>
              </a:extLst>
            </p:cNvPr>
            <p:cNvSpPr/>
            <p:nvPr/>
          </p:nvSpPr>
          <p:spPr bwMode="gray">
            <a:xfrm>
              <a:off x="12676695" y="1106378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BC3DFDA-BB56-4A0D-A846-DFCB8EF88D81}"/>
                </a:ext>
              </a:extLst>
            </p:cNvPr>
            <p:cNvSpPr/>
            <p:nvPr/>
          </p:nvSpPr>
          <p:spPr bwMode="gray">
            <a:xfrm>
              <a:off x="12898215" y="1106378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B4C1DB7-696A-41FA-B3FE-4C10635D8931}"/>
                </a:ext>
              </a:extLst>
            </p:cNvPr>
            <p:cNvSpPr/>
            <p:nvPr/>
          </p:nvSpPr>
          <p:spPr bwMode="gray">
            <a:xfrm>
              <a:off x="12233656" y="1330654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2A2C519-863C-4FFE-885E-34C8AB2B023E}"/>
                </a:ext>
              </a:extLst>
            </p:cNvPr>
            <p:cNvSpPr/>
            <p:nvPr/>
          </p:nvSpPr>
          <p:spPr bwMode="gray">
            <a:xfrm>
              <a:off x="12233656" y="1550568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0299C38-075C-4023-BA01-5FBB57E7B93E}"/>
                </a:ext>
              </a:extLst>
            </p:cNvPr>
            <p:cNvSpPr/>
            <p:nvPr/>
          </p:nvSpPr>
          <p:spPr bwMode="gray">
            <a:xfrm>
              <a:off x="12233656" y="1109286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230E707-137B-4479-8F7E-1687687A179F}"/>
                </a:ext>
              </a:extLst>
            </p:cNvPr>
            <p:cNvSpPr/>
            <p:nvPr/>
          </p:nvSpPr>
          <p:spPr bwMode="gray">
            <a:xfrm>
              <a:off x="12233656" y="887918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30CCC58-FAA5-4900-A5F9-0B899F2A0460}"/>
                </a:ext>
              </a:extLst>
            </p:cNvPr>
            <p:cNvSpPr/>
            <p:nvPr/>
          </p:nvSpPr>
          <p:spPr bwMode="gray">
            <a:xfrm>
              <a:off x="12455176" y="887918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D728566-B8B7-4E9D-8B72-20AC79577B3C}"/>
                </a:ext>
              </a:extLst>
            </p:cNvPr>
            <p:cNvSpPr/>
            <p:nvPr/>
          </p:nvSpPr>
          <p:spPr bwMode="gray">
            <a:xfrm>
              <a:off x="12455176" y="666550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654B01F-B9ED-460E-8A42-71800A74AFD1}"/>
                </a:ext>
              </a:extLst>
            </p:cNvPr>
            <p:cNvSpPr/>
            <p:nvPr/>
          </p:nvSpPr>
          <p:spPr bwMode="gray">
            <a:xfrm>
              <a:off x="12676695" y="887918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98DE376-4FF4-4A06-A431-8F072BE6F442}"/>
                </a:ext>
              </a:extLst>
            </p:cNvPr>
            <p:cNvSpPr/>
            <p:nvPr/>
          </p:nvSpPr>
          <p:spPr bwMode="gray">
            <a:xfrm>
              <a:off x="12676695" y="666550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3CCD18B-54DC-422F-BC15-C5819DF277AE}"/>
                </a:ext>
              </a:extLst>
            </p:cNvPr>
            <p:cNvSpPr/>
            <p:nvPr/>
          </p:nvSpPr>
          <p:spPr bwMode="gray">
            <a:xfrm>
              <a:off x="12898215" y="887918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C9AC4FBA-1217-4369-8CD8-64FAE85D8B82}"/>
                </a:ext>
              </a:extLst>
            </p:cNvPr>
            <p:cNvSpPr/>
            <p:nvPr/>
          </p:nvSpPr>
          <p:spPr bwMode="gray">
            <a:xfrm>
              <a:off x="12898215" y="666550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  <p:sldLayoutId id="2147484249" r:id="rId15"/>
    <p:sldLayoutId id="2147484250" r:id="rId16"/>
    <p:sldLayoutId id="2147484251" r:id="rId17"/>
    <p:sldLayoutId id="2147484252" r:id="rId18"/>
    <p:sldLayoutId id="2147484253" r:id="rId19"/>
    <p:sldLayoutId id="2147484254" r:id="rId20"/>
    <p:sldLayoutId id="2147484255" r:id="rId21"/>
    <p:sldLayoutId id="2147484256" r:id="rId22"/>
    <p:sldLayoutId id="2147484257" r:id="rId23"/>
    <p:sldLayoutId id="2147484261" r:id="rId24"/>
    <p:sldLayoutId id="2147484258" r:id="rId25"/>
    <p:sldLayoutId id="2147484259" r:id="rId26"/>
    <p:sldLayoutId id="2147484260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2d7601d89bf543c2b56545072349f957?elqTrackId=8d2cf6eea8e648ddb39140a68aec9e20&amp;elqaid=1251&amp;elqat=2" TargetMode="External"/><Relationship Id="rId2" Type="http://schemas.openxmlformats.org/officeDocument/2006/relationships/hyperlink" Target="mailto:marketing.automation@iqvia.com?subject=I%20have%20a%20question%20for%20the%20MA%20Open%20Office%20Hour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secure.constellation.iqvia.com/MarketingAutomationToolbox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8D506-B3D3-49B3-85B0-129BCC513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Toolbox Updates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6AFAF-2B5B-4A50-9008-998B2C9A03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Marketing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DBC8B-FF70-423E-AE3E-988A9928E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Phil Cuff</a:t>
            </a:r>
          </a:p>
          <a:p>
            <a:r>
              <a:rPr lang="en-US" dirty="0"/>
              <a:t>7-Sep-2022</a:t>
            </a:r>
          </a:p>
        </p:txBody>
      </p:sp>
    </p:spTree>
    <p:extLst>
      <p:ext uri="{BB962C8B-B14F-4D97-AF65-F5344CB8AC3E}">
        <p14:creationId xmlns:p14="http://schemas.microsoft.com/office/powerpoint/2010/main" val="21364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EC3497-138E-4A77-9511-DB6FF2C868A5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GB" dirty="0"/>
              <a:t>Key updates made:-</a:t>
            </a:r>
          </a:p>
          <a:p>
            <a:pPr lvl="1"/>
            <a:r>
              <a:rPr lang="en-GB" dirty="0"/>
              <a:t>Layout change</a:t>
            </a:r>
          </a:p>
          <a:p>
            <a:pPr lvl="1"/>
            <a:r>
              <a:rPr lang="en-GB" dirty="0"/>
              <a:t>Updated/More comprehensive FAQs guide</a:t>
            </a:r>
          </a:p>
          <a:p>
            <a:pPr lvl="1"/>
            <a:r>
              <a:rPr lang="en-GB" dirty="0"/>
              <a:t>New contact us form</a:t>
            </a:r>
          </a:p>
          <a:p>
            <a:pPr lvl="1"/>
            <a:r>
              <a:rPr lang="en-GB" dirty="0"/>
              <a:t>Consolidation of some sections</a:t>
            </a:r>
          </a:p>
          <a:p>
            <a:r>
              <a:rPr lang="en-GB" dirty="0"/>
              <a:t>Marketing Operations Toolbox should be the first stop for any information relating to our services</a:t>
            </a:r>
          </a:p>
          <a:p>
            <a:r>
              <a:rPr lang="en-GB" dirty="0"/>
              <a:t>Please review the FAQs before contacting us in case the answer is already there</a:t>
            </a:r>
          </a:p>
          <a:p>
            <a:r>
              <a:rPr lang="en-GB" dirty="0"/>
              <a:t>If there are any questions you would like to see added to the FAQs then please let us know</a:t>
            </a:r>
          </a:p>
          <a:p>
            <a:r>
              <a:rPr lang="en-GB" dirty="0"/>
              <a:t>When contacting us please use the form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5384E7-05F8-4E21-9384-D7B56EF83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Takeaways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C0DC8-2712-435D-A45B-FC61B7550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0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75921F-E2CE-4D1D-B2C9-53542872E7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922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972565-B463-4A0D-AE01-73E66F414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Marketing Operations Toolbox updates</a:t>
            </a:r>
          </a:p>
          <a:p>
            <a:r>
              <a:rPr lang="en-US" dirty="0"/>
              <a:t>Open Q&amp;A/Discussion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B8B85-2E5A-4FD5-B022-868DF0E3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065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8C524C-9A53-4D86-B780-099467E7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733834"/>
            <a:ext cx="5004052" cy="4276349"/>
          </a:xfrm>
        </p:spPr>
        <p:txBody>
          <a:bodyPr/>
          <a:lstStyle/>
          <a:p>
            <a:r>
              <a:rPr lang="en-US" dirty="0"/>
              <a:t>Get your questions answered by the marketing operations team.  Open Office Hours are held monthly with the following agenda:</a:t>
            </a:r>
          </a:p>
          <a:p>
            <a:pPr lvl="1"/>
            <a:r>
              <a:rPr lang="en-US" dirty="0"/>
              <a:t>Learn about a tip or best practice  </a:t>
            </a:r>
          </a:p>
          <a:p>
            <a:pPr lvl="1"/>
            <a:r>
              <a:rPr lang="en-US" dirty="0"/>
              <a:t>Ask a question – Pre-submit your questions </a:t>
            </a:r>
            <a:r>
              <a:rPr lang="en-US" u="sng" dirty="0">
                <a:hlinkClick r:id="rId2"/>
              </a:rPr>
              <a:t>here</a:t>
            </a:r>
            <a:r>
              <a:rPr lang="en-US" u="sng" dirty="0"/>
              <a:t> </a:t>
            </a:r>
            <a:r>
              <a:rPr lang="en-US" dirty="0"/>
              <a:t>or ask during the office hours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Learn how to leverage IQVIA’s marketing systems and processes most effectively</a:t>
            </a:r>
            <a:endParaRPr lang="en-US" dirty="0">
              <a:cs typeface="Arial"/>
            </a:endParaRPr>
          </a:p>
          <a:p>
            <a:pPr lvl="1"/>
            <a:endParaRPr lang="en-US" dirty="0"/>
          </a:p>
          <a:p>
            <a:r>
              <a:rPr lang="en-US" b="1" u="sng" dirty="0"/>
              <a:t>Action:</a:t>
            </a:r>
            <a:r>
              <a:rPr lang="en-US" b="1" dirty="0"/>
              <a:t> </a:t>
            </a:r>
            <a:r>
              <a:rPr lang="en-US" dirty="0"/>
              <a:t>Sign up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, if you need to be added to the outlook invite</a:t>
            </a:r>
            <a:endParaRPr lang="en-US" dirty="0">
              <a:cs typeface="Arial"/>
            </a:endParaRP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2B8F4A-7A4B-45BF-B1D1-FEB2E02D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Operations Open Office Hours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1DC2E-BABE-4487-B9E1-D802B0DB3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890" y="1733835"/>
            <a:ext cx="4534533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4E000B-73F8-4B93-81C1-7DF62BFDE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6B8072-F3BE-4EC7-8636-737E6A7AEA68}"/>
              </a:ext>
            </a:extLst>
          </p:cNvPr>
          <p:cNvSpPr/>
          <p:nvPr/>
        </p:nvSpPr>
        <p:spPr>
          <a:xfrm>
            <a:off x="411227" y="1943311"/>
            <a:ext cx="2125524" cy="42851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Outreach Requests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3268D34-C4A9-4D6D-82B1-2518C678D4B1}"/>
              </a:ext>
            </a:extLst>
          </p:cNvPr>
          <p:cNvGrpSpPr/>
          <p:nvPr/>
        </p:nvGrpSpPr>
        <p:grpSpPr>
          <a:xfrm>
            <a:off x="405417" y="4329619"/>
            <a:ext cx="2125524" cy="2641604"/>
            <a:chOff x="405416" y="3746253"/>
            <a:chExt cx="2664193" cy="264160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6F5676-C853-482C-98EC-FF32C89C6034}"/>
                </a:ext>
              </a:extLst>
            </p:cNvPr>
            <p:cNvCxnSpPr>
              <a:cxnSpLocks/>
            </p:cNvCxnSpPr>
            <p:nvPr/>
          </p:nvCxnSpPr>
          <p:spPr>
            <a:xfrm>
              <a:off x="411226" y="4385954"/>
              <a:ext cx="2576642" cy="0"/>
            </a:xfrm>
            <a:prstGeom prst="line">
              <a:avLst/>
            </a:prstGeom>
            <a:ln w="38100" cap="rnd" cmpd="sng">
              <a:solidFill>
                <a:srgbClr val="CACED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F7E8DC-D527-4AB3-B76F-0246FBD73EFD}"/>
                </a:ext>
              </a:extLst>
            </p:cNvPr>
            <p:cNvSpPr txBox="1"/>
            <p:nvPr/>
          </p:nvSpPr>
          <p:spPr>
            <a:xfrm>
              <a:off x="434416" y="4486623"/>
              <a:ext cx="2635193" cy="1901234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82880" lvl="0" indent="-182880" fontAlgn="base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Email Batch and Blast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2880" indent="-182880" fontAlgn="base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Webinar/Event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2880" indent="-182880" fontAlgn="base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Nurture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DEB312-569A-4811-8396-60A80EEA0DA4}"/>
                </a:ext>
              </a:extLst>
            </p:cNvPr>
            <p:cNvSpPr txBox="1"/>
            <p:nvPr/>
          </p:nvSpPr>
          <p:spPr>
            <a:xfrm>
              <a:off x="405416" y="3746253"/>
              <a:ext cx="2495398" cy="52973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Highlights 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B3149EE-5285-4CED-BB0A-E332ECAD6422}"/>
              </a:ext>
            </a:extLst>
          </p:cNvPr>
          <p:cNvSpPr/>
          <p:nvPr/>
        </p:nvSpPr>
        <p:spPr>
          <a:xfrm>
            <a:off x="2700380" y="1943311"/>
            <a:ext cx="2125524" cy="42851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Campaign code/engage/LP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F8A494A-815B-4060-81BF-472C1327BFB5}"/>
              </a:ext>
            </a:extLst>
          </p:cNvPr>
          <p:cNvSpPr/>
          <p:nvPr/>
        </p:nvSpPr>
        <p:spPr>
          <a:xfrm>
            <a:off x="4989533" y="1943311"/>
            <a:ext cx="2125524" cy="42851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Self Service tools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8C746A9-71C8-436B-985C-808EDF6EA904}"/>
              </a:ext>
            </a:extLst>
          </p:cNvPr>
          <p:cNvSpPr/>
          <p:nvPr/>
        </p:nvSpPr>
        <p:spPr>
          <a:xfrm>
            <a:off x="7278686" y="1943311"/>
            <a:ext cx="2125524" cy="42851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Dashboards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44B495E-57CD-40F3-839A-703CD112D0F2}"/>
              </a:ext>
            </a:extLst>
          </p:cNvPr>
          <p:cNvSpPr/>
          <p:nvPr/>
        </p:nvSpPr>
        <p:spPr>
          <a:xfrm>
            <a:off x="9564171" y="1943311"/>
            <a:ext cx="2125524" cy="42851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Resources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3EF2E1C-ECA8-46AC-9038-A478B91EEB9E}"/>
              </a:ext>
            </a:extLst>
          </p:cNvPr>
          <p:cNvGrpSpPr/>
          <p:nvPr/>
        </p:nvGrpSpPr>
        <p:grpSpPr>
          <a:xfrm>
            <a:off x="2700380" y="4329619"/>
            <a:ext cx="2125524" cy="2641604"/>
            <a:chOff x="405416" y="3746253"/>
            <a:chExt cx="2664193" cy="2641604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85B4CA1-F891-4211-8586-C0601A76EEDF}"/>
                </a:ext>
              </a:extLst>
            </p:cNvPr>
            <p:cNvCxnSpPr>
              <a:cxnSpLocks/>
            </p:cNvCxnSpPr>
            <p:nvPr/>
          </p:nvCxnSpPr>
          <p:spPr>
            <a:xfrm>
              <a:off x="411226" y="4385954"/>
              <a:ext cx="2576642" cy="0"/>
            </a:xfrm>
            <a:prstGeom prst="line">
              <a:avLst/>
            </a:prstGeom>
            <a:ln w="38100" cap="rnd" cmpd="sng">
              <a:solidFill>
                <a:srgbClr val="CACED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17E466B-5775-4CCA-A1D7-D5263E873B97}"/>
                </a:ext>
              </a:extLst>
            </p:cNvPr>
            <p:cNvSpPr txBox="1"/>
            <p:nvPr/>
          </p:nvSpPr>
          <p:spPr>
            <a:xfrm>
              <a:off x="434416" y="4486623"/>
              <a:ext cx="2635193" cy="1901234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82880" lvl="0" indent="-182880" fontAlgn="base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Campaign codes for events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2880" indent="-182880" fontAlgn="base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Engage only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2880" indent="-182880" fontAlgn="base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Landing page only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79534FD-B94B-46EA-B2ED-A60228DC4B97}"/>
                </a:ext>
              </a:extLst>
            </p:cNvPr>
            <p:cNvSpPr txBox="1"/>
            <p:nvPr/>
          </p:nvSpPr>
          <p:spPr>
            <a:xfrm>
              <a:off x="405416" y="3746253"/>
              <a:ext cx="2495398" cy="52973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Highlights 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D5E291D-0937-49C5-BA5D-AD4C6A7E3454}"/>
              </a:ext>
            </a:extLst>
          </p:cNvPr>
          <p:cNvGrpSpPr/>
          <p:nvPr/>
        </p:nvGrpSpPr>
        <p:grpSpPr>
          <a:xfrm>
            <a:off x="4957123" y="4329619"/>
            <a:ext cx="2125524" cy="2641604"/>
            <a:chOff x="405416" y="3746253"/>
            <a:chExt cx="2664193" cy="2641604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E6DDD11-E3F3-4EA2-84FB-59EA4059FCD9}"/>
                </a:ext>
              </a:extLst>
            </p:cNvPr>
            <p:cNvCxnSpPr>
              <a:cxnSpLocks/>
            </p:cNvCxnSpPr>
            <p:nvPr/>
          </p:nvCxnSpPr>
          <p:spPr>
            <a:xfrm>
              <a:off x="411226" y="4385954"/>
              <a:ext cx="2576642" cy="0"/>
            </a:xfrm>
            <a:prstGeom prst="line">
              <a:avLst/>
            </a:prstGeom>
            <a:ln w="38100" cap="rnd" cmpd="sng">
              <a:solidFill>
                <a:srgbClr val="CACED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DD8C95A-2631-4E97-A141-B47123A96302}"/>
                </a:ext>
              </a:extLst>
            </p:cNvPr>
            <p:cNvSpPr txBox="1"/>
            <p:nvPr/>
          </p:nvSpPr>
          <p:spPr>
            <a:xfrm>
              <a:off x="434416" y="4486623"/>
              <a:ext cx="2635193" cy="1901234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82880" lvl="0" indent="-182880" fontAlgn="base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200">
                  <a:latin typeface="Arial" panose="020B0604020202020204" pitchFamily="34" charset="0"/>
                  <a:cs typeface="Arial" panose="020B0604020202020204" pitchFamily="34" charset="0"/>
                </a:rPr>
                <a:t>Email banner generator</a:t>
              </a:r>
              <a:endParaRPr lang="pt-BR" sz="12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2880" indent="-182880" fontAlgn="base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Landing page banner generator</a:t>
              </a:r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2880" indent="-182880" fontAlgn="base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Image libraries</a:t>
              </a:r>
            </a:p>
            <a:p>
              <a:pPr marL="182880" indent="-182880" fontAlgn="base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UTM Tag Generator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944065E-FDC9-422C-8320-71C83F63DEEB}"/>
                </a:ext>
              </a:extLst>
            </p:cNvPr>
            <p:cNvSpPr txBox="1"/>
            <p:nvPr/>
          </p:nvSpPr>
          <p:spPr>
            <a:xfrm>
              <a:off x="405416" y="3746253"/>
              <a:ext cx="2495398" cy="52973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Highlights 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DC941C6-106C-4674-B7D4-022ED170D536}"/>
              </a:ext>
            </a:extLst>
          </p:cNvPr>
          <p:cNvGrpSpPr/>
          <p:nvPr/>
        </p:nvGrpSpPr>
        <p:grpSpPr>
          <a:xfrm>
            <a:off x="7269576" y="4329619"/>
            <a:ext cx="2125524" cy="2641604"/>
            <a:chOff x="405416" y="3746253"/>
            <a:chExt cx="2664193" cy="2641604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FF6E093-9EA9-446E-A1DC-CA48DD15736F}"/>
                </a:ext>
              </a:extLst>
            </p:cNvPr>
            <p:cNvCxnSpPr>
              <a:cxnSpLocks/>
            </p:cNvCxnSpPr>
            <p:nvPr/>
          </p:nvCxnSpPr>
          <p:spPr>
            <a:xfrm>
              <a:off x="411226" y="4385954"/>
              <a:ext cx="2576642" cy="0"/>
            </a:xfrm>
            <a:prstGeom prst="line">
              <a:avLst/>
            </a:prstGeom>
            <a:ln w="38100" cap="rnd" cmpd="sng">
              <a:solidFill>
                <a:srgbClr val="CACED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4AC2AA7-0C92-4929-B737-6BEE8B48AB1B}"/>
                </a:ext>
              </a:extLst>
            </p:cNvPr>
            <p:cNvSpPr txBox="1"/>
            <p:nvPr/>
          </p:nvSpPr>
          <p:spPr>
            <a:xfrm>
              <a:off x="434416" y="4486623"/>
              <a:ext cx="2635193" cy="1901234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82880" lvl="0" indent="-182880" fontAlgn="base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200">
                  <a:latin typeface="Arial" panose="020B0604020202020204" pitchFamily="34" charset="0"/>
                  <a:cs typeface="Arial" panose="020B0604020202020204" pitchFamily="34" charset="0"/>
                </a:rPr>
                <a:t>Regional and Global Business Unit dashboards</a:t>
              </a:r>
              <a:endParaRPr lang="pt-BR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35D7376-7EE1-4CF5-9429-6B11B49C04A0}"/>
                </a:ext>
              </a:extLst>
            </p:cNvPr>
            <p:cNvSpPr txBox="1"/>
            <p:nvPr/>
          </p:nvSpPr>
          <p:spPr>
            <a:xfrm>
              <a:off x="405416" y="3746253"/>
              <a:ext cx="2495398" cy="52973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Highlights 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6CCFE13-EB6E-42DD-A9A6-3AE605C72D8F}"/>
              </a:ext>
            </a:extLst>
          </p:cNvPr>
          <p:cNvGrpSpPr/>
          <p:nvPr/>
        </p:nvGrpSpPr>
        <p:grpSpPr>
          <a:xfrm>
            <a:off x="9564171" y="4329619"/>
            <a:ext cx="2125524" cy="2641604"/>
            <a:chOff x="405416" y="3746253"/>
            <a:chExt cx="2664193" cy="2641604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3D66F8E-BE6B-4B38-91B1-79B34BB385B1}"/>
                </a:ext>
              </a:extLst>
            </p:cNvPr>
            <p:cNvCxnSpPr>
              <a:cxnSpLocks/>
            </p:cNvCxnSpPr>
            <p:nvPr/>
          </p:nvCxnSpPr>
          <p:spPr>
            <a:xfrm>
              <a:off x="411226" y="4385954"/>
              <a:ext cx="2576642" cy="0"/>
            </a:xfrm>
            <a:prstGeom prst="line">
              <a:avLst/>
            </a:prstGeom>
            <a:ln w="38100" cap="rnd" cmpd="sng">
              <a:solidFill>
                <a:srgbClr val="CACED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609874E-4E2E-49D2-9493-A6DBFDB475FF}"/>
                </a:ext>
              </a:extLst>
            </p:cNvPr>
            <p:cNvSpPr txBox="1"/>
            <p:nvPr/>
          </p:nvSpPr>
          <p:spPr>
            <a:xfrm>
              <a:off x="434416" y="4486623"/>
              <a:ext cx="2635193" cy="1901234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82880" lvl="0" indent="-182880" fontAlgn="base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Training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2880" indent="-182880" fontAlgn="base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Best Practice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2880" indent="-182880" fontAlgn="base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Calendars</a:t>
              </a:r>
            </a:p>
            <a:p>
              <a:pPr marL="182880" indent="-182880" fontAlgn="base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Reporting</a:t>
              </a:r>
            </a:p>
            <a:p>
              <a:pPr marL="182880" indent="-182880" fontAlgn="base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Contact uploads</a:t>
              </a:r>
              <a:endParaRPr kumimoji="0" 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2C14D13-D0BA-4CF1-90E7-87581B9D5DB4}"/>
                </a:ext>
              </a:extLst>
            </p:cNvPr>
            <p:cNvSpPr txBox="1"/>
            <p:nvPr/>
          </p:nvSpPr>
          <p:spPr>
            <a:xfrm>
              <a:off x="405416" y="3746253"/>
              <a:ext cx="2495398" cy="52973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Highlights </a:t>
              </a:r>
            </a:p>
          </p:txBody>
        </p:sp>
      </p:grpSp>
      <p:sp>
        <p:nvSpPr>
          <p:cNvPr id="47" name="Title 2">
            <a:extLst>
              <a:ext uri="{FF2B5EF4-FFF2-40B4-BE49-F238E27FC236}">
                <a16:creationId xmlns:a16="http://schemas.microsoft.com/office/drawing/2014/main" id="{6163E7E0-3220-4DBA-855C-2D5F52783A0B}"/>
              </a:ext>
            </a:extLst>
          </p:cNvPr>
          <p:cNvSpPr txBox="1">
            <a:spLocks/>
          </p:cNvSpPr>
          <p:nvPr/>
        </p:nvSpPr>
        <p:spPr>
          <a:xfrm>
            <a:off x="426720" y="17405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Your Central Resource: The Marketing Operations </a:t>
            </a:r>
            <a:r>
              <a:rPr lang="en-US" dirty="0" err="1"/>
              <a:t>ToolBox</a:t>
            </a:r>
            <a:endParaRPr lang="en-US" dirty="0"/>
          </a:p>
        </p:txBody>
      </p:sp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B7240C9B-22D0-433D-BD6F-EB69FB0A83D6}"/>
              </a:ext>
            </a:extLst>
          </p:cNvPr>
          <p:cNvSpPr txBox="1">
            <a:spLocks/>
          </p:cNvSpPr>
          <p:nvPr/>
        </p:nvSpPr>
        <p:spPr>
          <a:xfrm>
            <a:off x="426720" y="964336"/>
            <a:ext cx="11339513" cy="403225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>
                <a:ea typeface="+mn-lt"/>
                <a:cs typeface="+mn-lt"/>
                <a:hlinkClick r:id="rId3"/>
              </a:rPr>
              <a:t>https://secure.constellation.iqvia.com/MarketingAutomationToolbox</a:t>
            </a:r>
            <a:endParaRPr lang="en-US" sz="1800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5C7286-EAE3-415B-9D38-962E7CC4B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031"/>
          <a:stretch/>
        </p:blipFill>
        <p:spPr>
          <a:xfrm>
            <a:off x="439862" y="2509761"/>
            <a:ext cx="2025865" cy="19330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F0742A-826E-4989-9BF8-C2647D891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430" y="2504509"/>
            <a:ext cx="2055675" cy="19260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A981A5-CBF6-400E-B32D-DC2CACFB8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5744" y="2504509"/>
            <a:ext cx="1902236" cy="19382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2F875E-02CC-435E-9191-DE7960753B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407"/>
          <a:stretch/>
        </p:blipFill>
        <p:spPr>
          <a:xfrm>
            <a:off x="9698956" y="2474103"/>
            <a:ext cx="1795373" cy="19686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98485B-D5EC-415D-96FF-C3DE0C466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8807" y="2503906"/>
            <a:ext cx="1871953" cy="19260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990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51670-AECD-4C85-8247-F406F3DCEFC0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GB" dirty="0"/>
              <a:t>Customer survey in Q1 2022</a:t>
            </a:r>
          </a:p>
          <a:p>
            <a:pPr lvl="1"/>
            <a:r>
              <a:rPr lang="en-GB" dirty="0"/>
              <a:t>Reviewed results and feedback</a:t>
            </a:r>
          </a:p>
          <a:p>
            <a:pPr lvl="1"/>
            <a:r>
              <a:rPr lang="en-GB" dirty="0"/>
              <a:t>Implemented suggested improvements where possible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Ongoing improvements</a:t>
            </a:r>
          </a:p>
          <a:p>
            <a:pPr lvl="1"/>
            <a:r>
              <a:rPr lang="en-GB" dirty="0"/>
              <a:t>Reviewed engagement metrics</a:t>
            </a:r>
          </a:p>
          <a:p>
            <a:pPr lvl="1"/>
            <a:r>
              <a:rPr lang="en-GB" dirty="0"/>
              <a:t>Always looking at how to improve the features and functionality</a:t>
            </a:r>
          </a:p>
          <a:p>
            <a:pPr lvl="1"/>
            <a:r>
              <a:rPr lang="en-GB" dirty="0"/>
              <a:t>Welcome any feedback from users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34784-CF5E-4D29-81C6-77E9C3A25F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Listening to our users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978997-EC82-4E59-8C29-AF6B7BD7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the changes?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A32205-9999-4812-BE7F-A66B30196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7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ACE225-7286-4DDA-8DDC-8064E41C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Toolbox changes</a:t>
            </a:r>
          </a:p>
        </p:txBody>
      </p:sp>
    </p:spTree>
    <p:extLst>
      <p:ext uri="{BB962C8B-B14F-4D97-AF65-F5344CB8AC3E}">
        <p14:creationId xmlns:p14="http://schemas.microsoft.com/office/powerpoint/2010/main" val="115755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E7C7D1-2FFF-4DA8-BBCB-7BF6E20A31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To align with changes from recent re-org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6F5B3C-9B18-451C-BC10-3A46023AF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change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6FF6C-13AE-4889-B79C-C66CFE13B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74CA8D-4B93-43A5-9108-79DE8EB9E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51" y="1663227"/>
            <a:ext cx="10605784" cy="1200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BE25B9-D5AE-40A7-8932-B74A890C9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94" y="4305908"/>
            <a:ext cx="10447710" cy="9722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1C9122-0A7B-476B-8A19-83410AA4685B}"/>
              </a:ext>
            </a:extLst>
          </p:cNvPr>
          <p:cNvSpPr txBox="1"/>
          <p:nvPr/>
        </p:nvSpPr>
        <p:spPr>
          <a:xfrm>
            <a:off x="4464996" y="3181658"/>
            <a:ext cx="2170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chemeClr val="tx2"/>
                </a:solidFill>
              </a:rPr>
              <a:t>Is Now</a:t>
            </a:r>
          </a:p>
        </p:txBody>
      </p:sp>
    </p:spTree>
    <p:extLst>
      <p:ext uri="{BB962C8B-B14F-4D97-AF65-F5344CB8AC3E}">
        <p14:creationId xmlns:p14="http://schemas.microsoft.com/office/powerpoint/2010/main" val="16587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97E85-A592-444E-BE46-49AD1E6A5B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We’ve moved some things around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ED1EB8-E9CB-419B-9DE3-8EE576960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Layout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4F1B9-05DE-445C-8F3C-4BB1897DD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F9706C-A5C5-4073-82C1-49BD52150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284" y="1705839"/>
            <a:ext cx="7163970" cy="1723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372C18-208F-490E-8343-5D014738D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83" y="3755217"/>
            <a:ext cx="5107021" cy="25219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96576F-2429-4562-A9D1-B8818ED0488D}"/>
              </a:ext>
            </a:extLst>
          </p:cNvPr>
          <p:cNvSpPr txBox="1"/>
          <p:nvPr/>
        </p:nvSpPr>
        <p:spPr>
          <a:xfrm>
            <a:off x="486383" y="1810379"/>
            <a:ext cx="4072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Resources section has been condensed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Training and Best Practices section combined into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Metrics definitions are now within the Reporting Resources section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05B123-4AEE-43E0-B925-16344721E9F9}"/>
              </a:ext>
            </a:extLst>
          </p:cNvPr>
          <p:cNvSpPr txBox="1"/>
          <p:nvPr/>
        </p:nvSpPr>
        <p:spPr>
          <a:xfrm>
            <a:off x="5593404" y="3766733"/>
            <a:ext cx="5609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Dashboards have been moved to the bottom of the page</a:t>
            </a:r>
          </a:p>
        </p:txBody>
      </p:sp>
    </p:spTree>
    <p:extLst>
      <p:ext uri="{BB962C8B-B14F-4D97-AF65-F5344CB8AC3E}">
        <p14:creationId xmlns:p14="http://schemas.microsoft.com/office/powerpoint/2010/main" val="270741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95DD9-939E-4F76-99C3-1A4FF6594D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Updates made in several areas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6721E8-49EA-4804-A89A-EFFB60FD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Updated Content &amp; New functions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FB922-5DB4-44F1-9D83-1FC01D4F1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8ABFEE-075B-4D1E-B077-7FC549C17D46}"/>
              </a:ext>
            </a:extLst>
          </p:cNvPr>
          <p:cNvSpPr txBox="1"/>
          <p:nvPr/>
        </p:nvSpPr>
        <p:spPr>
          <a:xfrm>
            <a:off x="5758774" y="1594059"/>
            <a:ext cx="5964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Additional options in the request section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Report Request (previously part of reporting resources)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Engage/Profiler Access request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Document Hosting/Links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Updated FAQs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Updated Help section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AC5A63-64A5-48D9-83DF-E201C0ECF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79" y="1568337"/>
            <a:ext cx="5379395" cy="21092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AC6F4D-A236-48E0-AC1D-DCBD01A6FD90}"/>
              </a:ext>
            </a:extLst>
          </p:cNvPr>
          <p:cNvSpPr/>
          <p:nvPr/>
        </p:nvSpPr>
        <p:spPr>
          <a:xfrm>
            <a:off x="379379" y="2640903"/>
            <a:ext cx="4158123" cy="10367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GB" sz="1600" dirty="0" err="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1A5D7B-4EB0-42F1-B509-7AC1EEAA0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79" y="3718814"/>
            <a:ext cx="4970834" cy="26278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E8C12F-422B-473B-B819-0240B2324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568" y="3273616"/>
            <a:ext cx="3866284" cy="26278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05C24E-A3A0-4ADC-8094-192F6079DA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0094" y="3018594"/>
            <a:ext cx="2901242" cy="291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6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QVIA_V2.1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A6DE1258-39A2-2945-9072-8BE7ECCDA81F}" vid="{B8DDE78A-610C-3E43-B28E-6C810C23E004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179F2CDC03045B7E27BFA7E2C1985" ma:contentTypeVersion="31" ma:contentTypeDescription="Create a new document." ma:contentTypeScope="" ma:versionID="6289f77af765a646130179ea2023c1d7">
  <xsd:schema xmlns:xsd="http://www.w3.org/2001/XMLSchema" xmlns:xs="http://www.w3.org/2001/XMLSchema" xmlns:p="http://schemas.microsoft.com/office/2006/metadata/properties" xmlns:ns1="http://schemas.microsoft.com/sharepoint/v3" xmlns:ns2="58efb1c5-837f-45ae-93da-6370a20ee6c7" xmlns:ns3="a60e5538-65d5-40b2-995c-731e9579326c" xmlns:ns4="fbbcf6ee-9fbd-400c-b917-9fe3efcb3dea" targetNamespace="http://schemas.microsoft.com/office/2006/metadata/properties" ma:root="true" ma:fieldsID="8b543bf8c82d76bdfc73f6100ababee5" ns1:_="" ns2:_="" ns3:_="" ns4:_="">
    <xsd:import namespace="http://schemas.microsoft.com/sharepoint/v3"/>
    <xsd:import namespace="58efb1c5-837f-45ae-93da-6370a20ee6c7"/>
    <xsd:import namespace="a60e5538-65d5-40b2-995c-731e9579326c"/>
    <xsd:import namespace="fbbcf6ee-9fbd-400c-b917-9fe3efcb3d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CheckIn_x0020_Workflow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yeak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fb1c5-837f-45ae-93da-6370a20ee6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e5538-65d5-40b2-995c-731e9579326c" elementFormDefault="qualified">
    <xsd:import namespace="http://schemas.microsoft.com/office/2006/documentManagement/types"/>
    <xsd:import namespace="http://schemas.microsoft.com/office/infopath/2007/PartnerControls"/>
    <xsd:element name="CheckIn_x0020_Workflow" ma:index="13" nillable="true" ma:displayName="CheckIn Workflow" ma:internalName="CheckIn_x0020_Workflo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yeak" ma:index="17" nillable="true" ma:displayName="Description" ma:internalName="yeak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b68784c8-5187-4d12-af89-ac967a8112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cf6ee-9fbd-400c-b917-9fe3efcb3dea" elementFormDefault="qualified">
    <xsd:import namespace="http://schemas.microsoft.com/office/2006/documentManagement/types"/>
    <xsd:import namespace="http://schemas.microsoft.com/office/infopath/2007/PartnerControls"/>
    <xsd:element name="TaxCatchAll" ma:index="30" nillable="true" ma:displayName="Taxonomy Catch All Column" ma:hidden="true" ma:list="{ee3d0cc3-99b5-478e-8db0-6e2a5d0226ab}" ma:internalName="TaxCatchAll" ma:showField="CatchAllData" ma:web="58efb1c5-837f-45ae-93da-6370a20ee6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bcf6ee-9fbd-400c-b917-9fe3efcb3dea" xsi:nil="true"/>
    <lcf76f155ced4ddcb4097134ff3c332f xmlns="a60e5538-65d5-40b2-995c-731e9579326c">
      <Terms xmlns="http://schemas.microsoft.com/office/infopath/2007/PartnerControls"/>
    </lcf76f155ced4ddcb4097134ff3c332f>
    <_ip_UnifiedCompliancePolicyUIAction xmlns="http://schemas.microsoft.com/sharepoint/v3" xsi:nil="true"/>
    <CheckIn_x0020_Workflow xmlns="a60e5538-65d5-40b2-995c-731e9579326c">
      <Url xsi:nil="true"/>
      <Description xsi:nil="true"/>
    </CheckIn_x0020_Workflow>
    <yeak xmlns="a60e5538-65d5-40b2-995c-731e9579326c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E3DDDE9-F411-4B8B-84C3-751698C843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88B672-5EEF-4909-B90E-0F3E95CAF0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efb1c5-837f-45ae-93da-6370a20ee6c7"/>
    <ds:schemaRef ds:uri="a60e5538-65d5-40b2-995c-731e9579326c"/>
    <ds:schemaRef ds:uri="fbbcf6ee-9fbd-400c-b917-9fe3efcb3d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7C149D-E823-4D19-880D-317A9C471864}">
  <ds:schemaRefs>
    <ds:schemaRef ds:uri="http://purl.org/dc/elements/1.1/"/>
    <ds:schemaRef ds:uri="http://schemas.microsoft.com/office/2006/metadata/properties"/>
    <ds:schemaRef ds:uri="http://schemas.microsoft.com/sharepoint/v3"/>
    <ds:schemaRef ds:uri="58efb1c5-837f-45ae-93da-6370a20ee6c7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fbbcf6ee-9fbd-400c-b917-9fe3efcb3dea"/>
    <ds:schemaRef ds:uri="a60e5538-65d5-40b2-995c-731e9579326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20595</TotalTime>
  <Words>500</Words>
  <Application>Microsoft Office PowerPoint</Application>
  <PresentationFormat>Widescreen</PresentationFormat>
  <Paragraphs>98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Georgia</vt:lpstr>
      <vt:lpstr>System Font Regular</vt:lpstr>
      <vt:lpstr>Wingdings</vt:lpstr>
      <vt:lpstr>IQVIA_V2.1.0</vt:lpstr>
      <vt:lpstr>Marketing Operations</vt:lpstr>
      <vt:lpstr>Agenda</vt:lpstr>
      <vt:lpstr>Marketing Operations Open Office Hours </vt:lpstr>
      <vt:lpstr>PowerPoint Presentation</vt:lpstr>
      <vt:lpstr>Why the changes?</vt:lpstr>
      <vt:lpstr>Toolbox changes</vt:lpstr>
      <vt:lpstr>Name change</vt:lpstr>
      <vt:lpstr>Layout</vt:lpstr>
      <vt:lpstr>Updated Content &amp; New functions</vt:lpstr>
      <vt:lpstr>Key Takeaways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Automation &amp; Operations</dc:title>
  <dc:creator>Cuff, Phil</dc:creator>
  <cp:lastModifiedBy>Cuff, Phil</cp:lastModifiedBy>
  <cp:revision>5</cp:revision>
  <cp:lastPrinted>2019-08-20T20:33:24Z</cp:lastPrinted>
  <dcterms:created xsi:type="dcterms:W3CDTF">2021-10-01T10:36:34Z</dcterms:created>
  <dcterms:modified xsi:type="dcterms:W3CDTF">2022-09-07T13:30:54Z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0x010100901179F2CDC03045B7E27BFA7E2C1985</vt:lpwstr>
  </property>
  <property fmtid="{D5CDD505-2E9C-101B-9397-08002B2CF9AE}" pid="3" name="MediaServiceImageTags">
    <vt:lpwstr/>
  </property>
</Properties>
</file>