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1"/>
  </p:sldMasterIdLst>
  <p:notesMasterIdLst>
    <p:notesMasterId r:id="rId25"/>
  </p:notesMasterIdLst>
  <p:handoutMasterIdLst>
    <p:handoutMasterId r:id="rId26"/>
  </p:handoutMasterIdLst>
  <p:sldIdLst>
    <p:sldId id="256" r:id="rId2"/>
    <p:sldId id="5478" r:id="rId3"/>
    <p:sldId id="259" r:id="rId4"/>
    <p:sldId id="5481" r:id="rId5"/>
    <p:sldId id="2147468252" r:id="rId6"/>
    <p:sldId id="5480" r:id="rId7"/>
    <p:sldId id="5503" r:id="rId8"/>
    <p:sldId id="2147468255" r:id="rId9"/>
    <p:sldId id="2147468249" r:id="rId10"/>
    <p:sldId id="328" r:id="rId11"/>
    <p:sldId id="5505" r:id="rId12"/>
    <p:sldId id="5506" r:id="rId13"/>
    <p:sldId id="5504" r:id="rId14"/>
    <p:sldId id="5511" r:id="rId15"/>
    <p:sldId id="5484" r:id="rId16"/>
    <p:sldId id="2147468256" r:id="rId17"/>
    <p:sldId id="5430" r:id="rId18"/>
    <p:sldId id="2147468250" r:id="rId19"/>
    <p:sldId id="2147468254" r:id="rId20"/>
    <p:sldId id="5371" r:id="rId21"/>
    <p:sldId id="2147468251" r:id="rId22"/>
    <p:sldId id="320" r:id="rId23"/>
    <p:sldId id="263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A12"/>
    <a:srgbClr val="F4C65A"/>
    <a:srgbClr val="F4F4F4"/>
    <a:srgbClr val="DA291C"/>
    <a:srgbClr val="959CA0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324" autoAdjust="0"/>
  </p:normalViewPr>
  <p:slideViewPr>
    <p:cSldViewPr snapToGrid="0">
      <p:cViewPr varScale="1">
        <p:scale>
          <a:sx n="67" d="100"/>
          <a:sy n="67" d="100"/>
        </p:scale>
        <p:origin x="644" y="-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0"/>
    </p:cViewPr>
  </p:sorterViewPr>
  <p:notesViewPr>
    <p:cSldViewPr snapToGrid="0">
      <p:cViewPr>
        <p:scale>
          <a:sx n="90" d="100"/>
          <a:sy n="90" d="100"/>
        </p:scale>
        <p:origin x="4984" y="7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40A4F-445F-419A-85B9-07224F73D431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BB71F-32C4-4880-BA27-1D0C5F8B0A19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  <a:tileRect/>
        </a:gradFill>
        <a:ln>
          <a:noFill/>
        </a:ln>
      </dgm:spPr>
      <dgm:t>
        <a:bodyPr lIns="0" tIns="91440" rIns="0" bIns="0" rtlCol="0" anchor="t" anchorCtr="0"/>
        <a:lstStyle/>
        <a:p>
          <a:pPr marL="0" algn="ctr" defTabSz="914400" rtl="0" eaLnBrk="1" latinLnBrk="0" hangingPunct="1">
            <a:spcAft>
              <a:spcPts val="600"/>
            </a:spcAft>
          </a:pPr>
          <a:endParaRPr lang="en-US" sz="1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algn="ctr" defTabSz="914400" rtl="0" eaLnBrk="1" latinLnBrk="0" hangingPunct="1">
            <a:spcAft>
              <a:spcPts val="600"/>
            </a:spcAft>
          </a:pPr>
          <a:endParaRPr lang="en-US" sz="16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algn="ctr" defTabSz="914400" rtl="0" eaLnBrk="1" latinLnBrk="0" hangingPunct="1">
            <a:spcAft>
              <a:spcPts val="600"/>
            </a:spcAft>
          </a:pPr>
          <a:r>
            <a:rPr lang="en-US" sz="16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Identify a list of keywords that are relevant to your offerings</a:t>
          </a:r>
        </a:p>
      </dgm:t>
    </dgm:pt>
    <dgm:pt modelId="{0DF8AFCB-5667-4C76-849B-5C65EBEE1C4C}" type="parTrans" cxnId="{171870F9-B3DB-4AEA-B365-50C581C7A148}">
      <dgm:prSet/>
      <dgm:spPr/>
      <dgm:t>
        <a:bodyPr/>
        <a:lstStyle/>
        <a:p>
          <a:endParaRPr lang="en-US"/>
        </a:p>
      </dgm:t>
    </dgm:pt>
    <dgm:pt modelId="{7E6FAC73-96FE-4E42-B853-4219CEC981B5}" type="sibTrans" cxnId="{171870F9-B3DB-4AEA-B365-50C581C7A148}">
      <dgm:prSet/>
      <dgm:spPr/>
      <dgm:t>
        <a:bodyPr/>
        <a:lstStyle/>
        <a:p>
          <a:endParaRPr lang="en-US"/>
        </a:p>
      </dgm:t>
    </dgm:pt>
    <dgm:pt modelId="{3326B003-0A89-4D0E-A8C0-66D24D30051B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  <a:tileRect/>
        </a:gradFill>
        <a:ln>
          <a:noFill/>
        </a:ln>
      </dgm:spPr>
      <dgm:t>
        <a:bodyPr spcFirstLastPara="0" vert="horz" wrap="square" lIns="0" tIns="91440" rIns="0" bIns="0" numCol="1" spcCol="1270" rtlCol="0" anchor="t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Check the keywords that your competitors are ranking for</a:t>
          </a:r>
        </a:p>
      </dgm:t>
    </dgm:pt>
    <dgm:pt modelId="{2999FC91-0210-4664-A831-CEA7E810D68A}" type="parTrans" cxnId="{118B7A92-52DD-4668-A35B-0A4030D56D8B}">
      <dgm:prSet/>
      <dgm:spPr/>
      <dgm:t>
        <a:bodyPr/>
        <a:lstStyle/>
        <a:p>
          <a:endParaRPr lang="en-US"/>
        </a:p>
      </dgm:t>
    </dgm:pt>
    <dgm:pt modelId="{77D493A7-E83D-4693-A3A4-985488701A4B}" type="sibTrans" cxnId="{118B7A92-52DD-4668-A35B-0A4030D56D8B}">
      <dgm:prSet/>
      <dgm:spPr/>
      <dgm:t>
        <a:bodyPr/>
        <a:lstStyle/>
        <a:p>
          <a:endParaRPr lang="en-US"/>
        </a:p>
      </dgm:t>
    </dgm:pt>
    <dgm:pt modelId="{57031AD0-A3FD-427E-A701-CADA5CCF8D2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  <a:tileRect/>
        </a:gradFill>
        <a:ln>
          <a:noFill/>
        </a:ln>
      </dgm:spPr>
      <dgm:t>
        <a:bodyPr lIns="0" tIns="91440" rIns="0" bIns="0" rtlCol="0" anchor="t" anchorCtr="0"/>
        <a:lstStyle/>
        <a:p>
          <a:pPr marL="0" algn="ctr" defTabSz="914400" rtl="0" eaLnBrk="1" latinLnBrk="0" hangingPunct="1">
            <a:spcAft>
              <a:spcPts val="600"/>
            </a:spcAft>
          </a:pPr>
          <a:endParaRPr lang="en-US" sz="1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algn="ctr" defTabSz="914400" rtl="0" eaLnBrk="1" latinLnBrk="0" hangingPunct="1">
            <a:spcAft>
              <a:spcPts val="600"/>
            </a:spcAft>
          </a:pPr>
          <a:endParaRPr lang="en-US" sz="1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algn="ctr" defTabSz="914400" rtl="0" eaLnBrk="1" latinLnBrk="0" hangingPunct="1">
            <a:spcAft>
              <a:spcPts val="600"/>
            </a:spcAft>
          </a:pPr>
          <a:r>
            <a:rPr lang="en-US" sz="16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Brainstorm your own ideas and find related keywords on Google</a:t>
          </a:r>
        </a:p>
      </dgm:t>
    </dgm:pt>
    <dgm:pt modelId="{999ED3A2-DC9B-4516-A631-383EAC39E212}" type="parTrans" cxnId="{2EAFB337-E0D3-4404-8E93-F181EA23E728}">
      <dgm:prSet/>
      <dgm:spPr/>
      <dgm:t>
        <a:bodyPr/>
        <a:lstStyle/>
        <a:p>
          <a:endParaRPr lang="en-US"/>
        </a:p>
      </dgm:t>
    </dgm:pt>
    <dgm:pt modelId="{7B8296F4-DF58-47CF-94A6-F485C1010029}" type="sibTrans" cxnId="{2EAFB337-E0D3-4404-8E93-F181EA23E728}">
      <dgm:prSet/>
      <dgm:spPr/>
      <dgm:t>
        <a:bodyPr/>
        <a:lstStyle/>
        <a:p>
          <a:endParaRPr lang="en-US"/>
        </a:p>
      </dgm:t>
    </dgm:pt>
    <dgm:pt modelId="{C745F6D9-E27D-4CE6-9587-9FB1922462F3}" type="pres">
      <dgm:prSet presAssocID="{B1340A4F-445F-419A-85B9-07224F73D431}" presName="Name0" presStyleCnt="0">
        <dgm:presLayoutVars>
          <dgm:chMax val="7"/>
          <dgm:dir/>
          <dgm:animOne val="branch"/>
        </dgm:presLayoutVars>
      </dgm:prSet>
      <dgm:spPr/>
    </dgm:pt>
    <dgm:pt modelId="{0C01B04A-62BE-43CA-80B6-27D23226A736}" type="pres">
      <dgm:prSet presAssocID="{A97BB71F-32C4-4880-BA27-1D0C5F8B0A19}" presName="parTx1" presStyleLbl="node1" presStyleIdx="0" presStyleCnt="3" custLinFactNeighborX="-30970" custLinFactNeighborY="-373"/>
      <dgm:spPr>
        <a:xfrm>
          <a:off x="0" y="234161"/>
          <a:ext cx="1650206" cy="1650206"/>
        </a:xfrm>
        <a:prstGeom prst="ellipse">
          <a:avLst/>
        </a:prstGeom>
      </dgm:spPr>
    </dgm:pt>
    <dgm:pt modelId="{1683BB87-6081-42BA-BDAC-F6BCFE72EBB1}" type="pres">
      <dgm:prSet presAssocID="{3326B003-0A89-4D0E-A8C0-66D24D30051B}" presName="parTx2" presStyleLbl="node1" presStyleIdx="1" presStyleCnt="3" custLinFactNeighborX="-9515"/>
      <dgm:spPr>
        <a:xfrm>
          <a:off x="1650205" y="234161"/>
          <a:ext cx="1650206" cy="1650206"/>
        </a:xfrm>
        <a:prstGeom prst="ellipse">
          <a:avLst/>
        </a:prstGeom>
      </dgm:spPr>
    </dgm:pt>
    <dgm:pt modelId="{69119C35-3C52-4F7B-A773-71F43EC18C2B}" type="pres">
      <dgm:prSet presAssocID="{57031AD0-A3FD-427E-A701-CADA5CCF8D21}" presName="parTx3" presStyleLbl="node1" presStyleIdx="2" presStyleCnt="3" custLinFactNeighborX="12314" custLinFactNeighborY="746"/>
      <dgm:spPr/>
    </dgm:pt>
  </dgm:ptLst>
  <dgm:cxnLst>
    <dgm:cxn modelId="{2EAFB337-E0D3-4404-8E93-F181EA23E728}" srcId="{B1340A4F-445F-419A-85B9-07224F73D431}" destId="{57031AD0-A3FD-427E-A701-CADA5CCF8D21}" srcOrd="2" destOrd="0" parTransId="{999ED3A2-DC9B-4516-A631-383EAC39E212}" sibTransId="{7B8296F4-DF58-47CF-94A6-F485C1010029}"/>
    <dgm:cxn modelId="{42907D66-71B4-4259-AAA5-F3E6285D3B0D}" type="presOf" srcId="{B1340A4F-445F-419A-85B9-07224F73D431}" destId="{C745F6D9-E27D-4CE6-9587-9FB1922462F3}" srcOrd="0" destOrd="0" presId="urn:microsoft.com/office/officeart/2009/3/layout/SubStepProcess"/>
    <dgm:cxn modelId="{4EB91548-ACAD-400E-80F1-157941553DC7}" type="presOf" srcId="{A97BB71F-32C4-4880-BA27-1D0C5F8B0A19}" destId="{0C01B04A-62BE-43CA-80B6-27D23226A736}" srcOrd="0" destOrd="0" presId="urn:microsoft.com/office/officeart/2009/3/layout/SubStepProcess"/>
    <dgm:cxn modelId="{118B7A92-52DD-4668-A35B-0A4030D56D8B}" srcId="{B1340A4F-445F-419A-85B9-07224F73D431}" destId="{3326B003-0A89-4D0E-A8C0-66D24D30051B}" srcOrd="1" destOrd="0" parTransId="{2999FC91-0210-4664-A831-CEA7E810D68A}" sibTransId="{77D493A7-E83D-4693-A3A4-985488701A4B}"/>
    <dgm:cxn modelId="{D9E6C3E3-BA52-430A-B732-9A6D0381C9AE}" type="presOf" srcId="{57031AD0-A3FD-427E-A701-CADA5CCF8D21}" destId="{69119C35-3C52-4F7B-A773-71F43EC18C2B}" srcOrd="0" destOrd="0" presId="urn:microsoft.com/office/officeart/2009/3/layout/SubStepProcess"/>
    <dgm:cxn modelId="{B86207F5-C82E-486A-AAA6-BA8D3FEF51A0}" type="presOf" srcId="{3326B003-0A89-4D0E-A8C0-66D24D30051B}" destId="{1683BB87-6081-42BA-BDAC-F6BCFE72EBB1}" srcOrd="0" destOrd="0" presId="urn:microsoft.com/office/officeart/2009/3/layout/SubStepProcess"/>
    <dgm:cxn modelId="{171870F9-B3DB-4AEA-B365-50C581C7A148}" srcId="{B1340A4F-445F-419A-85B9-07224F73D431}" destId="{A97BB71F-32C4-4880-BA27-1D0C5F8B0A19}" srcOrd="0" destOrd="0" parTransId="{0DF8AFCB-5667-4C76-849B-5C65EBEE1C4C}" sibTransId="{7E6FAC73-96FE-4E42-B853-4219CEC981B5}"/>
    <dgm:cxn modelId="{5E7A2BC6-7E66-4BCF-8202-286ECF0DC2BE}" type="presParOf" srcId="{C745F6D9-E27D-4CE6-9587-9FB1922462F3}" destId="{0C01B04A-62BE-43CA-80B6-27D23226A736}" srcOrd="0" destOrd="0" presId="urn:microsoft.com/office/officeart/2009/3/layout/SubStepProcess"/>
    <dgm:cxn modelId="{0EC987B0-A9EC-49CF-81AB-3E95D87C7EDD}" type="presParOf" srcId="{C745F6D9-E27D-4CE6-9587-9FB1922462F3}" destId="{1683BB87-6081-42BA-BDAC-F6BCFE72EBB1}" srcOrd="1" destOrd="0" presId="urn:microsoft.com/office/officeart/2009/3/layout/SubStepProcess"/>
    <dgm:cxn modelId="{F3DD9989-087D-4982-B933-5A9F7A0A12B5}" type="presParOf" srcId="{C745F6D9-E27D-4CE6-9587-9FB1922462F3}" destId="{69119C35-3C52-4F7B-A773-71F43EC18C2B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40A4F-445F-419A-85B9-07224F73D43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6B003-0A89-4D0E-A8C0-66D24D30051B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  <a:tileRect/>
        </a:gradFill>
        <a:ln>
          <a:noFill/>
        </a:ln>
      </dgm:spPr>
      <dgm:t>
        <a:bodyPr spcFirstLastPara="0" vert="horz" wrap="square" lIns="0" tIns="91440" rIns="0" bIns="0" numCol="1" spcCol="1270" rtlCol="0" anchor="t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br>
            <a:rPr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</a:br>
          <a:br>
            <a:rPr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</a:br>
          <a:r>
            <a:rPr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Primary Keyword</a:t>
          </a:r>
        </a:p>
      </dgm:t>
    </dgm:pt>
    <dgm:pt modelId="{2999FC91-0210-4664-A831-CEA7E810D68A}" type="parTrans" cxnId="{118B7A92-52DD-4668-A35B-0A4030D56D8B}">
      <dgm:prSet/>
      <dgm:spPr/>
      <dgm:t>
        <a:bodyPr/>
        <a:lstStyle/>
        <a:p>
          <a:pPr algn="ctr"/>
          <a:endParaRPr lang="en-US"/>
        </a:p>
      </dgm:t>
    </dgm:pt>
    <dgm:pt modelId="{77D493A7-E83D-4693-A3A4-985488701A4B}" type="sibTrans" cxnId="{118B7A92-52DD-4668-A35B-0A4030D56D8B}">
      <dgm:prSet/>
      <dgm:spPr/>
      <dgm:t>
        <a:bodyPr/>
        <a:lstStyle/>
        <a:p>
          <a:pPr algn="ctr"/>
          <a:endParaRPr lang="en-US"/>
        </a:p>
      </dgm:t>
    </dgm:pt>
    <dgm:pt modelId="{57031AD0-A3FD-427E-A701-CADA5CCF8D2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  <a:tileRect/>
        </a:gradFill>
        <a:ln>
          <a:noFill/>
        </a:ln>
      </dgm:spPr>
      <dgm:t>
        <a:bodyPr lIns="0" tIns="91440" rIns="0" bIns="0" rtlCol="0" anchor="t" anchorCtr="0"/>
        <a:lstStyle/>
        <a:p>
          <a:pPr marL="0" algn="ctr" defTabSz="914400" rtl="0" eaLnBrk="1" latinLnBrk="0" hangingPunct="1">
            <a:spcAft>
              <a:spcPts val="600"/>
            </a:spcAft>
          </a:pPr>
          <a:endParaRPr lang="en-US" sz="1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algn="ctr" defTabSz="914400" rtl="0" eaLnBrk="1" latinLnBrk="0" hangingPunct="1">
            <a:spcAft>
              <a:spcPts val="600"/>
            </a:spcAft>
          </a:pPr>
          <a:br>
            <a:rPr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</a:br>
          <a:r>
            <a:rPr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Secondary Keyword</a:t>
          </a:r>
        </a:p>
        <a:p>
          <a:pPr marL="0" algn="ctr" defTabSz="914400" rtl="0" eaLnBrk="1" latinLnBrk="0" hangingPunct="1">
            <a:spcAft>
              <a:spcPts val="600"/>
            </a:spcAft>
          </a:pPr>
          <a:endParaRPr lang="en-US" sz="16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gm:t>
    </dgm:pt>
    <dgm:pt modelId="{999ED3A2-DC9B-4516-A631-383EAC39E212}" type="parTrans" cxnId="{2EAFB337-E0D3-4404-8E93-F181EA23E728}">
      <dgm:prSet/>
      <dgm:spPr/>
      <dgm:t>
        <a:bodyPr/>
        <a:lstStyle/>
        <a:p>
          <a:pPr algn="ctr"/>
          <a:endParaRPr lang="en-US"/>
        </a:p>
      </dgm:t>
    </dgm:pt>
    <dgm:pt modelId="{7B8296F4-DF58-47CF-94A6-F485C1010029}" type="sibTrans" cxnId="{2EAFB337-E0D3-4404-8E93-F181EA23E728}">
      <dgm:prSet/>
      <dgm:spPr/>
      <dgm:t>
        <a:bodyPr/>
        <a:lstStyle/>
        <a:p>
          <a:pPr algn="ctr"/>
          <a:endParaRPr lang="en-US"/>
        </a:p>
      </dgm:t>
    </dgm:pt>
    <dgm:pt modelId="{62870CCF-EB0F-4FB4-AA30-F698D5763223}" type="pres">
      <dgm:prSet presAssocID="{B1340A4F-445F-419A-85B9-07224F73D431}" presName="Name0" presStyleCnt="0">
        <dgm:presLayoutVars>
          <dgm:dir/>
          <dgm:resizeHandles val="exact"/>
        </dgm:presLayoutVars>
      </dgm:prSet>
      <dgm:spPr/>
    </dgm:pt>
    <dgm:pt modelId="{25903A4B-E4B2-40E5-9C6F-3DB0F8E65706}" type="pres">
      <dgm:prSet presAssocID="{3326B003-0A89-4D0E-A8C0-66D24D30051B}" presName="parTxOnly" presStyleLbl="node1" presStyleIdx="0" presStyleCnt="2">
        <dgm:presLayoutVars>
          <dgm:bulletEnabled val="1"/>
        </dgm:presLayoutVars>
      </dgm:prSet>
      <dgm:spPr/>
    </dgm:pt>
    <dgm:pt modelId="{D12ABDC4-0829-4F38-875C-6EB369711330}" type="pres">
      <dgm:prSet presAssocID="{77D493A7-E83D-4693-A3A4-985488701A4B}" presName="parSpace" presStyleCnt="0"/>
      <dgm:spPr/>
    </dgm:pt>
    <dgm:pt modelId="{86AFAF99-EEBA-491D-88C2-F00D64BB3200}" type="pres">
      <dgm:prSet presAssocID="{57031AD0-A3FD-427E-A701-CADA5CCF8D21}" presName="parTxOnly" presStyleLbl="node1" presStyleIdx="1" presStyleCnt="2" custScaleX="97446" custLinFactNeighborX="65068" custLinFactNeighborY="15277">
        <dgm:presLayoutVars>
          <dgm:bulletEnabled val="1"/>
        </dgm:presLayoutVars>
      </dgm:prSet>
      <dgm:spPr/>
    </dgm:pt>
  </dgm:ptLst>
  <dgm:cxnLst>
    <dgm:cxn modelId="{2EAFB337-E0D3-4404-8E93-F181EA23E728}" srcId="{B1340A4F-445F-419A-85B9-07224F73D431}" destId="{57031AD0-A3FD-427E-A701-CADA5CCF8D21}" srcOrd="1" destOrd="0" parTransId="{999ED3A2-DC9B-4516-A631-383EAC39E212}" sibTransId="{7B8296F4-DF58-47CF-94A6-F485C1010029}"/>
    <dgm:cxn modelId="{F069E769-9F18-4853-B2B4-95171ABA10C0}" type="presOf" srcId="{3326B003-0A89-4D0E-A8C0-66D24D30051B}" destId="{25903A4B-E4B2-40E5-9C6F-3DB0F8E65706}" srcOrd="0" destOrd="0" presId="urn:microsoft.com/office/officeart/2005/8/layout/hChevron3"/>
    <dgm:cxn modelId="{2A39DF88-B065-4FD6-B8D8-2CA0AB78E243}" type="presOf" srcId="{B1340A4F-445F-419A-85B9-07224F73D431}" destId="{62870CCF-EB0F-4FB4-AA30-F698D5763223}" srcOrd="0" destOrd="0" presId="urn:microsoft.com/office/officeart/2005/8/layout/hChevron3"/>
    <dgm:cxn modelId="{118B7A92-52DD-4668-A35B-0A4030D56D8B}" srcId="{B1340A4F-445F-419A-85B9-07224F73D431}" destId="{3326B003-0A89-4D0E-A8C0-66D24D30051B}" srcOrd="0" destOrd="0" parTransId="{2999FC91-0210-4664-A831-CEA7E810D68A}" sibTransId="{77D493A7-E83D-4693-A3A4-985488701A4B}"/>
    <dgm:cxn modelId="{053B27AC-3535-421F-A47C-D7DDFD40530C}" type="presOf" srcId="{57031AD0-A3FD-427E-A701-CADA5CCF8D21}" destId="{86AFAF99-EEBA-491D-88C2-F00D64BB3200}" srcOrd="0" destOrd="0" presId="urn:microsoft.com/office/officeart/2005/8/layout/hChevron3"/>
    <dgm:cxn modelId="{C39F488C-FA6D-454C-AA79-B41BDFF2235C}" type="presParOf" srcId="{62870CCF-EB0F-4FB4-AA30-F698D5763223}" destId="{25903A4B-E4B2-40E5-9C6F-3DB0F8E65706}" srcOrd="0" destOrd="0" presId="urn:microsoft.com/office/officeart/2005/8/layout/hChevron3"/>
    <dgm:cxn modelId="{FD57E270-4EFF-4F5E-A052-28DAB5F48280}" type="presParOf" srcId="{62870CCF-EB0F-4FB4-AA30-F698D5763223}" destId="{D12ABDC4-0829-4F38-875C-6EB369711330}" srcOrd="1" destOrd="0" presId="urn:microsoft.com/office/officeart/2005/8/layout/hChevron3"/>
    <dgm:cxn modelId="{AD4279C7-840D-4016-8A0B-CC2F0101B3FA}" type="presParOf" srcId="{62870CCF-EB0F-4FB4-AA30-F698D5763223}" destId="{86AFAF99-EEBA-491D-88C2-F00D64BB320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1B04A-62BE-43CA-80B6-27D23226A736}">
      <dsp:nvSpPr>
        <dsp:cNvPr id="0" name=""/>
        <dsp:cNvSpPr/>
      </dsp:nvSpPr>
      <dsp:spPr>
        <a:xfrm>
          <a:off x="831592" y="0"/>
          <a:ext cx="2552700" cy="2552700"/>
        </a:xfrm>
        <a:prstGeom prst="ellipse">
          <a:avLst/>
        </a:prstGeom>
        <a:gradFill flip="none" rotWithShape="1"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91440" rIns="0" bIns="0" numCol="1" spcCol="1270" rtlCol="0" anchor="t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6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Identify a list of keywords that are relevant to your offerings</a:t>
          </a:r>
        </a:p>
      </dsp:txBody>
      <dsp:txXfrm>
        <a:off x="1205426" y="373834"/>
        <a:ext cx="1805032" cy="1805032"/>
      </dsp:txXfrm>
    </dsp:sp>
    <dsp:sp modelId="{1683BB87-6081-42BA-BDAC-F6BCFE72EBB1}">
      <dsp:nvSpPr>
        <dsp:cNvPr id="0" name=""/>
        <dsp:cNvSpPr/>
      </dsp:nvSpPr>
      <dsp:spPr>
        <a:xfrm>
          <a:off x="3931975" y="0"/>
          <a:ext cx="2552700" cy="2552700"/>
        </a:xfrm>
        <a:prstGeom prst="ellipse">
          <a:avLst/>
        </a:prstGeom>
        <a:gradFill flip="none" rotWithShape="1"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91440" rIns="0" bIns="0" numCol="1" spcCol="1270" rtlCol="0" anchor="t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Check the keywords that your competitors are ranking for</a:t>
          </a:r>
        </a:p>
      </dsp:txBody>
      <dsp:txXfrm>
        <a:off x="4305809" y="373834"/>
        <a:ext cx="1805032" cy="1805032"/>
      </dsp:txXfrm>
    </dsp:sp>
    <dsp:sp modelId="{69119C35-3C52-4F7B-A773-71F43EC18C2B}">
      <dsp:nvSpPr>
        <dsp:cNvPr id="0" name=""/>
        <dsp:cNvSpPr/>
      </dsp:nvSpPr>
      <dsp:spPr>
        <a:xfrm>
          <a:off x="7041905" y="0"/>
          <a:ext cx="2552700" cy="2552700"/>
        </a:xfrm>
        <a:prstGeom prst="ellipse">
          <a:avLst/>
        </a:prstGeom>
        <a:gradFill flip="none" rotWithShape="1"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91440" rIns="0" bIns="0" numCol="1" spcCol="1270" rtlCol="0" anchor="t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Brainstorm your own ideas and find related keywords on Google</a:t>
          </a:r>
        </a:p>
      </dsp:txBody>
      <dsp:txXfrm>
        <a:off x="7415739" y="373834"/>
        <a:ext cx="1805032" cy="1805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03A4B-E4B2-40E5-9C6F-3DB0F8E65706}">
      <dsp:nvSpPr>
        <dsp:cNvPr id="0" name=""/>
        <dsp:cNvSpPr/>
      </dsp:nvSpPr>
      <dsp:spPr>
        <a:xfrm>
          <a:off x="532" y="0"/>
          <a:ext cx="4496129" cy="1496386"/>
        </a:xfrm>
        <a:prstGeom prst="homePlate">
          <a:avLst/>
        </a:prstGeom>
        <a:gradFill flip="none" rotWithShape="1"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91440" rIns="0" bIns="0" numCol="1" spcCol="1270" rtlCol="0" anchor="t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br>
            <a:rPr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</a:br>
          <a:br>
            <a:rPr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</a:br>
          <a:r>
            <a:rPr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Primary Keyword</a:t>
          </a:r>
        </a:p>
      </dsp:txBody>
      <dsp:txXfrm>
        <a:off x="532" y="0"/>
        <a:ext cx="4122033" cy="1496386"/>
      </dsp:txXfrm>
    </dsp:sp>
    <dsp:sp modelId="{86AFAF99-EEBA-491D-88C2-F00D64BB3200}">
      <dsp:nvSpPr>
        <dsp:cNvPr id="0" name=""/>
        <dsp:cNvSpPr/>
      </dsp:nvSpPr>
      <dsp:spPr>
        <a:xfrm>
          <a:off x="3597967" y="0"/>
          <a:ext cx="4381298" cy="1496386"/>
        </a:xfrm>
        <a:prstGeom prst="chevron">
          <a:avLst/>
        </a:prstGeom>
        <a:gradFill flip="none" rotWithShape="1"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91440" rIns="0" bIns="0" numCol="1" spcCol="1270" rtlCol="0" anchor="t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br>
            <a:rPr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</a:br>
          <a:r>
            <a:rPr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Secondary Keyword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6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sp:txBody>
      <dsp:txXfrm>
        <a:off x="4346160" y="0"/>
        <a:ext cx="2884912" cy="1496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8/29/2023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8/29/2023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– early results and trends, will continue to analyze over time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3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_Rounded _Rectangle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C53D69-3883-4CD7-B4A3-0EDE640877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3B6DCC28-D5BD-4271-A1CD-A5269AA52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7A170F-D80C-4397-A709-AB5152D2159A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A3614197-F405-1D49-46A3-D9220CE8F654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2607981-6248-CF75-BFC3-98931F3EC252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_Rounded _Rectangl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875" y="5900911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F8EA9A-81B1-48B5-8794-9C24108572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BA1E3B59-56D9-49DB-A0C9-2DF07AC82E5E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CB1D6DC5-500F-4690-AD5C-93A625BA3724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AE1B4E0-B445-42BA-9CA9-4536768D9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102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3DCC4E-402C-46AF-9555-0267C1C0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2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542230-2118-4F35-8D4D-BA4512169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6264" y="0"/>
            <a:ext cx="7805737" cy="6858000"/>
          </a:xfrm>
          <a:custGeom>
            <a:avLst/>
            <a:gdLst>
              <a:gd name="connsiteX0" fmla="*/ 6856413 w 7805737"/>
              <a:gd name="connsiteY0" fmla="*/ 0 h 6858000"/>
              <a:gd name="connsiteX1" fmla="*/ 7805737 w 7805737"/>
              <a:gd name="connsiteY1" fmla="*/ 0 h 6858000"/>
              <a:gd name="connsiteX2" fmla="*/ 7805737 w 7805737"/>
              <a:gd name="connsiteY2" fmla="*/ 4537076 h 6858000"/>
              <a:gd name="connsiteX3" fmla="*/ 5486401 w 7805737"/>
              <a:gd name="connsiteY3" fmla="*/ 6858000 h 6858000"/>
              <a:gd name="connsiteX4" fmla="*/ 0 w 78057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737" h="6858000">
                <a:moveTo>
                  <a:pt x="6856413" y="0"/>
                </a:moveTo>
                <a:lnTo>
                  <a:pt x="7805737" y="0"/>
                </a:lnTo>
                <a:lnTo>
                  <a:pt x="7805737" y="4537076"/>
                </a:lnTo>
                <a:lnTo>
                  <a:pt x="548640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FAE025-4537-4CB0-B951-A9527F5A7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628649"/>
            <a:ext cx="4954366" cy="394335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5310EE-DE2A-631D-8F9B-A33D194F77B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2E0DAD0-C637-47E1-AF24-F5F9D0643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21C70CAE-1C34-4EE5-8AA5-1F7E67E38438}"/>
              </a:ext>
            </a:extLst>
          </p:cNvPr>
          <p:cNvSpPr>
            <a:spLocks/>
          </p:cNvSpPr>
          <p:nvPr userDrawn="1"/>
        </p:nvSpPr>
        <p:spPr bwMode="auto">
          <a:xfrm>
            <a:off x="10922000" y="3706813"/>
            <a:ext cx="1270000" cy="2719388"/>
          </a:xfrm>
          <a:custGeom>
            <a:avLst/>
            <a:gdLst>
              <a:gd name="T0" fmla="*/ 160 w 480"/>
              <a:gd name="T1" fmla="*/ 319 h 1028"/>
              <a:gd name="T2" fmla="*/ 160 w 480"/>
              <a:gd name="T3" fmla="*/ 901 h 1028"/>
              <a:gd name="T4" fmla="*/ 160 w 480"/>
              <a:gd name="T5" fmla="*/ 901 h 1028"/>
              <a:gd name="T6" fmla="*/ 480 w 480"/>
              <a:gd name="T7" fmla="*/ 1020 h 1028"/>
              <a:gd name="T8" fmla="*/ 480 w 480"/>
              <a:gd name="T9" fmla="*/ 0 h 1028"/>
              <a:gd name="T10" fmla="*/ 160 w 480"/>
              <a:gd name="T11" fmla="*/ 319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1028">
                <a:moveTo>
                  <a:pt x="160" y="319"/>
                </a:moveTo>
                <a:cubicBezTo>
                  <a:pt x="0" y="479"/>
                  <a:pt x="0" y="741"/>
                  <a:pt x="160" y="901"/>
                </a:cubicBezTo>
                <a:cubicBezTo>
                  <a:pt x="160" y="901"/>
                  <a:pt x="160" y="901"/>
                  <a:pt x="160" y="901"/>
                </a:cubicBezTo>
                <a:cubicBezTo>
                  <a:pt x="248" y="988"/>
                  <a:pt x="365" y="1028"/>
                  <a:pt x="480" y="1020"/>
                </a:cubicBezTo>
                <a:cubicBezTo>
                  <a:pt x="480" y="0"/>
                  <a:pt x="480" y="0"/>
                  <a:pt x="480" y="0"/>
                </a:cubicBezTo>
                <a:lnTo>
                  <a:pt x="160" y="31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CE943C94-8C69-41C1-9DEB-D49C80BA7E6B}"/>
              </a:ext>
            </a:extLst>
          </p:cNvPr>
          <p:cNvSpPr>
            <a:spLocks/>
          </p:cNvSpPr>
          <p:nvPr userDrawn="1"/>
        </p:nvSpPr>
        <p:spPr bwMode="auto">
          <a:xfrm>
            <a:off x="3498850" y="3409950"/>
            <a:ext cx="4984750" cy="3448050"/>
          </a:xfrm>
          <a:custGeom>
            <a:avLst/>
            <a:gdLst>
              <a:gd name="T0" fmla="*/ 1724 w 1884"/>
              <a:gd name="T1" fmla="*/ 160 h 1303"/>
              <a:gd name="T2" fmla="*/ 1143 w 1884"/>
              <a:gd name="T3" fmla="*/ 160 h 1303"/>
              <a:gd name="T4" fmla="*/ 0 w 1884"/>
              <a:gd name="T5" fmla="*/ 1303 h 1303"/>
              <a:gd name="T6" fmla="*/ 1164 w 1884"/>
              <a:gd name="T7" fmla="*/ 1303 h 1303"/>
              <a:gd name="T8" fmla="*/ 1724 w 1884"/>
              <a:gd name="T9" fmla="*/ 742 h 1303"/>
              <a:gd name="T10" fmla="*/ 1724 w 1884"/>
              <a:gd name="T11" fmla="*/ 16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1303">
                <a:moveTo>
                  <a:pt x="1724" y="160"/>
                </a:moveTo>
                <a:cubicBezTo>
                  <a:pt x="1564" y="0"/>
                  <a:pt x="1303" y="0"/>
                  <a:pt x="1143" y="160"/>
                </a:cubicBezTo>
                <a:cubicBezTo>
                  <a:pt x="0" y="1303"/>
                  <a:pt x="0" y="1303"/>
                  <a:pt x="0" y="1303"/>
                </a:cubicBezTo>
                <a:cubicBezTo>
                  <a:pt x="1164" y="1303"/>
                  <a:pt x="1164" y="1303"/>
                  <a:pt x="1164" y="1303"/>
                </a:cubicBezTo>
                <a:cubicBezTo>
                  <a:pt x="1724" y="742"/>
                  <a:pt x="1724" y="742"/>
                  <a:pt x="1724" y="742"/>
                </a:cubicBezTo>
                <a:cubicBezTo>
                  <a:pt x="1884" y="582"/>
                  <a:pt x="1884" y="320"/>
                  <a:pt x="1724" y="16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5D9F59-0F20-4E72-95E0-5E2043A9C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2023" y="3175"/>
            <a:ext cx="9959977" cy="6851650"/>
          </a:xfrm>
          <a:custGeom>
            <a:avLst/>
            <a:gdLst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8232777 w 9959977"/>
              <a:gd name="connsiteY41" fmla="*/ 1 h 6851650"/>
              <a:gd name="connsiteX42" fmla="*/ 9550402 w 9959977"/>
              <a:gd name="connsiteY42" fmla="*/ 1 h 6851650"/>
              <a:gd name="connsiteX43" fmla="*/ 7992006 w 9959977"/>
              <a:gd name="connsiteY43" fmla="*/ 1558397 h 6851650"/>
              <a:gd name="connsiteX44" fmla="*/ 7333194 w 9959977"/>
              <a:gd name="connsiteY44" fmla="*/ 1558397 h 6851650"/>
              <a:gd name="connsiteX45" fmla="*/ 7333194 w 9959977"/>
              <a:gd name="connsiteY45" fmla="*/ 899584 h 6851650"/>
              <a:gd name="connsiteX46" fmla="*/ 8232777 w 9959977"/>
              <a:gd name="connsiteY46" fmla="*/ 1 h 6851650"/>
              <a:gd name="connsiteX47" fmla="*/ 6848850 w 9959977"/>
              <a:gd name="connsiteY47" fmla="*/ 1 h 6851650"/>
              <a:gd name="connsiteX48" fmla="*/ 8166102 w 9959977"/>
              <a:gd name="connsiteY48" fmla="*/ 1 h 6851650"/>
              <a:gd name="connsiteX49" fmla="*/ 5267089 w 9959977"/>
              <a:gd name="connsiteY49" fmla="*/ 2898839 h 6851650"/>
              <a:gd name="connsiteX50" fmla="*/ 4608463 w 9959977"/>
              <a:gd name="connsiteY50" fmla="*/ 2898839 h 6851650"/>
              <a:gd name="connsiteX51" fmla="*/ 4608463 w 9959977"/>
              <a:gd name="connsiteY51" fmla="*/ 2240253 h 6851650"/>
              <a:gd name="connsiteX52" fmla="*/ 6848850 w 9959977"/>
              <a:gd name="connsiteY52" fmla="*/ 1 h 6851650"/>
              <a:gd name="connsiteX53" fmla="*/ 5466013 w 9959977"/>
              <a:gd name="connsiteY53" fmla="*/ 1 h 6851650"/>
              <a:gd name="connsiteX54" fmla="*/ 6783390 w 9959977"/>
              <a:gd name="connsiteY54" fmla="*/ 1 h 6851650"/>
              <a:gd name="connsiteX55" fmla="*/ 4807324 w 9959977"/>
              <a:gd name="connsiteY55" fmla="*/ 1975953 h 6851650"/>
              <a:gd name="connsiteX56" fmla="*/ 4148635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4807324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224330 h 6949226"/>
              <a:gd name="connsiteX1" fmla="*/ 4014328 w 9959977"/>
              <a:gd name="connsiteY1" fmla="*/ 6359452 h 6949226"/>
              <a:gd name="connsiteX2" fmla="*/ 4108019 w 9959977"/>
              <a:gd name="connsiteY2" fmla="*/ 6884865 h 6949226"/>
              <a:gd name="connsiteX3" fmla="*/ 4070889 w 9959977"/>
              <a:gd name="connsiteY3" fmla="*/ 6949226 h 6949226"/>
              <a:gd name="connsiteX4" fmla="*/ 2767005 w 9959977"/>
              <a:gd name="connsiteY4" fmla="*/ 6949226 h 6949226"/>
              <a:gd name="connsiteX5" fmla="*/ 2769964 w 9959977"/>
              <a:gd name="connsiteY5" fmla="*/ 6946263 h 6949226"/>
              <a:gd name="connsiteX6" fmla="*/ 3355758 w 9959977"/>
              <a:gd name="connsiteY6" fmla="*/ 6359452 h 6949226"/>
              <a:gd name="connsiteX7" fmla="*/ 3684051 w 9959977"/>
              <a:gd name="connsiteY7" fmla="*/ 6224330 h 6949226"/>
              <a:gd name="connsiteX8" fmla="*/ 7314695 w 9959977"/>
              <a:gd name="connsiteY8" fmla="*/ 3976368 h 6949226"/>
              <a:gd name="connsiteX9" fmla="*/ 7644951 w 9959977"/>
              <a:gd name="connsiteY9" fmla="*/ 4111306 h 6949226"/>
              <a:gd name="connsiteX10" fmla="*/ 7644951 w 9959977"/>
              <a:gd name="connsiteY10" fmla="*/ 4770119 h 6949226"/>
              <a:gd name="connsiteX11" fmla="*/ 5658899 w 9959977"/>
              <a:gd name="connsiteY11" fmla="*/ 6757027 h 6949226"/>
              <a:gd name="connsiteX12" fmla="*/ 5466782 w 9959977"/>
              <a:gd name="connsiteY12" fmla="*/ 6949226 h 6949226"/>
              <a:gd name="connsiteX13" fmla="*/ 4149726 w 9959977"/>
              <a:gd name="connsiteY13" fmla="*/ 6949226 h 6949226"/>
              <a:gd name="connsiteX14" fmla="*/ 4162118 w 9959977"/>
              <a:gd name="connsiteY14" fmla="*/ 6936828 h 6949226"/>
              <a:gd name="connsiteX15" fmla="*/ 6986422 w 9959977"/>
              <a:gd name="connsiteY15" fmla="*/ 4111306 h 6949226"/>
              <a:gd name="connsiteX16" fmla="*/ 7314695 w 9959977"/>
              <a:gd name="connsiteY16" fmla="*/ 3976368 h 6949226"/>
              <a:gd name="connsiteX17" fmla="*/ 4241584 w 9959977"/>
              <a:gd name="connsiteY17" fmla="*/ 2901637 h 6949226"/>
              <a:gd name="connsiteX18" fmla="*/ 4569926 w 9959977"/>
              <a:gd name="connsiteY18" fmla="*/ 3036592 h 6949226"/>
              <a:gd name="connsiteX19" fmla="*/ 4569926 w 9959977"/>
              <a:gd name="connsiteY19" fmla="*/ 3695489 h 6949226"/>
              <a:gd name="connsiteX20" fmla="*/ 1607062 w 9959977"/>
              <a:gd name="connsiteY20" fmla="*/ 6659395 h 6949226"/>
              <a:gd name="connsiteX21" fmla="*/ 1317332 w 9959977"/>
              <a:gd name="connsiteY21" fmla="*/ 6949226 h 6949226"/>
              <a:gd name="connsiteX22" fmla="*/ 0 w 9959977"/>
              <a:gd name="connsiteY22" fmla="*/ 6949226 h 6949226"/>
              <a:gd name="connsiteX23" fmla="*/ 1304 w 9959977"/>
              <a:gd name="connsiteY23" fmla="*/ 6947922 h 6949226"/>
              <a:gd name="connsiteX24" fmla="*/ 3911259 w 9959977"/>
              <a:gd name="connsiteY24" fmla="*/ 3036592 h 6949226"/>
              <a:gd name="connsiteX25" fmla="*/ 4241584 w 9959977"/>
              <a:gd name="connsiteY25" fmla="*/ 2901637 h 6949226"/>
              <a:gd name="connsiteX26" fmla="*/ 6963726 w 9959977"/>
              <a:gd name="connsiteY26" fmla="*/ 1560198 h 6949226"/>
              <a:gd name="connsiteX27" fmla="*/ 7294067 w 9959977"/>
              <a:gd name="connsiteY27" fmla="*/ 1695149 h 6949226"/>
              <a:gd name="connsiteX28" fmla="*/ 7294067 w 9959977"/>
              <a:gd name="connsiteY28" fmla="*/ 2354025 h 6949226"/>
              <a:gd name="connsiteX29" fmla="*/ 3111703 w 9959977"/>
              <a:gd name="connsiteY29" fmla="*/ 6537522 h 6949226"/>
              <a:gd name="connsiteX30" fmla="*/ 2700111 w 9959977"/>
              <a:gd name="connsiteY30" fmla="*/ 6949226 h 6949226"/>
              <a:gd name="connsiteX31" fmla="*/ 1382715 w 9959977"/>
              <a:gd name="connsiteY31" fmla="*/ 6949226 h 6949226"/>
              <a:gd name="connsiteX32" fmla="*/ 1386637 w 9959977"/>
              <a:gd name="connsiteY32" fmla="*/ 6945303 h 6949226"/>
              <a:gd name="connsiteX33" fmla="*/ 6635369 w 9959977"/>
              <a:gd name="connsiteY33" fmla="*/ 1695149 h 6949226"/>
              <a:gd name="connsiteX34" fmla="*/ 6963726 w 9959977"/>
              <a:gd name="connsiteY34" fmla="*/ 1560198 h 6949226"/>
              <a:gd name="connsiteX35" fmla="*/ 9959977 w 9959977"/>
              <a:gd name="connsiteY35" fmla="*/ 1137390 h 6949226"/>
              <a:gd name="connsiteX36" fmla="*/ 9959977 w 9959977"/>
              <a:gd name="connsiteY36" fmla="*/ 2455015 h 6949226"/>
              <a:gd name="connsiteX37" fmla="*/ 9956795 w 9959977"/>
              <a:gd name="connsiteY37" fmla="*/ 2458197 h 6949226"/>
              <a:gd name="connsiteX38" fmla="*/ 8330144 w 9959977"/>
              <a:gd name="connsiteY38" fmla="*/ 4084847 h 6949226"/>
              <a:gd name="connsiteX39" fmla="*/ 7671332 w 9959977"/>
              <a:gd name="connsiteY39" fmla="*/ 4084847 h 6949226"/>
              <a:gd name="connsiteX40" fmla="*/ 7671332 w 9959977"/>
              <a:gd name="connsiteY40" fmla="*/ 3426035 h 6949226"/>
              <a:gd name="connsiteX41" fmla="*/ 9959977 w 9959977"/>
              <a:gd name="connsiteY41" fmla="*/ 1137390 h 6949226"/>
              <a:gd name="connsiteX42" fmla="*/ 8232777 w 9959977"/>
              <a:gd name="connsiteY42" fmla="*/ 97577 h 6949226"/>
              <a:gd name="connsiteX43" fmla="*/ 9550402 w 9959977"/>
              <a:gd name="connsiteY43" fmla="*/ 97577 h 6949226"/>
              <a:gd name="connsiteX44" fmla="*/ 7992006 w 9959977"/>
              <a:gd name="connsiteY44" fmla="*/ 1655973 h 6949226"/>
              <a:gd name="connsiteX45" fmla="*/ 7333194 w 9959977"/>
              <a:gd name="connsiteY45" fmla="*/ 1655973 h 6949226"/>
              <a:gd name="connsiteX46" fmla="*/ 7333194 w 9959977"/>
              <a:gd name="connsiteY46" fmla="*/ 997160 h 6949226"/>
              <a:gd name="connsiteX47" fmla="*/ 8232777 w 9959977"/>
              <a:gd name="connsiteY47" fmla="*/ 97577 h 6949226"/>
              <a:gd name="connsiteX48" fmla="*/ 6848850 w 9959977"/>
              <a:gd name="connsiteY48" fmla="*/ 97577 h 6949226"/>
              <a:gd name="connsiteX49" fmla="*/ 8166102 w 9959977"/>
              <a:gd name="connsiteY49" fmla="*/ 97577 h 6949226"/>
              <a:gd name="connsiteX50" fmla="*/ 5267089 w 9959977"/>
              <a:gd name="connsiteY50" fmla="*/ 2996415 h 6949226"/>
              <a:gd name="connsiteX51" fmla="*/ 4608463 w 9959977"/>
              <a:gd name="connsiteY51" fmla="*/ 2996415 h 6949226"/>
              <a:gd name="connsiteX52" fmla="*/ 4608463 w 9959977"/>
              <a:gd name="connsiteY52" fmla="*/ 2337829 h 6949226"/>
              <a:gd name="connsiteX53" fmla="*/ 6848850 w 9959977"/>
              <a:gd name="connsiteY53" fmla="*/ 97577 h 6949226"/>
              <a:gd name="connsiteX54" fmla="*/ 5466013 w 9959977"/>
              <a:gd name="connsiteY54" fmla="*/ 97577 h 6949226"/>
              <a:gd name="connsiteX55" fmla="*/ 6783390 w 9959977"/>
              <a:gd name="connsiteY55" fmla="*/ 97577 h 6949226"/>
              <a:gd name="connsiteX56" fmla="*/ 4148635 w 9959977"/>
              <a:gd name="connsiteY56" fmla="*/ 1414878 h 6949226"/>
              <a:gd name="connsiteX57" fmla="*/ 5466013 w 9959977"/>
              <a:gd name="connsiteY57" fmla="*/ 97577 h 6949226"/>
              <a:gd name="connsiteX58" fmla="*/ 9616109 w 9959977"/>
              <a:gd name="connsiteY58" fmla="*/ 97576 h 6949226"/>
              <a:gd name="connsiteX59" fmla="*/ 9846474 w 9959977"/>
              <a:gd name="connsiteY59" fmla="*/ 97576 h 6949226"/>
              <a:gd name="connsiteX60" fmla="*/ 9959977 w 9959977"/>
              <a:gd name="connsiteY60" fmla="*/ 97576 h 6949226"/>
              <a:gd name="connsiteX61" fmla="*/ 9959977 w 9959977"/>
              <a:gd name="connsiteY61" fmla="*/ 1071164 h 6949226"/>
              <a:gd name="connsiteX62" fmla="*/ 9958695 w 9959977"/>
              <a:gd name="connsiteY62" fmla="*/ 1072447 h 6949226"/>
              <a:gd name="connsiteX63" fmla="*/ 4704076 w 9959977"/>
              <a:gd name="connsiteY63" fmla="*/ 6327999 h 6949226"/>
              <a:gd name="connsiteX64" fmla="*/ 4045435 w 9959977"/>
              <a:gd name="connsiteY64" fmla="*/ 6327999 h 6949226"/>
              <a:gd name="connsiteX65" fmla="*/ 4045435 w 9959977"/>
              <a:gd name="connsiteY65" fmla="*/ 5669241 h 6949226"/>
              <a:gd name="connsiteX66" fmla="*/ 9616109 w 9959977"/>
              <a:gd name="connsiteY66" fmla="*/ 97576 h 6949226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5466013 w 9959977"/>
              <a:gd name="connsiteY56" fmla="*/ 1 h 6851650"/>
              <a:gd name="connsiteX57" fmla="*/ 9616109 w 9959977"/>
              <a:gd name="connsiteY57" fmla="*/ 0 h 6851650"/>
              <a:gd name="connsiteX58" fmla="*/ 9846474 w 9959977"/>
              <a:gd name="connsiteY58" fmla="*/ 0 h 6851650"/>
              <a:gd name="connsiteX59" fmla="*/ 9959977 w 9959977"/>
              <a:gd name="connsiteY59" fmla="*/ 0 h 6851650"/>
              <a:gd name="connsiteX60" fmla="*/ 9959977 w 9959977"/>
              <a:gd name="connsiteY60" fmla="*/ 973588 h 6851650"/>
              <a:gd name="connsiteX61" fmla="*/ 9958695 w 9959977"/>
              <a:gd name="connsiteY61" fmla="*/ 974871 h 6851650"/>
              <a:gd name="connsiteX62" fmla="*/ 4704076 w 9959977"/>
              <a:gd name="connsiteY62" fmla="*/ 6230423 h 6851650"/>
              <a:gd name="connsiteX63" fmla="*/ 4045435 w 9959977"/>
              <a:gd name="connsiteY63" fmla="*/ 6230423 h 6851650"/>
              <a:gd name="connsiteX64" fmla="*/ 4045435 w 9959977"/>
              <a:gd name="connsiteY64" fmla="*/ 5571665 h 6851650"/>
              <a:gd name="connsiteX65" fmla="*/ 9616109 w 9959977"/>
              <a:gd name="connsiteY65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9616109 w 9959977"/>
              <a:gd name="connsiteY54" fmla="*/ 0 h 6851650"/>
              <a:gd name="connsiteX55" fmla="*/ 9846474 w 9959977"/>
              <a:gd name="connsiteY55" fmla="*/ 0 h 6851650"/>
              <a:gd name="connsiteX56" fmla="*/ 9959977 w 9959977"/>
              <a:gd name="connsiteY56" fmla="*/ 0 h 6851650"/>
              <a:gd name="connsiteX57" fmla="*/ 9959977 w 9959977"/>
              <a:gd name="connsiteY57" fmla="*/ 973588 h 6851650"/>
              <a:gd name="connsiteX58" fmla="*/ 9958695 w 9959977"/>
              <a:gd name="connsiteY58" fmla="*/ 974871 h 6851650"/>
              <a:gd name="connsiteX59" fmla="*/ 4704076 w 9959977"/>
              <a:gd name="connsiteY59" fmla="*/ 6230423 h 6851650"/>
              <a:gd name="connsiteX60" fmla="*/ 4045435 w 9959977"/>
              <a:gd name="connsiteY60" fmla="*/ 6230423 h 6851650"/>
              <a:gd name="connsiteX61" fmla="*/ 4045435 w 9959977"/>
              <a:gd name="connsiteY61" fmla="*/ 5571665 h 6851650"/>
              <a:gd name="connsiteX62" fmla="*/ 9616109 w 9959977"/>
              <a:gd name="connsiteY62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959977" h="6851650">
                <a:moveTo>
                  <a:pt x="3684051" y="6126754"/>
                </a:moveTo>
                <a:cubicBezTo>
                  <a:pt x="3803400" y="6126754"/>
                  <a:pt x="3923080" y="6171795"/>
                  <a:pt x="4014328" y="6261876"/>
                </a:cubicBezTo>
                <a:cubicBezTo>
                  <a:pt x="4155497" y="6403290"/>
                  <a:pt x="4187318" y="6615701"/>
                  <a:pt x="4108019" y="6787289"/>
                </a:cubicBezTo>
                <a:lnTo>
                  <a:pt x="4070889" y="6851650"/>
                </a:lnTo>
                <a:lnTo>
                  <a:pt x="2767005" y="6851650"/>
                </a:lnTo>
                <a:lnTo>
                  <a:pt x="2769964" y="6848687"/>
                </a:lnTo>
                <a:lnTo>
                  <a:pt x="3355758" y="6261876"/>
                </a:lnTo>
                <a:cubicBezTo>
                  <a:pt x="3445683" y="6171795"/>
                  <a:pt x="3564702" y="6126754"/>
                  <a:pt x="3684051" y="6126754"/>
                </a:cubicBezTo>
                <a:close/>
                <a:moveTo>
                  <a:pt x="7314695" y="3878792"/>
                </a:moveTo>
                <a:cubicBezTo>
                  <a:pt x="7434037" y="3878792"/>
                  <a:pt x="7553709" y="3923771"/>
                  <a:pt x="7644951" y="4013730"/>
                </a:cubicBezTo>
                <a:cubicBezTo>
                  <a:pt x="7824790" y="4196292"/>
                  <a:pt x="7824790" y="4492626"/>
                  <a:pt x="7644951" y="4672543"/>
                </a:cubicBezTo>
                <a:lnTo>
                  <a:pt x="5658899" y="6659451"/>
                </a:lnTo>
                <a:lnTo>
                  <a:pt x="5466782" y="6851650"/>
                </a:lnTo>
                <a:lnTo>
                  <a:pt x="4149726" y="6851650"/>
                </a:lnTo>
                <a:lnTo>
                  <a:pt x="4162118" y="6839252"/>
                </a:lnTo>
                <a:lnTo>
                  <a:pt x="6986422" y="4013730"/>
                </a:lnTo>
                <a:cubicBezTo>
                  <a:pt x="7076342" y="3923771"/>
                  <a:pt x="7195353" y="3878792"/>
                  <a:pt x="7314695" y="3878792"/>
                </a:cubicBezTo>
                <a:close/>
                <a:moveTo>
                  <a:pt x="4241584" y="2804061"/>
                </a:moveTo>
                <a:cubicBezTo>
                  <a:pt x="4360951" y="2804061"/>
                  <a:pt x="4479987" y="2849046"/>
                  <a:pt x="4569926" y="2939016"/>
                </a:cubicBezTo>
                <a:cubicBezTo>
                  <a:pt x="4749802" y="3121602"/>
                  <a:pt x="4749802" y="3417973"/>
                  <a:pt x="4569926" y="3597913"/>
                </a:cubicBezTo>
                <a:lnTo>
                  <a:pt x="1607062" y="6561819"/>
                </a:lnTo>
                <a:lnTo>
                  <a:pt x="1317332" y="6851650"/>
                </a:lnTo>
                <a:lnTo>
                  <a:pt x="0" y="6851650"/>
                </a:lnTo>
                <a:lnTo>
                  <a:pt x="1304" y="6850346"/>
                </a:lnTo>
                <a:lnTo>
                  <a:pt x="3911259" y="2939016"/>
                </a:lnTo>
                <a:cubicBezTo>
                  <a:pt x="4002521" y="2849046"/>
                  <a:pt x="4122218" y="2804061"/>
                  <a:pt x="4241584" y="2804061"/>
                </a:cubicBezTo>
                <a:close/>
                <a:moveTo>
                  <a:pt x="6963726" y="1462622"/>
                </a:moveTo>
                <a:cubicBezTo>
                  <a:pt x="7083099" y="1462622"/>
                  <a:pt x="7202802" y="1507606"/>
                  <a:pt x="7294067" y="1597573"/>
                </a:cubicBezTo>
                <a:cubicBezTo>
                  <a:pt x="7473953" y="1780153"/>
                  <a:pt x="7473953" y="2076515"/>
                  <a:pt x="7294067" y="2256449"/>
                </a:cubicBezTo>
                <a:lnTo>
                  <a:pt x="3111703" y="6439946"/>
                </a:lnTo>
                <a:lnTo>
                  <a:pt x="2700111" y="6851650"/>
                </a:lnTo>
                <a:lnTo>
                  <a:pt x="1382715" y="6851650"/>
                </a:lnTo>
                <a:lnTo>
                  <a:pt x="1386637" y="6847727"/>
                </a:lnTo>
                <a:lnTo>
                  <a:pt x="6635369" y="1597573"/>
                </a:lnTo>
                <a:cubicBezTo>
                  <a:pt x="6725312" y="1507606"/>
                  <a:pt x="6844354" y="1462622"/>
                  <a:pt x="6963726" y="1462622"/>
                </a:cubicBezTo>
                <a:close/>
                <a:moveTo>
                  <a:pt x="9959977" y="1039814"/>
                </a:moveTo>
                <a:lnTo>
                  <a:pt x="9959977" y="2357439"/>
                </a:lnTo>
                <a:lnTo>
                  <a:pt x="9956795" y="2360621"/>
                </a:lnTo>
                <a:lnTo>
                  <a:pt x="8330144" y="3987271"/>
                </a:lnTo>
                <a:cubicBezTo>
                  <a:pt x="8150228" y="4167188"/>
                  <a:pt x="7851248" y="4167188"/>
                  <a:pt x="7671332" y="3987271"/>
                </a:cubicBezTo>
                <a:cubicBezTo>
                  <a:pt x="7491415" y="3807355"/>
                  <a:pt x="7491415" y="3511021"/>
                  <a:pt x="7671332" y="3328459"/>
                </a:cubicBezTo>
                <a:lnTo>
                  <a:pt x="9959977" y="1039814"/>
                </a:lnTo>
                <a:close/>
                <a:moveTo>
                  <a:pt x="8232777" y="1"/>
                </a:moveTo>
                <a:lnTo>
                  <a:pt x="9550402" y="1"/>
                </a:lnTo>
                <a:lnTo>
                  <a:pt x="7992006" y="1558397"/>
                </a:lnTo>
                <a:cubicBezTo>
                  <a:pt x="7812089" y="1738314"/>
                  <a:pt x="7513110" y="1738314"/>
                  <a:pt x="7333194" y="1558397"/>
                </a:cubicBezTo>
                <a:cubicBezTo>
                  <a:pt x="7153277" y="1378480"/>
                  <a:pt x="7153277" y="1082147"/>
                  <a:pt x="7333194" y="899584"/>
                </a:cubicBezTo>
                <a:lnTo>
                  <a:pt x="8232777" y="1"/>
                </a:lnTo>
                <a:close/>
                <a:moveTo>
                  <a:pt x="6848850" y="1"/>
                </a:moveTo>
                <a:lnTo>
                  <a:pt x="8166102" y="1"/>
                </a:lnTo>
                <a:lnTo>
                  <a:pt x="5267089" y="2898839"/>
                </a:lnTo>
                <a:cubicBezTo>
                  <a:pt x="5084578" y="3081339"/>
                  <a:pt x="4788329" y="3081339"/>
                  <a:pt x="4608463" y="2898839"/>
                </a:cubicBezTo>
                <a:cubicBezTo>
                  <a:pt x="4425952" y="2718983"/>
                  <a:pt x="4425952" y="2422752"/>
                  <a:pt x="4608463" y="2240253"/>
                </a:cubicBezTo>
                <a:lnTo>
                  <a:pt x="6848850" y="1"/>
                </a:lnTo>
                <a:close/>
                <a:moveTo>
                  <a:pt x="9616109" y="0"/>
                </a:moveTo>
                <a:lnTo>
                  <a:pt x="9846474" y="0"/>
                </a:lnTo>
                <a:lnTo>
                  <a:pt x="9959977" y="0"/>
                </a:lnTo>
                <a:lnTo>
                  <a:pt x="9959977" y="973588"/>
                </a:lnTo>
                <a:lnTo>
                  <a:pt x="9958695" y="974871"/>
                </a:lnTo>
                <a:lnTo>
                  <a:pt x="4704076" y="6230423"/>
                </a:lnTo>
                <a:cubicBezTo>
                  <a:pt x="4524206" y="6410325"/>
                  <a:pt x="4227950" y="6410325"/>
                  <a:pt x="4045435" y="6230423"/>
                </a:cubicBezTo>
                <a:cubicBezTo>
                  <a:pt x="3865565" y="6047876"/>
                  <a:pt x="3865565" y="5751567"/>
                  <a:pt x="4045435" y="5571665"/>
                </a:cubicBezTo>
                <a:lnTo>
                  <a:pt x="9616109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175" y="5762798"/>
            <a:ext cx="2247900" cy="406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1012A8-A101-43B4-8E0C-3EA5BF2FF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7" y="628649"/>
            <a:ext cx="4954367" cy="396716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1145C-6DFB-CE0C-121D-56EE9F47F2FF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Light_Pill_Transition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171F091-2361-4553-AFAD-4034FA585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24189" y="0"/>
            <a:ext cx="9164637" cy="6858000"/>
          </a:xfrm>
          <a:custGeom>
            <a:avLst/>
            <a:gdLst>
              <a:gd name="connsiteX0" fmla="*/ 6317672 w 9164637"/>
              <a:gd name="connsiteY0" fmla="*/ 5860023 h 6858000"/>
              <a:gd name="connsiteX1" fmla="*/ 6760367 w 9164637"/>
              <a:gd name="connsiteY1" fmla="*/ 6042677 h 6858000"/>
              <a:gd name="connsiteX2" fmla="*/ 6879139 w 9164637"/>
              <a:gd name="connsiteY2" fmla="*/ 6761298 h 6858000"/>
              <a:gd name="connsiteX3" fmla="*/ 6821155 w 9164637"/>
              <a:gd name="connsiteY3" fmla="*/ 6858000 h 6858000"/>
              <a:gd name="connsiteX4" fmla="*/ 5060951 w 9164637"/>
              <a:gd name="connsiteY4" fmla="*/ 6858000 h 6858000"/>
              <a:gd name="connsiteX5" fmla="*/ 5062540 w 9164637"/>
              <a:gd name="connsiteY5" fmla="*/ 6856409 h 6858000"/>
              <a:gd name="connsiteX6" fmla="*/ 5874978 w 9164637"/>
              <a:gd name="connsiteY6" fmla="*/ 6042677 h 6858000"/>
              <a:gd name="connsiteX7" fmla="*/ 6317672 w 9164637"/>
              <a:gd name="connsiteY7" fmla="*/ 5860023 h 6858000"/>
              <a:gd name="connsiteX8" fmla="*/ 9164637 w 9164637"/>
              <a:gd name="connsiteY8" fmla="*/ 2754314 h 6858000"/>
              <a:gd name="connsiteX9" fmla="*/ 9164637 w 9164637"/>
              <a:gd name="connsiteY9" fmla="*/ 4521730 h 6858000"/>
              <a:gd name="connsiteX10" fmla="*/ 7670947 w 9164637"/>
              <a:gd name="connsiteY10" fmla="*/ 6016626 h 6858000"/>
              <a:gd name="connsiteX11" fmla="*/ 6785307 w 9164637"/>
              <a:gd name="connsiteY11" fmla="*/ 6016626 h 6858000"/>
              <a:gd name="connsiteX12" fmla="*/ 6785307 w 9164637"/>
              <a:gd name="connsiteY12" fmla="*/ 5130271 h 6858000"/>
              <a:gd name="connsiteX13" fmla="*/ 9127625 w 9164637"/>
              <a:gd name="connsiteY13" fmla="*/ 2786063 h 6858000"/>
              <a:gd name="connsiteX14" fmla="*/ 9164637 w 9164637"/>
              <a:gd name="connsiteY14" fmla="*/ 2754314 h 6858000"/>
              <a:gd name="connsiteX15" fmla="*/ 6292160 w 9164637"/>
              <a:gd name="connsiteY15" fmla="*/ 823516 h 6858000"/>
              <a:gd name="connsiteX16" fmla="*/ 6735270 w 9164637"/>
              <a:gd name="connsiteY16" fmla="*/ 1008063 h 6858000"/>
              <a:gd name="connsiteX17" fmla="*/ 6735270 w 9164637"/>
              <a:gd name="connsiteY17" fmla="*/ 1894417 h 6858000"/>
              <a:gd name="connsiteX18" fmla="*/ 1772439 w 9164637"/>
              <a:gd name="connsiteY18" fmla="*/ 6858000 h 6858000"/>
              <a:gd name="connsiteX19" fmla="*/ 1768978 w 9164637"/>
              <a:gd name="connsiteY19" fmla="*/ 6858000 h 6858000"/>
              <a:gd name="connsiteX20" fmla="*/ 1760756 w 9164637"/>
              <a:gd name="connsiteY20" fmla="*/ 6858000 h 6858000"/>
              <a:gd name="connsiteX21" fmla="*/ 1744745 w 9164637"/>
              <a:gd name="connsiteY21" fmla="*/ 6858000 h 6858000"/>
              <a:gd name="connsiteX22" fmla="*/ 1718349 w 9164637"/>
              <a:gd name="connsiteY22" fmla="*/ 6858000 h 6858000"/>
              <a:gd name="connsiteX23" fmla="*/ 1678971 w 9164637"/>
              <a:gd name="connsiteY23" fmla="*/ 6858000 h 6858000"/>
              <a:gd name="connsiteX24" fmla="*/ 1624015 w 9164637"/>
              <a:gd name="connsiteY24" fmla="*/ 6858000 h 6858000"/>
              <a:gd name="connsiteX25" fmla="*/ 1550885 w 9164637"/>
              <a:gd name="connsiteY25" fmla="*/ 6858000 h 6858000"/>
              <a:gd name="connsiteX26" fmla="*/ 1456983 w 9164637"/>
              <a:gd name="connsiteY26" fmla="*/ 6858000 h 6858000"/>
              <a:gd name="connsiteX27" fmla="*/ 1339715 w 9164637"/>
              <a:gd name="connsiteY27" fmla="*/ 6858000 h 6858000"/>
              <a:gd name="connsiteX28" fmla="*/ 1196483 w 9164637"/>
              <a:gd name="connsiteY28" fmla="*/ 6858000 h 6858000"/>
              <a:gd name="connsiteX29" fmla="*/ 1024692 w 9164637"/>
              <a:gd name="connsiteY29" fmla="*/ 6858000 h 6858000"/>
              <a:gd name="connsiteX30" fmla="*/ 821744 w 9164637"/>
              <a:gd name="connsiteY30" fmla="*/ 6858000 h 6858000"/>
              <a:gd name="connsiteX31" fmla="*/ 585044 w 9164637"/>
              <a:gd name="connsiteY31" fmla="*/ 6858000 h 6858000"/>
              <a:gd name="connsiteX32" fmla="*/ 311995 w 9164637"/>
              <a:gd name="connsiteY32" fmla="*/ 6858000 h 6858000"/>
              <a:gd name="connsiteX33" fmla="*/ 161028 w 9164637"/>
              <a:gd name="connsiteY33" fmla="*/ 6858000 h 6858000"/>
              <a:gd name="connsiteX34" fmla="*/ 0 w 9164637"/>
              <a:gd name="connsiteY34" fmla="*/ 6858000 h 6858000"/>
              <a:gd name="connsiteX35" fmla="*/ 5849050 w 9164637"/>
              <a:gd name="connsiteY35" fmla="*/ 1008063 h 6858000"/>
              <a:gd name="connsiteX36" fmla="*/ 6292160 w 9164637"/>
              <a:gd name="connsiteY36" fmla="*/ 823516 h 6858000"/>
              <a:gd name="connsiteX37" fmla="*/ 8694737 w 9164637"/>
              <a:gd name="connsiteY37" fmla="*/ 0 h 6858000"/>
              <a:gd name="connsiteX38" fmla="*/ 9164637 w 9164637"/>
              <a:gd name="connsiteY38" fmla="*/ 0 h 6858000"/>
              <a:gd name="connsiteX39" fmla="*/ 9164637 w 9164637"/>
              <a:gd name="connsiteY39" fmla="*/ 2686050 h 6858000"/>
              <a:gd name="connsiteX40" fmla="*/ 4997450 w 9164637"/>
              <a:gd name="connsiteY40" fmla="*/ 6858000 h 6858000"/>
              <a:gd name="connsiteX41" fmla="*/ 1838325 w 9164637"/>
              <a:gd name="connsiteY41" fmla="*/ 6858000 h 6858000"/>
              <a:gd name="connsiteX42" fmla="*/ 6856244 w 9164637"/>
              <a:gd name="connsiteY42" fmla="*/ 0 h 6858000"/>
              <a:gd name="connsiteX43" fmla="*/ 6859705 w 9164637"/>
              <a:gd name="connsiteY43" fmla="*/ 0 h 6858000"/>
              <a:gd name="connsiteX44" fmla="*/ 6867923 w 9164637"/>
              <a:gd name="connsiteY44" fmla="*/ 0 h 6858000"/>
              <a:gd name="connsiteX45" fmla="*/ 6883929 w 9164637"/>
              <a:gd name="connsiteY45" fmla="*/ 0 h 6858000"/>
              <a:gd name="connsiteX46" fmla="*/ 6910316 w 9164637"/>
              <a:gd name="connsiteY46" fmla="*/ 0 h 6858000"/>
              <a:gd name="connsiteX47" fmla="*/ 6949680 w 9164637"/>
              <a:gd name="connsiteY47" fmla="*/ 0 h 6858000"/>
              <a:gd name="connsiteX48" fmla="*/ 7004616 w 9164637"/>
              <a:gd name="connsiteY48" fmla="*/ 0 h 6858000"/>
              <a:gd name="connsiteX49" fmla="*/ 7077721 w 9164637"/>
              <a:gd name="connsiteY49" fmla="*/ 0 h 6858000"/>
              <a:gd name="connsiteX50" fmla="*/ 7171590 w 9164637"/>
              <a:gd name="connsiteY50" fmla="*/ 0 h 6858000"/>
              <a:gd name="connsiteX51" fmla="*/ 7288817 w 9164637"/>
              <a:gd name="connsiteY51" fmla="*/ 0 h 6858000"/>
              <a:gd name="connsiteX52" fmla="*/ 7431998 w 9164637"/>
              <a:gd name="connsiteY52" fmla="*/ 0 h 6858000"/>
              <a:gd name="connsiteX53" fmla="*/ 7603730 w 9164637"/>
              <a:gd name="connsiteY53" fmla="*/ 0 h 6858000"/>
              <a:gd name="connsiteX54" fmla="*/ 7806606 w 9164637"/>
              <a:gd name="connsiteY54" fmla="*/ 0 h 6858000"/>
              <a:gd name="connsiteX55" fmla="*/ 8043224 w 9164637"/>
              <a:gd name="connsiteY55" fmla="*/ 0 h 6858000"/>
              <a:gd name="connsiteX56" fmla="*/ 8316177 w 9164637"/>
              <a:gd name="connsiteY56" fmla="*/ 0 h 6858000"/>
              <a:gd name="connsiteX57" fmla="*/ 8467091 w 9164637"/>
              <a:gd name="connsiteY57" fmla="*/ 0 h 6858000"/>
              <a:gd name="connsiteX58" fmla="*/ 8628062 w 9164637"/>
              <a:gd name="connsiteY58" fmla="*/ 0 h 6858000"/>
              <a:gd name="connsiteX59" fmla="*/ 7652240 w 9164637"/>
              <a:gd name="connsiteY59" fmla="*/ 973244 h 6858000"/>
              <a:gd name="connsiteX60" fmla="*/ 6766331 w 9164637"/>
              <a:gd name="connsiteY60" fmla="*/ 973244 h 6858000"/>
              <a:gd name="connsiteX61" fmla="*/ 6766331 w 9164637"/>
              <a:gd name="connsiteY61" fmla="*/ 87275 h 6858000"/>
              <a:gd name="connsiteX62" fmla="*/ 6856244 w 9164637"/>
              <a:gd name="connsiteY6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164637" h="6858000">
                <a:moveTo>
                  <a:pt x="6317672" y="5860023"/>
                </a:moveTo>
                <a:cubicBezTo>
                  <a:pt x="6478232" y="5860023"/>
                  <a:pt x="6638791" y="5920907"/>
                  <a:pt x="6760367" y="6042677"/>
                </a:cubicBezTo>
                <a:cubicBezTo>
                  <a:pt x="6952310" y="6234927"/>
                  <a:pt x="6992492" y="6526487"/>
                  <a:pt x="6879139" y="6761298"/>
                </a:cubicBezTo>
                <a:lnTo>
                  <a:pt x="6821155" y="6858000"/>
                </a:lnTo>
                <a:lnTo>
                  <a:pt x="5060951" y="6858000"/>
                </a:lnTo>
                <a:lnTo>
                  <a:pt x="5062540" y="6856409"/>
                </a:lnTo>
                <a:cubicBezTo>
                  <a:pt x="5073669" y="6845262"/>
                  <a:pt x="5162704" y="6756086"/>
                  <a:pt x="5874978" y="6042677"/>
                </a:cubicBezTo>
                <a:cubicBezTo>
                  <a:pt x="5996554" y="5920907"/>
                  <a:pt x="6157113" y="5860023"/>
                  <a:pt x="6317672" y="5860023"/>
                </a:cubicBezTo>
                <a:close/>
                <a:moveTo>
                  <a:pt x="9164637" y="2754314"/>
                </a:moveTo>
                <a:cubicBezTo>
                  <a:pt x="9164637" y="2754314"/>
                  <a:pt x="9164637" y="2754314"/>
                  <a:pt x="9164637" y="4521730"/>
                </a:cubicBezTo>
                <a:cubicBezTo>
                  <a:pt x="9164637" y="4521730"/>
                  <a:pt x="9164637" y="4521730"/>
                  <a:pt x="7670947" y="6016626"/>
                </a:cubicBezTo>
                <a:cubicBezTo>
                  <a:pt x="7427726" y="6262688"/>
                  <a:pt x="7028528" y="6262688"/>
                  <a:pt x="6785307" y="6016626"/>
                </a:cubicBezTo>
                <a:cubicBezTo>
                  <a:pt x="6542087" y="5773209"/>
                  <a:pt x="6542087" y="5376334"/>
                  <a:pt x="6785307" y="5130271"/>
                </a:cubicBezTo>
                <a:lnTo>
                  <a:pt x="9127625" y="2786063"/>
                </a:lnTo>
                <a:cubicBezTo>
                  <a:pt x="9140844" y="2775480"/>
                  <a:pt x="9151418" y="2764896"/>
                  <a:pt x="9164637" y="2754314"/>
                </a:cubicBezTo>
                <a:close/>
                <a:moveTo>
                  <a:pt x="6292160" y="823516"/>
                </a:moveTo>
                <a:cubicBezTo>
                  <a:pt x="6452870" y="823516"/>
                  <a:pt x="6613580" y="885032"/>
                  <a:pt x="6735270" y="1008063"/>
                </a:cubicBezTo>
                <a:cubicBezTo>
                  <a:pt x="6978650" y="1251479"/>
                  <a:pt x="6978650" y="1651000"/>
                  <a:pt x="6735270" y="1894417"/>
                </a:cubicBezTo>
                <a:cubicBezTo>
                  <a:pt x="6735270" y="1894417"/>
                  <a:pt x="6735270" y="1894417"/>
                  <a:pt x="1772439" y="6858000"/>
                </a:cubicBezTo>
                <a:lnTo>
                  <a:pt x="1768978" y="6858000"/>
                </a:lnTo>
                <a:lnTo>
                  <a:pt x="1760756" y="6858000"/>
                </a:lnTo>
                <a:lnTo>
                  <a:pt x="1744745" y="6858000"/>
                </a:lnTo>
                <a:lnTo>
                  <a:pt x="1718349" y="6858000"/>
                </a:lnTo>
                <a:lnTo>
                  <a:pt x="1678971" y="6858000"/>
                </a:lnTo>
                <a:lnTo>
                  <a:pt x="1624015" y="6858000"/>
                </a:lnTo>
                <a:lnTo>
                  <a:pt x="1550885" y="6858000"/>
                </a:lnTo>
                <a:lnTo>
                  <a:pt x="1456983" y="6858000"/>
                </a:lnTo>
                <a:lnTo>
                  <a:pt x="1339715" y="6858000"/>
                </a:lnTo>
                <a:lnTo>
                  <a:pt x="1196483" y="6858000"/>
                </a:lnTo>
                <a:lnTo>
                  <a:pt x="1024692" y="6858000"/>
                </a:lnTo>
                <a:lnTo>
                  <a:pt x="821744" y="6858000"/>
                </a:lnTo>
                <a:lnTo>
                  <a:pt x="585044" y="6858000"/>
                </a:lnTo>
                <a:lnTo>
                  <a:pt x="311995" y="6858000"/>
                </a:lnTo>
                <a:lnTo>
                  <a:pt x="161028" y="6858000"/>
                </a:lnTo>
                <a:lnTo>
                  <a:pt x="0" y="6858000"/>
                </a:lnTo>
                <a:cubicBezTo>
                  <a:pt x="0" y="6858000"/>
                  <a:pt x="0" y="6858000"/>
                  <a:pt x="5849050" y="1008063"/>
                </a:cubicBezTo>
                <a:cubicBezTo>
                  <a:pt x="5970740" y="885032"/>
                  <a:pt x="6131450" y="823516"/>
                  <a:pt x="6292160" y="823516"/>
                </a:cubicBezTo>
                <a:close/>
                <a:moveTo>
                  <a:pt x="8694737" y="0"/>
                </a:moveTo>
                <a:lnTo>
                  <a:pt x="9164637" y="0"/>
                </a:lnTo>
                <a:lnTo>
                  <a:pt x="9164637" y="2686050"/>
                </a:lnTo>
                <a:lnTo>
                  <a:pt x="4997450" y="6858000"/>
                </a:lnTo>
                <a:lnTo>
                  <a:pt x="1838325" y="6858000"/>
                </a:lnTo>
                <a:close/>
                <a:moveTo>
                  <a:pt x="6856244" y="0"/>
                </a:moveTo>
                <a:lnTo>
                  <a:pt x="6859705" y="0"/>
                </a:lnTo>
                <a:lnTo>
                  <a:pt x="6867923" y="0"/>
                </a:lnTo>
                <a:lnTo>
                  <a:pt x="6883929" y="0"/>
                </a:lnTo>
                <a:lnTo>
                  <a:pt x="6910316" y="0"/>
                </a:lnTo>
                <a:lnTo>
                  <a:pt x="6949680" y="0"/>
                </a:lnTo>
                <a:lnTo>
                  <a:pt x="7004616" y="0"/>
                </a:lnTo>
                <a:lnTo>
                  <a:pt x="7077721" y="0"/>
                </a:lnTo>
                <a:lnTo>
                  <a:pt x="7171590" y="0"/>
                </a:lnTo>
                <a:lnTo>
                  <a:pt x="7288817" y="0"/>
                </a:lnTo>
                <a:lnTo>
                  <a:pt x="7431998" y="0"/>
                </a:lnTo>
                <a:lnTo>
                  <a:pt x="7603730" y="0"/>
                </a:lnTo>
                <a:lnTo>
                  <a:pt x="7806606" y="0"/>
                </a:lnTo>
                <a:lnTo>
                  <a:pt x="8043224" y="0"/>
                </a:lnTo>
                <a:lnTo>
                  <a:pt x="8316177" y="0"/>
                </a:lnTo>
                <a:lnTo>
                  <a:pt x="8467091" y="0"/>
                </a:lnTo>
                <a:lnTo>
                  <a:pt x="8628062" y="0"/>
                </a:lnTo>
                <a:cubicBezTo>
                  <a:pt x="8628062" y="0"/>
                  <a:pt x="8628062" y="0"/>
                  <a:pt x="7652240" y="973244"/>
                </a:cubicBezTo>
                <a:cubicBezTo>
                  <a:pt x="7408946" y="1219200"/>
                  <a:pt x="7009626" y="1219200"/>
                  <a:pt x="6766331" y="973244"/>
                </a:cubicBezTo>
                <a:cubicBezTo>
                  <a:pt x="6523037" y="729933"/>
                  <a:pt x="6523037" y="330586"/>
                  <a:pt x="6766331" y="87275"/>
                </a:cubicBezTo>
                <a:cubicBezTo>
                  <a:pt x="6766331" y="87275"/>
                  <a:pt x="6766331" y="87275"/>
                  <a:pt x="6856244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2D12F34-9160-43F5-BFCE-E2ED30C9BC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and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560342" y="6675581"/>
            <a:ext cx="474133" cy="140855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October 2016</a:t>
            </a:r>
          </a:p>
        </p:txBody>
      </p:sp>
      <p:sp>
        <p:nvSpPr>
          <p:cNvPr id="10" name="Rectangle 9"/>
          <p:cNvSpPr/>
          <p:nvPr/>
        </p:nvSpPr>
        <p:spPr bwMode="white">
          <a:xfrm>
            <a:off x="443346" y="6650182"/>
            <a:ext cx="763540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122663"/>
            <a:ext cx="11131296" cy="896112"/>
          </a:xfrm>
          <a:prstGeom prst="rect">
            <a:avLst/>
          </a:prstGeom>
        </p:spPr>
        <p:txBody>
          <a:bodyPr tIns="27432" bIns="27432" anchor="b" anchorCtr="0"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Headlines are 24pt Arial Bold Title Case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2063" y="1004285"/>
            <a:ext cx="11131296" cy="332399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Subheads are 20pt Arial sentence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979033" y="6474690"/>
            <a:ext cx="841248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9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AE22B14-6C76-49AB-BED0-5402C8FF1C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012"/>
            <a:ext cx="6016529" cy="6849226"/>
          </a:xfrm>
          <a:custGeom>
            <a:avLst/>
            <a:gdLst>
              <a:gd name="connsiteX0" fmla="*/ 1801388 w 6016529"/>
              <a:gd name="connsiteY0" fmla="*/ 5504671 h 6849226"/>
              <a:gd name="connsiteX1" fmla="*/ 2088635 w 6016529"/>
              <a:gd name="connsiteY1" fmla="*/ 5623907 h 6849226"/>
              <a:gd name="connsiteX2" fmla="*/ 2088635 w 6016529"/>
              <a:gd name="connsiteY2" fmla="*/ 6194943 h 6849226"/>
              <a:gd name="connsiteX3" fmla="*/ 1516579 w 6016529"/>
              <a:gd name="connsiteY3" fmla="*/ 6194943 h 6849226"/>
              <a:gd name="connsiteX4" fmla="*/ 1516579 w 6016529"/>
              <a:gd name="connsiteY4" fmla="*/ 5623907 h 6849226"/>
              <a:gd name="connsiteX5" fmla="*/ 1801388 w 6016529"/>
              <a:gd name="connsiteY5" fmla="*/ 5504671 h 6849226"/>
              <a:gd name="connsiteX6" fmla="*/ 1696584 w 6016529"/>
              <a:gd name="connsiteY6" fmla="*/ 4364868 h 6849226"/>
              <a:gd name="connsiteX7" fmla="*/ 1987195 w 6016529"/>
              <a:gd name="connsiteY7" fmla="*/ 4484170 h 6849226"/>
              <a:gd name="connsiteX8" fmla="*/ 1987195 w 6016529"/>
              <a:gd name="connsiteY8" fmla="*/ 5065263 h 6849226"/>
              <a:gd name="connsiteX9" fmla="*/ 360615 w 6016529"/>
              <a:gd name="connsiteY9" fmla="*/ 6691481 h 6849226"/>
              <a:gd name="connsiteX10" fmla="*/ 202834 w 6016529"/>
              <a:gd name="connsiteY10" fmla="*/ 6849226 h 6849226"/>
              <a:gd name="connsiteX11" fmla="*/ 1 w 6016529"/>
              <a:gd name="connsiteY11" fmla="*/ 6849226 h 6849226"/>
              <a:gd name="connsiteX12" fmla="*/ 1 w 6016529"/>
              <a:gd name="connsiteY12" fmla="*/ 6838974 h 6849226"/>
              <a:gd name="connsiteX13" fmla="*/ 1 w 6016529"/>
              <a:gd name="connsiteY13" fmla="*/ 5893076 h 6849226"/>
              <a:gd name="connsiteX14" fmla="*/ 1405973 w 6016529"/>
              <a:gd name="connsiteY14" fmla="*/ 4484170 h 6849226"/>
              <a:gd name="connsiteX15" fmla="*/ 1696584 w 6016529"/>
              <a:gd name="connsiteY15" fmla="*/ 4364868 h 6849226"/>
              <a:gd name="connsiteX16" fmla="*/ 5356050 w 6016529"/>
              <a:gd name="connsiteY16" fmla="*/ 3185373 h 6849226"/>
              <a:gd name="connsiteX17" fmla="*/ 5647937 w 6016529"/>
              <a:gd name="connsiteY17" fmla="*/ 3304731 h 6849226"/>
              <a:gd name="connsiteX18" fmla="*/ 5647937 w 6016529"/>
              <a:gd name="connsiteY18" fmla="*/ 3882843 h 6849226"/>
              <a:gd name="connsiteX19" fmla="*/ 4417055 w 6016529"/>
              <a:gd name="connsiteY19" fmla="*/ 5110519 h 6849226"/>
              <a:gd name="connsiteX20" fmla="*/ 3838963 w 6016529"/>
              <a:gd name="connsiteY20" fmla="*/ 5110519 h 6849226"/>
              <a:gd name="connsiteX21" fmla="*/ 3838963 w 6016529"/>
              <a:gd name="connsiteY21" fmla="*/ 4532407 h 6849226"/>
              <a:gd name="connsiteX22" fmla="*/ 5066597 w 6016529"/>
              <a:gd name="connsiteY22" fmla="*/ 3304731 h 6849226"/>
              <a:gd name="connsiteX23" fmla="*/ 5356050 w 6016529"/>
              <a:gd name="connsiteY23" fmla="*/ 3185373 h 6849226"/>
              <a:gd name="connsiteX24" fmla="*/ 5536808 w 6016529"/>
              <a:gd name="connsiteY24" fmla="*/ 1763773 h 6849226"/>
              <a:gd name="connsiteX25" fmla="*/ 5825779 w 6016529"/>
              <a:gd name="connsiteY25" fmla="*/ 1885531 h 6849226"/>
              <a:gd name="connsiteX26" fmla="*/ 5825779 w 6016529"/>
              <a:gd name="connsiteY26" fmla="*/ 2463473 h 6849226"/>
              <a:gd name="connsiteX27" fmla="*/ 2708786 w 6016529"/>
              <a:gd name="connsiteY27" fmla="*/ 5580466 h 6849226"/>
              <a:gd name="connsiteX28" fmla="*/ 2127597 w 6016529"/>
              <a:gd name="connsiteY28" fmla="*/ 5580466 h 6849226"/>
              <a:gd name="connsiteX29" fmla="*/ 2127597 w 6016529"/>
              <a:gd name="connsiteY29" fmla="*/ 5002523 h 6849226"/>
              <a:gd name="connsiteX30" fmla="*/ 5247836 w 6016529"/>
              <a:gd name="connsiteY30" fmla="*/ 1885531 h 6849226"/>
              <a:gd name="connsiteX31" fmla="*/ 5536808 w 6016529"/>
              <a:gd name="connsiteY31" fmla="*/ 1763773 h 6849226"/>
              <a:gd name="connsiteX32" fmla="*/ 3838081 w 6016529"/>
              <a:gd name="connsiteY32" fmla="*/ 983508 h 6849226"/>
              <a:gd name="connsiteX33" fmla="*/ 4127118 w 6016529"/>
              <a:gd name="connsiteY33" fmla="*/ 1102856 h 6849226"/>
              <a:gd name="connsiteX34" fmla="*/ 4127118 w 6016529"/>
              <a:gd name="connsiteY34" fmla="*/ 1684167 h 6849226"/>
              <a:gd name="connsiteX35" fmla="*/ 834045 w 6016529"/>
              <a:gd name="connsiteY35" fmla="*/ 4977183 h 6849226"/>
              <a:gd name="connsiteX36" fmla="*/ 255971 w 6016529"/>
              <a:gd name="connsiteY36" fmla="*/ 4977183 h 6849226"/>
              <a:gd name="connsiteX37" fmla="*/ 255971 w 6016529"/>
              <a:gd name="connsiteY37" fmla="*/ 4395872 h 6849226"/>
              <a:gd name="connsiteX38" fmla="*/ 3549044 w 6016529"/>
              <a:gd name="connsiteY38" fmla="*/ 1102856 h 6849226"/>
              <a:gd name="connsiteX39" fmla="*/ 3838081 w 6016529"/>
              <a:gd name="connsiteY39" fmla="*/ 983508 h 6849226"/>
              <a:gd name="connsiteX40" fmla="*/ 2974523 w 6016529"/>
              <a:gd name="connsiteY40" fmla="*/ 610447 h 6849226"/>
              <a:gd name="connsiteX41" fmla="*/ 3263533 w 6016529"/>
              <a:gd name="connsiteY41" fmla="*/ 729803 h 6849226"/>
              <a:gd name="connsiteX42" fmla="*/ 3263533 w 6016529"/>
              <a:gd name="connsiteY42" fmla="*/ 1307904 h 6849226"/>
              <a:gd name="connsiteX43" fmla="*/ 217569 w 6016529"/>
              <a:gd name="connsiteY43" fmla="*/ 4357551 h 6849226"/>
              <a:gd name="connsiteX44" fmla="*/ 0 w 6016529"/>
              <a:gd name="connsiteY44" fmla="*/ 4467975 h 6849226"/>
              <a:gd name="connsiteX45" fmla="*/ 0 w 6016529"/>
              <a:gd name="connsiteY45" fmla="*/ 4465920 h 6849226"/>
              <a:gd name="connsiteX46" fmla="*/ 0 w 6016529"/>
              <a:gd name="connsiteY46" fmla="*/ 4451533 h 6849226"/>
              <a:gd name="connsiteX47" fmla="*/ 0 w 6016529"/>
              <a:gd name="connsiteY47" fmla="*/ 4435862 h 6849226"/>
              <a:gd name="connsiteX48" fmla="*/ 0 w 6016529"/>
              <a:gd name="connsiteY48" fmla="*/ 4412484 h 6849226"/>
              <a:gd name="connsiteX49" fmla="*/ 0 w 6016529"/>
              <a:gd name="connsiteY49" fmla="*/ 4379858 h 6849226"/>
              <a:gd name="connsiteX50" fmla="*/ 0 w 6016529"/>
              <a:gd name="connsiteY50" fmla="*/ 4336441 h 6849226"/>
              <a:gd name="connsiteX51" fmla="*/ 0 w 6016529"/>
              <a:gd name="connsiteY51" fmla="*/ 4280693 h 6849226"/>
              <a:gd name="connsiteX52" fmla="*/ 0 w 6016529"/>
              <a:gd name="connsiteY52" fmla="*/ 4211072 h 6849226"/>
              <a:gd name="connsiteX53" fmla="*/ 0 w 6016529"/>
              <a:gd name="connsiteY53" fmla="*/ 4126038 h 6849226"/>
              <a:gd name="connsiteX54" fmla="*/ 0 w 6016529"/>
              <a:gd name="connsiteY54" fmla="*/ 4024047 h 6849226"/>
              <a:gd name="connsiteX55" fmla="*/ 0 w 6016529"/>
              <a:gd name="connsiteY55" fmla="*/ 3903560 h 6849226"/>
              <a:gd name="connsiteX56" fmla="*/ 0 w 6016529"/>
              <a:gd name="connsiteY56" fmla="*/ 3763034 h 6849226"/>
              <a:gd name="connsiteX57" fmla="*/ 0 w 6016529"/>
              <a:gd name="connsiteY57" fmla="*/ 3600928 h 6849226"/>
              <a:gd name="connsiteX58" fmla="*/ 0 w 6016529"/>
              <a:gd name="connsiteY58" fmla="*/ 3415701 h 6849226"/>
              <a:gd name="connsiteX59" fmla="*/ 2685514 w 6016529"/>
              <a:gd name="connsiteY59" fmla="*/ 729803 h 6849226"/>
              <a:gd name="connsiteX60" fmla="*/ 2974523 w 6016529"/>
              <a:gd name="connsiteY60" fmla="*/ 610447 h 6849226"/>
              <a:gd name="connsiteX61" fmla="*/ 5606520 w 6016529"/>
              <a:gd name="connsiteY61" fmla="*/ 454871 h 6849226"/>
              <a:gd name="connsiteX62" fmla="*/ 5897180 w 6016529"/>
              <a:gd name="connsiteY62" fmla="*/ 574220 h 6849226"/>
              <a:gd name="connsiteX63" fmla="*/ 5897180 w 6016529"/>
              <a:gd name="connsiteY63" fmla="*/ 1155542 h 6849226"/>
              <a:gd name="connsiteX64" fmla="*/ 2607355 w 6016529"/>
              <a:gd name="connsiteY64" fmla="*/ 4445367 h 6849226"/>
              <a:gd name="connsiteX65" fmla="*/ 2026033 w 6016529"/>
              <a:gd name="connsiteY65" fmla="*/ 4445367 h 6849226"/>
              <a:gd name="connsiteX66" fmla="*/ 2026033 w 6016529"/>
              <a:gd name="connsiteY66" fmla="*/ 3867293 h 6849226"/>
              <a:gd name="connsiteX67" fmla="*/ 5315859 w 6016529"/>
              <a:gd name="connsiteY67" fmla="*/ 574220 h 6849226"/>
              <a:gd name="connsiteX68" fmla="*/ 5606520 w 6016529"/>
              <a:gd name="connsiteY68" fmla="*/ 454871 h 6849226"/>
              <a:gd name="connsiteX69" fmla="*/ 3590538 w 6016529"/>
              <a:gd name="connsiteY69" fmla="*/ 0 h 6849226"/>
              <a:gd name="connsiteX70" fmla="*/ 3877809 w 6016529"/>
              <a:gd name="connsiteY70" fmla="*/ 116812 h 6849226"/>
              <a:gd name="connsiteX71" fmla="*/ 3877809 w 6016529"/>
              <a:gd name="connsiteY71" fmla="*/ 687893 h 6849226"/>
              <a:gd name="connsiteX72" fmla="*/ 3305704 w 6016529"/>
              <a:gd name="connsiteY72" fmla="*/ 687893 h 6849226"/>
              <a:gd name="connsiteX73" fmla="*/ 3305704 w 6016529"/>
              <a:gd name="connsiteY73" fmla="*/ 116812 h 6849226"/>
              <a:gd name="connsiteX74" fmla="*/ 3590538 w 6016529"/>
              <a:gd name="connsiteY74" fmla="*/ 0 h 684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16529" h="6849226">
                <a:moveTo>
                  <a:pt x="1801388" y="5504671"/>
                </a:moveTo>
                <a:cubicBezTo>
                  <a:pt x="1904992" y="5504671"/>
                  <a:pt x="2009003" y="5544416"/>
                  <a:pt x="2088635" y="5623907"/>
                </a:cubicBezTo>
                <a:cubicBezTo>
                  <a:pt x="2247901" y="5779644"/>
                  <a:pt x="2247901" y="6035962"/>
                  <a:pt x="2088635" y="6194943"/>
                </a:cubicBezTo>
                <a:cubicBezTo>
                  <a:pt x="1929370" y="6353925"/>
                  <a:pt x="1672594" y="6353925"/>
                  <a:pt x="1516579" y="6194943"/>
                </a:cubicBezTo>
                <a:cubicBezTo>
                  <a:pt x="1357313" y="6035962"/>
                  <a:pt x="1357313" y="5779644"/>
                  <a:pt x="1516579" y="5623907"/>
                </a:cubicBezTo>
                <a:cubicBezTo>
                  <a:pt x="1594586" y="5544416"/>
                  <a:pt x="1697784" y="5504671"/>
                  <a:pt x="1801388" y="5504671"/>
                </a:cubicBezTo>
                <a:close/>
                <a:moveTo>
                  <a:pt x="1696584" y="4364868"/>
                </a:moveTo>
                <a:cubicBezTo>
                  <a:pt x="1802113" y="4364868"/>
                  <a:pt x="1907643" y="4404635"/>
                  <a:pt x="1987195" y="4484170"/>
                </a:cubicBezTo>
                <a:cubicBezTo>
                  <a:pt x="2146300" y="4643240"/>
                  <a:pt x="2146300" y="4906193"/>
                  <a:pt x="1987195" y="5065263"/>
                </a:cubicBezTo>
                <a:cubicBezTo>
                  <a:pt x="1987195" y="5065263"/>
                  <a:pt x="1987195" y="5065263"/>
                  <a:pt x="360615" y="6691481"/>
                </a:cubicBezTo>
                <a:lnTo>
                  <a:pt x="202834" y="6849226"/>
                </a:lnTo>
                <a:lnTo>
                  <a:pt x="1" y="6849226"/>
                </a:lnTo>
                <a:lnTo>
                  <a:pt x="1" y="6838974"/>
                </a:lnTo>
                <a:cubicBezTo>
                  <a:pt x="1" y="6793931"/>
                  <a:pt x="1" y="6613760"/>
                  <a:pt x="1" y="5893076"/>
                </a:cubicBezTo>
                <a:cubicBezTo>
                  <a:pt x="1" y="5893076"/>
                  <a:pt x="1" y="5893076"/>
                  <a:pt x="1405973" y="4484170"/>
                </a:cubicBezTo>
                <a:cubicBezTo>
                  <a:pt x="1485526" y="4404635"/>
                  <a:pt x="1591055" y="4364868"/>
                  <a:pt x="1696584" y="4364868"/>
                </a:cubicBezTo>
                <a:close/>
                <a:moveTo>
                  <a:pt x="5356050" y="3185373"/>
                </a:moveTo>
                <a:cubicBezTo>
                  <a:pt x="5461194" y="3185373"/>
                  <a:pt x="5566745" y="3225159"/>
                  <a:pt x="5647937" y="3304731"/>
                </a:cubicBezTo>
                <a:cubicBezTo>
                  <a:pt x="5807075" y="3463874"/>
                  <a:pt x="5807075" y="3723699"/>
                  <a:pt x="5647937" y="3882843"/>
                </a:cubicBezTo>
                <a:cubicBezTo>
                  <a:pt x="5647937" y="3882843"/>
                  <a:pt x="5647937" y="3882843"/>
                  <a:pt x="4417055" y="5110519"/>
                </a:cubicBezTo>
                <a:cubicBezTo>
                  <a:pt x="4257918" y="5269662"/>
                  <a:pt x="3998101" y="5269662"/>
                  <a:pt x="3838963" y="5110519"/>
                </a:cubicBezTo>
                <a:cubicBezTo>
                  <a:pt x="3679825" y="4951376"/>
                  <a:pt x="3679825" y="4691550"/>
                  <a:pt x="3838963" y="4532407"/>
                </a:cubicBezTo>
                <a:cubicBezTo>
                  <a:pt x="3838963" y="4532407"/>
                  <a:pt x="3838963" y="4532407"/>
                  <a:pt x="5066597" y="3304731"/>
                </a:cubicBezTo>
                <a:cubicBezTo>
                  <a:pt x="5146166" y="3225159"/>
                  <a:pt x="5250905" y="3185373"/>
                  <a:pt x="5356050" y="3185373"/>
                </a:cubicBezTo>
                <a:close/>
                <a:moveTo>
                  <a:pt x="5536808" y="1763773"/>
                </a:moveTo>
                <a:cubicBezTo>
                  <a:pt x="5641519" y="1763773"/>
                  <a:pt x="5746231" y="1804359"/>
                  <a:pt x="5825779" y="1885531"/>
                </a:cubicBezTo>
                <a:cubicBezTo>
                  <a:pt x="5984875" y="2044627"/>
                  <a:pt x="5984875" y="2304377"/>
                  <a:pt x="5825779" y="2463473"/>
                </a:cubicBezTo>
                <a:cubicBezTo>
                  <a:pt x="5825779" y="2463473"/>
                  <a:pt x="5825779" y="2463473"/>
                  <a:pt x="2708786" y="5580466"/>
                </a:cubicBezTo>
                <a:cubicBezTo>
                  <a:pt x="2549689" y="5739562"/>
                  <a:pt x="2286693" y="5739562"/>
                  <a:pt x="2127597" y="5580466"/>
                </a:cubicBezTo>
                <a:cubicBezTo>
                  <a:pt x="1968500" y="5421369"/>
                  <a:pt x="1968500" y="5161620"/>
                  <a:pt x="2127597" y="5002523"/>
                </a:cubicBezTo>
                <a:cubicBezTo>
                  <a:pt x="2127597" y="5002523"/>
                  <a:pt x="2127597" y="5002523"/>
                  <a:pt x="5247836" y="1885531"/>
                </a:cubicBezTo>
                <a:cubicBezTo>
                  <a:pt x="5327384" y="1804359"/>
                  <a:pt x="5432096" y="1763773"/>
                  <a:pt x="5536808" y="1763773"/>
                </a:cubicBezTo>
                <a:close/>
                <a:moveTo>
                  <a:pt x="3838081" y="983508"/>
                </a:moveTo>
                <a:cubicBezTo>
                  <a:pt x="3942817" y="983508"/>
                  <a:pt x="4047552" y="1023291"/>
                  <a:pt x="4127118" y="1102856"/>
                </a:cubicBezTo>
                <a:cubicBezTo>
                  <a:pt x="4286251" y="1265233"/>
                  <a:pt x="4286251" y="1525037"/>
                  <a:pt x="4127118" y="1684167"/>
                </a:cubicBezTo>
                <a:cubicBezTo>
                  <a:pt x="4127118" y="1684167"/>
                  <a:pt x="4127118" y="1684167"/>
                  <a:pt x="834045" y="4977183"/>
                </a:cubicBezTo>
                <a:cubicBezTo>
                  <a:pt x="674913" y="5136313"/>
                  <a:pt x="415104" y="5136313"/>
                  <a:pt x="255971" y="4977183"/>
                </a:cubicBezTo>
                <a:cubicBezTo>
                  <a:pt x="96839" y="4814806"/>
                  <a:pt x="96839" y="4555002"/>
                  <a:pt x="255971" y="4395872"/>
                </a:cubicBezTo>
                <a:cubicBezTo>
                  <a:pt x="255971" y="4395872"/>
                  <a:pt x="255971" y="4395872"/>
                  <a:pt x="3549044" y="1102856"/>
                </a:cubicBezTo>
                <a:cubicBezTo>
                  <a:pt x="3628611" y="1023291"/>
                  <a:pt x="3733346" y="983508"/>
                  <a:pt x="3838081" y="983508"/>
                </a:cubicBezTo>
                <a:close/>
                <a:moveTo>
                  <a:pt x="2974523" y="610447"/>
                </a:moveTo>
                <a:cubicBezTo>
                  <a:pt x="3079249" y="610447"/>
                  <a:pt x="3183974" y="650233"/>
                  <a:pt x="3263533" y="729803"/>
                </a:cubicBezTo>
                <a:cubicBezTo>
                  <a:pt x="3422650" y="888943"/>
                  <a:pt x="3422650" y="1148764"/>
                  <a:pt x="3263533" y="1307904"/>
                </a:cubicBezTo>
                <a:lnTo>
                  <a:pt x="217569" y="4357551"/>
                </a:lnTo>
                <a:cubicBezTo>
                  <a:pt x="155871" y="4419259"/>
                  <a:pt x="77935" y="4454984"/>
                  <a:pt x="0" y="4467975"/>
                </a:cubicBezTo>
                <a:lnTo>
                  <a:pt x="0" y="4465920"/>
                </a:lnTo>
                <a:lnTo>
                  <a:pt x="0" y="4451533"/>
                </a:lnTo>
                <a:lnTo>
                  <a:pt x="0" y="4435862"/>
                </a:lnTo>
                <a:lnTo>
                  <a:pt x="0" y="4412484"/>
                </a:lnTo>
                <a:lnTo>
                  <a:pt x="0" y="4379858"/>
                </a:lnTo>
                <a:lnTo>
                  <a:pt x="0" y="4336441"/>
                </a:lnTo>
                <a:lnTo>
                  <a:pt x="0" y="4280693"/>
                </a:lnTo>
                <a:lnTo>
                  <a:pt x="0" y="4211072"/>
                </a:lnTo>
                <a:lnTo>
                  <a:pt x="0" y="4126038"/>
                </a:lnTo>
                <a:lnTo>
                  <a:pt x="0" y="4024047"/>
                </a:lnTo>
                <a:lnTo>
                  <a:pt x="0" y="3903560"/>
                </a:lnTo>
                <a:lnTo>
                  <a:pt x="0" y="3763034"/>
                </a:lnTo>
                <a:lnTo>
                  <a:pt x="0" y="3600928"/>
                </a:lnTo>
                <a:lnTo>
                  <a:pt x="0" y="3415701"/>
                </a:lnTo>
                <a:cubicBezTo>
                  <a:pt x="0" y="3415701"/>
                  <a:pt x="0" y="3415701"/>
                  <a:pt x="2685514" y="729803"/>
                </a:cubicBezTo>
                <a:cubicBezTo>
                  <a:pt x="2765073" y="650233"/>
                  <a:pt x="2869798" y="610447"/>
                  <a:pt x="2974523" y="610447"/>
                </a:cubicBezTo>
                <a:close/>
                <a:moveTo>
                  <a:pt x="5606520" y="454871"/>
                </a:moveTo>
                <a:cubicBezTo>
                  <a:pt x="5712067" y="454871"/>
                  <a:pt x="5817614" y="494654"/>
                  <a:pt x="5897180" y="574220"/>
                </a:cubicBezTo>
                <a:cubicBezTo>
                  <a:pt x="6056313" y="733353"/>
                  <a:pt x="6056313" y="996409"/>
                  <a:pt x="5897180" y="1155542"/>
                </a:cubicBezTo>
                <a:cubicBezTo>
                  <a:pt x="5897180" y="1155542"/>
                  <a:pt x="5897180" y="1155542"/>
                  <a:pt x="2607355" y="4445367"/>
                </a:cubicBezTo>
                <a:cubicBezTo>
                  <a:pt x="2444975" y="4604500"/>
                  <a:pt x="2185166" y="4604500"/>
                  <a:pt x="2026033" y="4445367"/>
                </a:cubicBezTo>
                <a:cubicBezTo>
                  <a:pt x="1866901" y="4286235"/>
                  <a:pt x="1866901" y="4026426"/>
                  <a:pt x="2026033" y="3867293"/>
                </a:cubicBezTo>
                <a:cubicBezTo>
                  <a:pt x="2026033" y="3867293"/>
                  <a:pt x="2026033" y="3867293"/>
                  <a:pt x="5315859" y="574220"/>
                </a:cubicBezTo>
                <a:cubicBezTo>
                  <a:pt x="5395425" y="494654"/>
                  <a:pt x="5500972" y="454871"/>
                  <a:pt x="5606520" y="454871"/>
                </a:cubicBezTo>
                <a:close/>
                <a:moveTo>
                  <a:pt x="3590538" y="0"/>
                </a:moveTo>
                <a:cubicBezTo>
                  <a:pt x="3694151" y="0"/>
                  <a:pt x="3798170" y="38937"/>
                  <a:pt x="3877809" y="116812"/>
                </a:cubicBezTo>
                <a:cubicBezTo>
                  <a:pt x="4033838" y="275806"/>
                  <a:pt x="4033838" y="532144"/>
                  <a:pt x="3877809" y="687893"/>
                </a:cubicBezTo>
                <a:cubicBezTo>
                  <a:pt x="3718530" y="846887"/>
                  <a:pt x="3461733" y="846887"/>
                  <a:pt x="3305704" y="687893"/>
                </a:cubicBezTo>
                <a:cubicBezTo>
                  <a:pt x="3146425" y="532144"/>
                  <a:pt x="3146425" y="275806"/>
                  <a:pt x="3305704" y="116812"/>
                </a:cubicBezTo>
                <a:cubicBezTo>
                  <a:pt x="3383719" y="38937"/>
                  <a:pt x="3486925" y="0"/>
                  <a:pt x="3590538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E65771-7C11-4A8C-84F4-5192D613DB5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836A395-FD4E-4917-8E6D-2BE4CAD835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7536598-0245-4E2C-BBB9-0BD097E79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884C363C-541B-44AF-8E1E-02C68EDA59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FCEAB378-025C-41A6-9397-DD16EC6FD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8417A7B-0748-4FAB-875B-381521CB81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6507" y="1"/>
            <a:ext cx="5682319" cy="6857999"/>
          </a:xfrm>
          <a:custGeom>
            <a:avLst/>
            <a:gdLst>
              <a:gd name="connsiteX0" fmla="*/ 3882150 w 5682319"/>
              <a:gd name="connsiteY0" fmla="*/ 4074443 h 6857999"/>
              <a:gd name="connsiteX1" fmla="*/ 4169357 w 5682319"/>
              <a:gd name="connsiteY1" fmla="*/ 4191499 h 6857999"/>
              <a:gd name="connsiteX2" fmla="*/ 4169357 w 5682319"/>
              <a:gd name="connsiteY2" fmla="*/ 4765537 h 6857999"/>
              <a:gd name="connsiteX3" fmla="*/ 2075525 w 5682319"/>
              <a:gd name="connsiteY3" fmla="*/ 6857999 h 6857999"/>
              <a:gd name="connsiteX4" fmla="*/ 929344 w 5682319"/>
              <a:gd name="connsiteY4" fmla="*/ 6857999 h 6857999"/>
              <a:gd name="connsiteX5" fmla="*/ 3594943 w 5682319"/>
              <a:gd name="connsiteY5" fmla="*/ 4191499 h 6857999"/>
              <a:gd name="connsiteX6" fmla="*/ 3882150 w 5682319"/>
              <a:gd name="connsiteY6" fmla="*/ 4074443 h 6857999"/>
              <a:gd name="connsiteX7" fmla="*/ 5682319 w 5682319"/>
              <a:gd name="connsiteY7" fmla="*/ 3317874 h 6857999"/>
              <a:gd name="connsiteX8" fmla="*/ 5682319 w 5682319"/>
              <a:gd name="connsiteY8" fmla="*/ 4466166 h 6857999"/>
              <a:gd name="connsiteX9" fmla="*/ 3668064 w 5682319"/>
              <a:gd name="connsiteY9" fmla="*/ 6479645 h 6857999"/>
              <a:gd name="connsiteX10" fmla="*/ 3096343 w 5682319"/>
              <a:gd name="connsiteY10" fmla="*/ 6479645 h 6857999"/>
              <a:gd name="connsiteX11" fmla="*/ 3096343 w 5682319"/>
              <a:gd name="connsiteY11" fmla="*/ 5905499 h 6857999"/>
              <a:gd name="connsiteX12" fmla="*/ 4185522 w 5682319"/>
              <a:gd name="connsiteY12" fmla="*/ 1341442 h 6857999"/>
              <a:gd name="connsiteX13" fmla="*/ 4472627 w 5682319"/>
              <a:gd name="connsiteY13" fmla="*/ 1460518 h 6857999"/>
              <a:gd name="connsiteX14" fmla="*/ 4472627 w 5682319"/>
              <a:gd name="connsiteY14" fmla="*/ 2034728 h 6857999"/>
              <a:gd name="connsiteX15" fmla="*/ 691303 w 5682319"/>
              <a:gd name="connsiteY15" fmla="*/ 5816052 h 6857999"/>
              <a:gd name="connsiteX16" fmla="*/ 117092 w 5682319"/>
              <a:gd name="connsiteY16" fmla="*/ 5816052 h 6857999"/>
              <a:gd name="connsiteX17" fmla="*/ 117092 w 5682319"/>
              <a:gd name="connsiteY17" fmla="*/ 5241841 h 6857999"/>
              <a:gd name="connsiteX18" fmla="*/ 3898416 w 5682319"/>
              <a:gd name="connsiteY18" fmla="*/ 1460518 h 6857999"/>
              <a:gd name="connsiteX19" fmla="*/ 4185522 w 5682319"/>
              <a:gd name="connsiteY19" fmla="*/ 1341442 h 6857999"/>
              <a:gd name="connsiteX20" fmla="*/ 5682319 w 5682319"/>
              <a:gd name="connsiteY20" fmla="*/ 892174 h 6857999"/>
              <a:gd name="connsiteX21" fmla="*/ 5682319 w 5682319"/>
              <a:gd name="connsiteY21" fmla="*/ 2037686 h 6857999"/>
              <a:gd name="connsiteX22" fmla="*/ 2456186 w 5682319"/>
              <a:gd name="connsiteY22" fmla="*/ 5265226 h 6857999"/>
              <a:gd name="connsiteX23" fmla="*/ 1881887 w 5682319"/>
              <a:gd name="connsiteY23" fmla="*/ 5265226 h 6857999"/>
              <a:gd name="connsiteX24" fmla="*/ 1881887 w 5682319"/>
              <a:gd name="connsiteY24" fmla="*/ 4691147 h 6857999"/>
              <a:gd name="connsiteX25" fmla="*/ 5663793 w 5682319"/>
              <a:gd name="connsiteY25" fmla="*/ 910693 h 6857999"/>
              <a:gd name="connsiteX26" fmla="*/ 5682319 w 5682319"/>
              <a:gd name="connsiteY26" fmla="*/ 892174 h 6857999"/>
              <a:gd name="connsiteX27" fmla="*/ 4144645 w 5682319"/>
              <a:gd name="connsiteY27" fmla="*/ 0 h 6857999"/>
              <a:gd name="connsiteX28" fmla="*/ 5293380 w 5682319"/>
              <a:gd name="connsiteY28" fmla="*/ 0 h 6857999"/>
              <a:gd name="connsiteX29" fmla="*/ 5292555 w 5682319"/>
              <a:gd name="connsiteY29" fmla="*/ 824 h 6857999"/>
              <a:gd name="connsiteX30" fmla="*/ 1910701 w 5682319"/>
              <a:gd name="connsiteY30" fmla="*/ 3380869 h 6857999"/>
              <a:gd name="connsiteX31" fmla="*/ 1338981 w 5682319"/>
              <a:gd name="connsiteY31" fmla="*/ 3380869 h 6857999"/>
              <a:gd name="connsiteX32" fmla="*/ 1338981 w 5682319"/>
              <a:gd name="connsiteY32" fmla="*/ 2806808 h 6857999"/>
              <a:gd name="connsiteX33" fmla="*/ 3889749 w 5682319"/>
              <a:gd name="connsiteY33" fmla="*/ 2550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82319" h="6857999">
                <a:moveTo>
                  <a:pt x="3882150" y="4074443"/>
                </a:moveTo>
                <a:cubicBezTo>
                  <a:pt x="3986048" y="4074443"/>
                  <a:pt x="4089945" y="4113462"/>
                  <a:pt x="4169357" y="4191499"/>
                </a:cubicBezTo>
                <a:cubicBezTo>
                  <a:pt x="4328181" y="4350219"/>
                  <a:pt x="4328181" y="4609462"/>
                  <a:pt x="4169357" y="4765537"/>
                </a:cubicBezTo>
                <a:cubicBezTo>
                  <a:pt x="4169357" y="4765537"/>
                  <a:pt x="4169357" y="4765537"/>
                  <a:pt x="2075525" y="6857999"/>
                </a:cubicBezTo>
                <a:cubicBezTo>
                  <a:pt x="2075525" y="6857999"/>
                  <a:pt x="2075525" y="6857999"/>
                  <a:pt x="929344" y="6857999"/>
                </a:cubicBezTo>
                <a:cubicBezTo>
                  <a:pt x="929344" y="6857999"/>
                  <a:pt x="929344" y="6857999"/>
                  <a:pt x="3594943" y="4191499"/>
                </a:cubicBezTo>
                <a:cubicBezTo>
                  <a:pt x="3674355" y="4113462"/>
                  <a:pt x="3778252" y="4074443"/>
                  <a:pt x="3882150" y="4074443"/>
                </a:cubicBezTo>
                <a:close/>
                <a:moveTo>
                  <a:pt x="5682319" y="3317874"/>
                </a:moveTo>
                <a:cubicBezTo>
                  <a:pt x="5682319" y="3317874"/>
                  <a:pt x="5682319" y="3317874"/>
                  <a:pt x="5682319" y="4466166"/>
                </a:cubicBezTo>
                <a:cubicBezTo>
                  <a:pt x="5682319" y="4466166"/>
                  <a:pt x="5682319" y="4466166"/>
                  <a:pt x="3668064" y="6479645"/>
                </a:cubicBezTo>
                <a:cubicBezTo>
                  <a:pt x="3511899" y="6635749"/>
                  <a:pt x="3252508" y="6635749"/>
                  <a:pt x="3096343" y="6479645"/>
                </a:cubicBezTo>
                <a:cubicBezTo>
                  <a:pt x="2937532" y="6320895"/>
                  <a:pt x="2937532" y="6061603"/>
                  <a:pt x="3096343" y="5905499"/>
                </a:cubicBezTo>
                <a:close/>
                <a:moveTo>
                  <a:pt x="4185522" y="1341442"/>
                </a:moveTo>
                <a:cubicBezTo>
                  <a:pt x="4289382" y="1341442"/>
                  <a:pt x="4393243" y="1381134"/>
                  <a:pt x="4472627" y="1460518"/>
                </a:cubicBezTo>
                <a:cubicBezTo>
                  <a:pt x="4631395" y="1619285"/>
                  <a:pt x="4631395" y="1875960"/>
                  <a:pt x="4472627" y="2034728"/>
                </a:cubicBezTo>
                <a:cubicBezTo>
                  <a:pt x="4472627" y="2034728"/>
                  <a:pt x="4472627" y="2034728"/>
                  <a:pt x="691303" y="5816052"/>
                </a:cubicBezTo>
                <a:cubicBezTo>
                  <a:pt x="532535" y="5972174"/>
                  <a:pt x="275860" y="5972174"/>
                  <a:pt x="117092" y="5816052"/>
                </a:cubicBezTo>
                <a:cubicBezTo>
                  <a:pt x="-39030" y="5657284"/>
                  <a:pt x="-39030" y="5400609"/>
                  <a:pt x="117092" y="5241841"/>
                </a:cubicBezTo>
                <a:cubicBezTo>
                  <a:pt x="117092" y="5241841"/>
                  <a:pt x="117092" y="5241841"/>
                  <a:pt x="3898416" y="1460518"/>
                </a:cubicBezTo>
                <a:cubicBezTo>
                  <a:pt x="3977800" y="1381134"/>
                  <a:pt x="4081661" y="1341442"/>
                  <a:pt x="4185522" y="1341442"/>
                </a:cubicBezTo>
                <a:close/>
                <a:moveTo>
                  <a:pt x="5682319" y="892174"/>
                </a:moveTo>
                <a:cubicBezTo>
                  <a:pt x="5682319" y="892174"/>
                  <a:pt x="5682319" y="892174"/>
                  <a:pt x="5682319" y="2037686"/>
                </a:cubicBezTo>
                <a:cubicBezTo>
                  <a:pt x="5682319" y="2037686"/>
                  <a:pt x="5682319" y="2037686"/>
                  <a:pt x="2456186" y="5265226"/>
                </a:cubicBezTo>
                <a:cubicBezTo>
                  <a:pt x="2297393" y="5421312"/>
                  <a:pt x="2040679" y="5421312"/>
                  <a:pt x="1881887" y="5265226"/>
                </a:cubicBezTo>
                <a:cubicBezTo>
                  <a:pt x="1723094" y="5106495"/>
                  <a:pt x="1723094" y="4849879"/>
                  <a:pt x="1881887" y="4691147"/>
                </a:cubicBezTo>
                <a:lnTo>
                  <a:pt x="5663793" y="910693"/>
                </a:lnTo>
                <a:cubicBezTo>
                  <a:pt x="5669086" y="905402"/>
                  <a:pt x="5677026" y="900111"/>
                  <a:pt x="5682319" y="892174"/>
                </a:cubicBezTo>
                <a:close/>
                <a:moveTo>
                  <a:pt x="4144645" y="0"/>
                </a:moveTo>
                <a:lnTo>
                  <a:pt x="5293380" y="0"/>
                </a:lnTo>
                <a:lnTo>
                  <a:pt x="5292555" y="824"/>
                </a:lnTo>
                <a:cubicBezTo>
                  <a:pt x="5280167" y="13206"/>
                  <a:pt x="5081964" y="211303"/>
                  <a:pt x="1910701" y="3380869"/>
                </a:cubicBezTo>
                <a:cubicBezTo>
                  <a:pt x="1754537" y="3536949"/>
                  <a:pt x="1495145" y="3536949"/>
                  <a:pt x="1338981" y="3380869"/>
                </a:cubicBezTo>
                <a:cubicBezTo>
                  <a:pt x="1180169" y="3222143"/>
                  <a:pt x="1180169" y="2962889"/>
                  <a:pt x="1338981" y="2806808"/>
                </a:cubicBezTo>
                <a:cubicBezTo>
                  <a:pt x="1338981" y="2806808"/>
                  <a:pt x="1338981" y="2806808"/>
                  <a:pt x="3889749" y="2550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DA7DB7-B22C-4B80-97B4-17A8ADF157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57737" y="0"/>
            <a:ext cx="6334262" cy="6858000"/>
          </a:xfrm>
          <a:custGeom>
            <a:avLst/>
            <a:gdLst>
              <a:gd name="connsiteX0" fmla="*/ 4013337 w 6334262"/>
              <a:gd name="connsiteY0" fmla="*/ 5842794 h 6858000"/>
              <a:gd name="connsiteX1" fmla="*/ 4330837 w 6334262"/>
              <a:gd name="connsiteY1" fmla="*/ 5973762 h 6858000"/>
              <a:gd name="connsiteX2" fmla="*/ 4330837 w 6334262"/>
              <a:gd name="connsiteY2" fmla="*/ 6608762 h 6858000"/>
              <a:gd name="connsiteX3" fmla="*/ 3695837 w 6334262"/>
              <a:gd name="connsiteY3" fmla="*/ 6608762 h 6858000"/>
              <a:gd name="connsiteX4" fmla="*/ 3695837 w 6334262"/>
              <a:gd name="connsiteY4" fmla="*/ 5973762 h 6858000"/>
              <a:gd name="connsiteX5" fmla="*/ 4013337 w 6334262"/>
              <a:gd name="connsiteY5" fmla="*/ 5842794 h 6858000"/>
              <a:gd name="connsiteX6" fmla="*/ 3809726 w 6334262"/>
              <a:gd name="connsiteY6" fmla="*/ 4691876 h 6858000"/>
              <a:gd name="connsiteX7" fmla="*/ 4129796 w 6334262"/>
              <a:gd name="connsiteY7" fmla="*/ 4822907 h 6858000"/>
              <a:gd name="connsiteX8" fmla="*/ 4129796 w 6334262"/>
              <a:gd name="connsiteY8" fmla="*/ 5466147 h 6858000"/>
              <a:gd name="connsiteX9" fmla="*/ 2881257 w 6334262"/>
              <a:gd name="connsiteY9" fmla="*/ 6715570 h 6858000"/>
              <a:gd name="connsiteX10" fmla="*/ 2241116 w 6334262"/>
              <a:gd name="connsiteY10" fmla="*/ 6715570 h 6858000"/>
              <a:gd name="connsiteX11" fmla="*/ 2241116 w 6334262"/>
              <a:gd name="connsiteY11" fmla="*/ 6072329 h 6858000"/>
              <a:gd name="connsiteX12" fmla="*/ 3489655 w 6334262"/>
              <a:gd name="connsiteY12" fmla="*/ 4822907 h 6858000"/>
              <a:gd name="connsiteX13" fmla="*/ 3809726 w 6334262"/>
              <a:gd name="connsiteY13" fmla="*/ 4691876 h 6858000"/>
              <a:gd name="connsiteX14" fmla="*/ 6334262 w 6334262"/>
              <a:gd name="connsiteY14" fmla="*/ 3330575 h 6858000"/>
              <a:gd name="connsiteX15" fmla="*/ 6334262 w 6334262"/>
              <a:gd name="connsiteY15" fmla="*/ 4614291 h 6858000"/>
              <a:gd name="connsiteX16" fmla="*/ 5008700 w 6334262"/>
              <a:gd name="connsiteY16" fmla="*/ 5937711 h 6858000"/>
              <a:gd name="connsiteX17" fmla="*/ 4368408 w 6334262"/>
              <a:gd name="connsiteY17" fmla="*/ 5937711 h 6858000"/>
              <a:gd name="connsiteX18" fmla="*/ 4368408 w 6334262"/>
              <a:gd name="connsiteY18" fmla="*/ 5297176 h 6858000"/>
              <a:gd name="connsiteX19" fmla="*/ 4147423 w 6334262"/>
              <a:gd name="connsiteY19" fmla="*/ 3005005 h 6858000"/>
              <a:gd name="connsiteX20" fmla="*/ 4468930 w 6334262"/>
              <a:gd name="connsiteY20" fmla="*/ 3137959 h 6858000"/>
              <a:gd name="connsiteX21" fmla="*/ 4468930 w 6334262"/>
              <a:gd name="connsiteY21" fmla="*/ 3778250 h 6858000"/>
              <a:gd name="connsiteX22" fmla="*/ 1388815 w 6334262"/>
              <a:gd name="connsiteY22" fmla="*/ 6858000 h 6858000"/>
              <a:gd name="connsiteX23" fmla="*/ 1386438 w 6334262"/>
              <a:gd name="connsiteY23" fmla="*/ 6858000 h 6858000"/>
              <a:gd name="connsiteX24" fmla="*/ 1369796 w 6334262"/>
              <a:gd name="connsiteY24" fmla="*/ 6858000 h 6858000"/>
              <a:gd name="connsiteX25" fmla="*/ 1351668 w 6334262"/>
              <a:gd name="connsiteY25" fmla="*/ 6858000 h 6858000"/>
              <a:gd name="connsiteX26" fmla="*/ 1324626 w 6334262"/>
              <a:gd name="connsiteY26" fmla="*/ 6858000 h 6858000"/>
              <a:gd name="connsiteX27" fmla="*/ 1286884 w 6334262"/>
              <a:gd name="connsiteY27" fmla="*/ 6858000 h 6858000"/>
              <a:gd name="connsiteX28" fmla="*/ 1236662 w 6334262"/>
              <a:gd name="connsiteY28" fmla="*/ 6858000 h 6858000"/>
              <a:gd name="connsiteX29" fmla="*/ 1172175 w 6334262"/>
              <a:gd name="connsiteY29" fmla="*/ 6858000 h 6858000"/>
              <a:gd name="connsiteX30" fmla="*/ 1091641 w 6334262"/>
              <a:gd name="connsiteY30" fmla="*/ 6858000 h 6858000"/>
              <a:gd name="connsiteX31" fmla="*/ 993276 w 6334262"/>
              <a:gd name="connsiteY31" fmla="*/ 6858000 h 6858000"/>
              <a:gd name="connsiteX32" fmla="*/ 875297 w 6334262"/>
              <a:gd name="connsiteY32" fmla="*/ 6858000 h 6858000"/>
              <a:gd name="connsiteX33" fmla="*/ 735922 w 6334262"/>
              <a:gd name="connsiteY33" fmla="*/ 6858000 h 6858000"/>
              <a:gd name="connsiteX34" fmla="*/ 573368 w 6334262"/>
              <a:gd name="connsiteY34" fmla="*/ 6858000 h 6858000"/>
              <a:gd name="connsiteX35" fmla="*/ 385850 w 6334262"/>
              <a:gd name="connsiteY35" fmla="*/ 6858000 h 6858000"/>
              <a:gd name="connsiteX36" fmla="*/ 171587 w 6334262"/>
              <a:gd name="connsiteY36" fmla="*/ 6858000 h 6858000"/>
              <a:gd name="connsiteX37" fmla="*/ 280079 w 6334262"/>
              <a:gd name="connsiteY37" fmla="*/ 6683375 h 6858000"/>
              <a:gd name="connsiteX38" fmla="*/ 3825916 w 6334262"/>
              <a:gd name="connsiteY38" fmla="*/ 3137959 h 6858000"/>
              <a:gd name="connsiteX39" fmla="*/ 4147423 w 6334262"/>
              <a:gd name="connsiteY39" fmla="*/ 3005005 h 6858000"/>
              <a:gd name="connsiteX40" fmla="*/ 5753797 w 6334262"/>
              <a:gd name="connsiteY40" fmla="*/ 2747852 h 6858000"/>
              <a:gd name="connsiteX41" fmla="*/ 6075418 w 6334262"/>
              <a:gd name="connsiteY41" fmla="*/ 2880867 h 6858000"/>
              <a:gd name="connsiteX42" fmla="*/ 6075418 w 6334262"/>
              <a:gd name="connsiteY42" fmla="*/ 3524107 h 6858000"/>
              <a:gd name="connsiteX43" fmla="*/ 4825995 w 6334262"/>
              <a:gd name="connsiteY43" fmla="*/ 4773530 h 6858000"/>
              <a:gd name="connsiteX44" fmla="*/ 4182754 w 6334262"/>
              <a:gd name="connsiteY44" fmla="*/ 4773530 h 6858000"/>
              <a:gd name="connsiteX45" fmla="*/ 4182754 w 6334262"/>
              <a:gd name="connsiteY45" fmla="*/ 4130289 h 6858000"/>
              <a:gd name="connsiteX46" fmla="*/ 5432177 w 6334262"/>
              <a:gd name="connsiteY46" fmla="*/ 2880867 h 6858000"/>
              <a:gd name="connsiteX47" fmla="*/ 5753797 w 6334262"/>
              <a:gd name="connsiteY47" fmla="*/ 2747852 h 6858000"/>
              <a:gd name="connsiteX48" fmla="*/ 4256015 w 6334262"/>
              <a:gd name="connsiteY48" fmla="*/ 1544501 h 6858000"/>
              <a:gd name="connsiteX49" fmla="*/ 4577448 w 6334262"/>
              <a:gd name="connsiteY49" fmla="*/ 1677439 h 6858000"/>
              <a:gd name="connsiteX50" fmla="*/ 4577448 w 6334262"/>
              <a:gd name="connsiteY50" fmla="*/ 2317660 h 6858000"/>
              <a:gd name="connsiteX51" fmla="*/ 775805 w 6334262"/>
              <a:gd name="connsiteY51" fmla="*/ 6121949 h 6858000"/>
              <a:gd name="connsiteX52" fmla="*/ 132939 w 6334262"/>
              <a:gd name="connsiteY52" fmla="*/ 6121949 h 6858000"/>
              <a:gd name="connsiteX53" fmla="*/ 132939 w 6334262"/>
              <a:gd name="connsiteY53" fmla="*/ 5479082 h 6858000"/>
              <a:gd name="connsiteX54" fmla="*/ 3934582 w 6334262"/>
              <a:gd name="connsiteY54" fmla="*/ 1677439 h 6858000"/>
              <a:gd name="connsiteX55" fmla="*/ 4256015 w 6334262"/>
              <a:gd name="connsiteY55" fmla="*/ 1544501 h 6858000"/>
              <a:gd name="connsiteX56" fmla="*/ 3595373 w 6334262"/>
              <a:gd name="connsiteY56" fmla="*/ 853935 h 6858000"/>
              <a:gd name="connsiteX57" fmla="*/ 3915470 w 6334262"/>
              <a:gd name="connsiteY57" fmla="*/ 986868 h 6858000"/>
              <a:gd name="connsiteX58" fmla="*/ 3915470 w 6334262"/>
              <a:gd name="connsiteY58" fmla="*/ 1629706 h 6858000"/>
              <a:gd name="connsiteX59" fmla="*/ 1479032 w 6334262"/>
              <a:gd name="connsiteY59" fmla="*/ 4066144 h 6858000"/>
              <a:gd name="connsiteX60" fmla="*/ 836194 w 6334262"/>
              <a:gd name="connsiteY60" fmla="*/ 4066144 h 6858000"/>
              <a:gd name="connsiteX61" fmla="*/ 836194 w 6334262"/>
              <a:gd name="connsiteY61" fmla="*/ 3425951 h 6858000"/>
              <a:gd name="connsiteX62" fmla="*/ 3275276 w 6334262"/>
              <a:gd name="connsiteY62" fmla="*/ 986868 h 6858000"/>
              <a:gd name="connsiteX63" fmla="*/ 3595373 w 6334262"/>
              <a:gd name="connsiteY63" fmla="*/ 853935 h 6858000"/>
              <a:gd name="connsiteX64" fmla="*/ 6334262 w 6334262"/>
              <a:gd name="connsiteY64" fmla="*/ 812799 h 6858000"/>
              <a:gd name="connsiteX65" fmla="*/ 6334262 w 6334262"/>
              <a:gd name="connsiteY65" fmla="*/ 1913228 h 6858000"/>
              <a:gd name="connsiteX66" fmla="*/ 5170406 w 6334262"/>
              <a:gd name="connsiteY66" fmla="*/ 3077142 h 6858000"/>
              <a:gd name="connsiteX67" fmla="*/ 4527640 w 6334262"/>
              <a:gd name="connsiteY67" fmla="*/ 3077142 h 6858000"/>
              <a:gd name="connsiteX68" fmla="*/ 4527640 w 6334262"/>
              <a:gd name="connsiteY68" fmla="*/ 2434344 h 6858000"/>
              <a:gd name="connsiteX69" fmla="*/ 6016847 w 6334262"/>
              <a:gd name="connsiteY69" fmla="*/ 945062 h 6858000"/>
              <a:gd name="connsiteX70" fmla="*/ 6334262 w 6334262"/>
              <a:gd name="connsiteY70" fmla="*/ 812799 h 6858000"/>
              <a:gd name="connsiteX71" fmla="*/ 4280302 w 6334262"/>
              <a:gd name="connsiteY71" fmla="*/ 175418 h 6858000"/>
              <a:gd name="connsiteX72" fmla="*/ 4596479 w 6334262"/>
              <a:gd name="connsiteY72" fmla="*/ 306387 h 6858000"/>
              <a:gd name="connsiteX73" fmla="*/ 4596479 w 6334262"/>
              <a:gd name="connsiteY73" fmla="*/ 941387 h 6858000"/>
              <a:gd name="connsiteX74" fmla="*/ 3964125 w 6334262"/>
              <a:gd name="connsiteY74" fmla="*/ 941387 h 6858000"/>
              <a:gd name="connsiteX75" fmla="*/ 3964125 w 6334262"/>
              <a:gd name="connsiteY75" fmla="*/ 306387 h 6858000"/>
              <a:gd name="connsiteX76" fmla="*/ 4280302 w 6334262"/>
              <a:gd name="connsiteY76" fmla="*/ 175418 h 6858000"/>
              <a:gd name="connsiteX77" fmla="*/ 2910696 w 6334262"/>
              <a:gd name="connsiteY77" fmla="*/ 0 h 6858000"/>
              <a:gd name="connsiteX78" fmla="*/ 2913203 w 6334262"/>
              <a:gd name="connsiteY78" fmla="*/ 0 h 6858000"/>
              <a:gd name="connsiteX79" fmla="*/ 2919157 w 6334262"/>
              <a:gd name="connsiteY79" fmla="*/ 0 h 6858000"/>
              <a:gd name="connsiteX80" fmla="*/ 2930753 w 6334262"/>
              <a:gd name="connsiteY80" fmla="*/ 0 h 6858000"/>
              <a:gd name="connsiteX81" fmla="*/ 2949869 w 6334262"/>
              <a:gd name="connsiteY81" fmla="*/ 0 h 6858000"/>
              <a:gd name="connsiteX82" fmla="*/ 2978387 w 6334262"/>
              <a:gd name="connsiteY82" fmla="*/ 0 h 6858000"/>
              <a:gd name="connsiteX83" fmla="*/ 3018186 w 6334262"/>
              <a:gd name="connsiteY83" fmla="*/ 0 h 6858000"/>
              <a:gd name="connsiteX84" fmla="*/ 3071148 w 6334262"/>
              <a:gd name="connsiteY84" fmla="*/ 0 h 6858000"/>
              <a:gd name="connsiteX85" fmla="*/ 3139152 w 6334262"/>
              <a:gd name="connsiteY85" fmla="*/ 0 h 6858000"/>
              <a:gd name="connsiteX86" fmla="*/ 3224079 w 6334262"/>
              <a:gd name="connsiteY86" fmla="*/ 0 h 6858000"/>
              <a:gd name="connsiteX87" fmla="*/ 3327809 w 6334262"/>
              <a:gd name="connsiteY87" fmla="*/ 0 h 6858000"/>
              <a:gd name="connsiteX88" fmla="*/ 3452222 w 6334262"/>
              <a:gd name="connsiteY88" fmla="*/ 0 h 6858000"/>
              <a:gd name="connsiteX89" fmla="*/ 3599199 w 6334262"/>
              <a:gd name="connsiteY89" fmla="*/ 0 h 6858000"/>
              <a:gd name="connsiteX90" fmla="*/ 3770619 w 6334262"/>
              <a:gd name="connsiteY90" fmla="*/ 0 h 6858000"/>
              <a:gd name="connsiteX91" fmla="*/ 3968364 w 6334262"/>
              <a:gd name="connsiteY91" fmla="*/ 0 h 6858000"/>
              <a:gd name="connsiteX92" fmla="*/ 4077695 w 6334262"/>
              <a:gd name="connsiteY92" fmla="*/ 0 h 6858000"/>
              <a:gd name="connsiteX93" fmla="*/ 4194313 w 6334262"/>
              <a:gd name="connsiteY93" fmla="*/ 0 h 6858000"/>
              <a:gd name="connsiteX94" fmla="*/ 1507981 w 6334262"/>
              <a:gd name="connsiteY94" fmla="*/ 2688167 h 6858000"/>
              <a:gd name="connsiteX95" fmla="*/ 864850 w 6334262"/>
              <a:gd name="connsiteY95" fmla="*/ 2688167 h 6858000"/>
              <a:gd name="connsiteX96" fmla="*/ 864850 w 6334262"/>
              <a:gd name="connsiteY96" fmla="*/ 2045230 h 6858000"/>
              <a:gd name="connsiteX97" fmla="*/ 2910696 w 6334262"/>
              <a:gd name="connsiteY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334262" h="6858000">
                <a:moveTo>
                  <a:pt x="4013337" y="5842794"/>
                </a:moveTo>
                <a:cubicBezTo>
                  <a:pt x="4128431" y="5842793"/>
                  <a:pt x="4243525" y="5886450"/>
                  <a:pt x="4330837" y="5973762"/>
                </a:cubicBezTo>
                <a:cubicBezTo>
                  <a:pt x="4505462" y="6151033"/>
                  <a:pt x="4505462" y="6434137"/>
                  <a:pt x="4330837" y="6608762"/>
                </a:cubicBezTo>
                <a:cubicBezTo>
                  <a:pt x="4156212" y="6783387"/>
                  <a:pt x="3870462" y="6783387"/>
                  <a:pt x="3695837" y="6608762"/>
                </a:cubicBezTo>
                <a:cubicBezTo>
                  <a:pt x="3521212" y="6434137"/>
                  <a:pt x="3521212" y="6151033"/>
                  <a:pt x="3695837" y="5973762"/>
                </a:cubicBezTo>
                <a:cubicBezTo>
                  <a:pt x="3783150" y="5886450"/>
                  <a:pt x="3898243" y="5842793"/>
                  <a:pt x="4013337" y="5842794"/>
                </a:cubicBezTo>
                <a:close/>
                <a:moveTo>
                  <a:pt x="3809726" y="4691876"/>
                </a:moveTo>
                <a:cubicBezTo>
                  <a:pt x="3926115" y="4691876"/>
                  <a:pt x="4042504" y="4735553"/>
                  <a:pt x="4129796" y="4822907"/>
                </a:cubicBezTo>
                <a:cubicBezTo>
                  <a:pt x="4307025" y="5000261"/>
                  <a:pt x="4307025" y="5288793"/>
                  <a:pt x="4129796" y="5466147"/>
                </a:cubicBezTo>
                <a:cubicBezTo>
                  <a:pt x="4129796" y="5466147"/>
                  <a:pt x="4129796" y="5466147"/>
                  <a:pt x="2881257" y="6715570"/>
                </a:cubicBezTo>
                <a:cubicBezTo>
                  <a:pt x="2706673" y="6892924"/>
                  <a:pt x="2415700" y="6892924"/>
                  <a:pt x="2241116" y="6715570"/>
                </a:cubicBezTo>
                <a:cubicBezTo>
                  <a:pt x="2063887" y="6538215"/>
                  <a:pt x="2063887" y="6249683"/>
                  <a:pt x="2241116" y="6072329"/>
                </a:cubicBezTo>
                <a:cubicBezTo>
                  <a:pt x="2241116" y="6072329"/>
                  <a:pt x="2241116" y="6072329"/>
                  <a:pt x="3489655" y="4822907"/>
                </a:cubicBezTo>
                <a:cubicBezTo>
                  <a:pt x="3576947" y="4735553"/>
                  <a:pt x="3693336" y="4691876"/>
                  <a:pt x="3809726" y="4691876"/>
                </a:cubicBezTo>
                <a:close/>
                <a:moveTo>
                  <a:pt x="6334262" y="3330575"/>
                </a:moveTo>
                <a:cubicBezTo>
                  <a:pt x="6334262" y="3330575"/>
                  <a:pt x="6334262" y="3330575"/>
                  <a:pt x="6334262" y="4614291"/>
                </a:cubicBezTo>
                <a:cubicBezTo>
                  <a:pt x="6334262" y="4614291"/>
                  <a:pt x="6334262" y="4614291"/>
                  <a:pt x="5008700" y="5937711"/>
                </a:cubicBezTo>
                <a:cubicBezTo>
                  <a:pt x="4834074" y="6115049"/>
                  <a:pt x="4543033" y="6115049"/>
                  <a:pt x="4368408" y="5937711"/>
                </a:cubicBezTo>
                <a:cubicBezTo>
                  <a:pt x="4191137" y="5763019"/>
                  <a:pt x="4191137" y="5474514"/>
                  <a:pt x="4368408" y="5297176"/>
                </a:cubicBezTo>
                <a:close/>
                <a:moveTo>
                  <a:pt x="4147423" y="3005005"/>
                </a:moveTo>
                <a:cubicBezTo>
                  <a:pt x="4263853" y="3005005"/>
                  <a:pt x="4380284" y="3049323"/>
                  <a:pt x="4468930" y="3137959"/>
                </a:cubicBezTo>
                <a:cubicBezTo>
                  <a:pt x="4643575" y="3312583"/>
                  <a:pt x="4643575" y="3603625"/>
                  <a:pt x="4468930" y="3778250"/>
                </a:cubicBezTo>
                <a:cubicBezTo>
                  <a:pt x="4468930" y="3778250"/>
                  <a:pt x="4468930" y="3778250"/>
                  <a:pt x="1388815" y="6858000"/>
                </a:cubicBezTo>
                <a:lnTo>
                  <a:pt x="1386438" y="6858000"/>
                </a:lnTo>
                <a:lnTo>
                  <a:pt x="1369796" y="6858000"/>
                </a:lnTo>
                <a:lnTo>
                  <a:pt x="1351668" y="6858000"/>
                </a:lnTo>
                <a:lnTo>
                  <a:pt x="1324626" y="6858000"/>
                </a:lnTo>
                <a:lnTo>
                  <a:pt x="1286884" y="6858000"/>
                </a:lnTo>
                <a:lnTo>
                  <a:pt x="1236662" y="6858000"/>
                </a:lnTo>
                <a:lnTo>
                  <a:pt x="1172175" y="6858000"/>
                </a:lnTo>
                <a:lnTo>
                  <a:pt x="1091641" y="6858000"/>
                </a:lnTo>
                <a:lnTo>
                  <a:pt x="993276" y="6858000"/>
                </a:lnTo>
                <a:lnTo>
                  <a:pt x="875297" y="6858000"/>
                </a:lnTo>
                <a:lnTo>
                  <a:pt x="735922" y="6858000"/>
                </a:lnTo>
                <a:lnTo>
                  <a:pt x="573368" y="6858000"/>
                </a:lnTo>
                <a:lnTo>
                  <a:pt x="385850" y="6858000"/>
                </a:lnTo>
                <a:lnTo>
                  <a:pt x="171587" y="6858000"/>
                </a:lnTo>
                <a:cubicBezTo>
                  <a:pt x="192756" y="6794500"/>
                  <a:pt x="229802" y="6733646"/>
                  <a:pt x="280079" y="6683375"/>
                </a:cubicBezTo>
                <a:cubicBezTo>
                  <a:pt x="280079" y="6683375"/>
                  <a:pt x="280079" y="6683375"/>
                  <a:pt x="3825916" y="3137959"/>
                </a:cubicBezTo>
                <a:cubicBezTo>
                  <a:pt x="3914562" y="3049323"/>
                  <a:pt x="4030992" y="3005005"/>
                  <a:pt x="4147423" y="3005005"/>
                </a:cubicBezTo>
                <a:close/>
                <a:moveTo>
                  <a:pt x="5753797" y="2747852"/>
                </a:moveTo>
                <a:cubicBezTo>
                  <a:pt x="5870269" y="2747852"/>
                  <a:pt x="5986740" y="2792190"/>
                  <a:pt x="6075418" y="2880867"/>
                </a:cubicBezTo>
                <a:cubicBezTo>
                  <a:pt x="6250125" y="3058222"/>
                  <a:pt x="6250125" y="3346754"/>
                  <a:pt x="6075418" y="3524107"/>
                </a:cubicBezTo>
                <a:cubicBezTo>
                  <a:pt x="6075418" y="3524107"/>
                  <a:pt x="6075418" y="3524107"/>
                  <a:pt x="4825995" y="4773530"/>
                </a:cubicBezTo>
                <a:cubicBezTo>
                  <a:pt x="4648641" y="4948237"/>
                  <a:pt x="4360109" y="4948237"/>
                  <a:pt x="4182754" y="4773530"/>
                </a:cubicBezTo>
                <a:cubicBezTo>
                  <a:pt x="4005400" y="4596175"/>
                  <a:pt x="4005400" y="4307643"/>
                  <a:pt x="4182754" y="4130289"/>
                </a:cubicBezTo>
                <a:cubicBezTo>
                  <a:pt x="4182754" y="4130289"/>
                  <a:pt x="4182754" y="4130289"/>
                  <a:pt x="5432177" y="2880867"/>
                </a:cubicBezTo>
                <a:cubicBezTo>
                  <a:pt x="5520854" y="2792190"/>
                  <a:pt x="5637325" y="2747852"/>
                  <a:pt x="5753797" y="2747852"/>
                </a:cubicBezTo>
                <a:close/>
                <a:moveTo>
                  <a:pt x="4256015" y="1544501"/>
                </a:moveTo>
                <a:cubicBezTo>
                  <a:pt x="4372419" y="1544501"/>
                  <a:pt x="4488823" y="1588814"/>
                  <a:pt x="4577448" y="1677439"/>
                </a:cubicBezTo>
                <a:cubicBezTo>
                  <a:pt x="4754700" y="1854691"/>
                  <a:pt x="4754700" y="2143055"/>
                  <a:pt x="4577448" y="2317660"/>
                </a:cubicBezTo>
                <a:cubicBezTo>
                  <a:pt x="4577448" y="2317660"/>
                  <a:pt x="4577448" y="2317660"/>
                  <a:pt x="775805" y="6121949"/>
                </a:cubicBezTo>
                <a:cubicBezTo>
                  <a:pt x="598554" y="6299200"/>
                  <a:pt x="310190" y="6299200"/>
                  <a:pt x="132939" y="6121949"/>
                </a:cubicBezTo>
                <a:cubicBezTo>
                  <a:pt x="-44313" y="5944698"/>
                  <a:pt x="-44313" y="5656333"/>
                  <a:pt x="132939" y="5479082"/>
                </a:cubicBezTo>
                <a:cubicBezTo>
                  <a:pt x="132939" y="5479082"/>
                  <a:pt x="132939" y="5479082"/>
                  <a:pt x="3934582" y="1677439"/>
                </a:cubicBezTo>
                <a:cubicBezTo>
                  <a:pt x="4023208" y="1588814"/>
                  <a:pt x="4139612" y="1544501"/>
                  <a:pt x="4256015" y="1544501"/>
                </a:cubicBezTo>
                <a:close/>
                <a:moveTo>
                  <a:pt x="3595373" y="853935"/>
                </a:moveTo>
                <a:cubicBezTo>
                  <a:pt x="3711772" y="853935"/>
                  <a:pt x="3828171" y="898246"/>
                  <a:pt x="3915470" y="986868"/>
                </a:cubicBezTo>
                <a:cubicBezTo>
                  <a:pt x="4092713" y="1164111"/>
                  <a:pt x="4092713" y="1452463"/>
                  <a:pt x="3915470" y="1629706"/>
                </a:cubicBezTo>
                <a:cubicBezTo>
                  <a:pt x="3915470" y="1629706"/>
                  <a:pt x="3915470" y="1629706"/>
                  <a:pt x="1479032" y="4066144"/>
                </a:cubicBezTo>
                <a:cubicBezTo>
                  <a:pt x="1301789" y="4243387"/>
                  <a:pt x="1013437" y="4243387"/>
                  <a:pt x="836194" y="4066144"/>
                </a:cubicBezTo>
                <a:cubicBezTo>
                  <a:pt x="658950" y="3891545"/>
                  <a:pt x="658950" y="3603194"/>
                  <a:pt x="836194" y="3425951"/>
                </a:cubicBezTo>
                <a:cubicBezTo>
                  <a:pt x="836194" y="3425951"/>
                  <a:pt x="836194" y="3425951"/>
                  <a:pt x="3275276" y="986868"/>
                </a:cubicBezTo>
                <a:cubicBezTo>
                  <a:pt x="3362575" y="898246"/>
                  <a:pt x="3478974" y="853935"/>
                  <a:pt x="3595373" y="853935"/>
                </a:cubicBezTo>
                <a:close/>
                <a:moveTo>
                  <a:pt x="6334262" y="812799"/>
                </a:moveTo>
                <a:cubicBezTo>
                  <a:pt x="6334262" y="812799"/>
                  <a:pt x="6334262" y="812799"/>
                  <a:pt x="6334262" y="1913228"/>
                </a:cubicBezTo>
                <a:cubicBezTo>
                  <a:pt x="6334262" y="1913228"/>
                  <a:pt x="6334262" y="1913228"/>
                  <a:pt x="5170406" y="3077142"/>
                </a:cubicBezTo>
                <a:cubicBezTo>
                  <a:pt x="4993183" y="3254375"/>
                  <a:pt x="4704864" y="3254375"/>
                  <a:pt x="4527640" y="3077142"/>
                </a:cubicBezTo>
                <a:cubicBezTo>
                  <a:pt x="4353062" y="2899910"/>
                  <a:pt x="4353062" y="2611577"/>
                  <a:pt x="4527640" y="2434344"/>
                </a:cubicBezTo>
                <a:lnTo>
                  <a:pt x="6016847" y="945062"/>
                </a:lnTo>
                <a:cubicBezTo>
                  <a:pt x="6104136" y="857769"/>
                  <a:pt x="6220522" y="815445"/>
                  <a:pt x="6334262" y="812799"/>
                </a:cubicBezTo>
                <a:close/>
                <a:moveTo>
                  <a:pt x="4280302" y="175418"/>
                </a:moveTo>
                <a:cubicBezTo>
                  <a:pt x="4394734" y="175418"/>
                  <a:pt x="4509167" y="219075"/>
                  <a:pt x="4596479" y="306387"/>
                </a:cubicBezTo>
                <a:cubicBezTo>
                  <a:pt x="4773750" y="481012"/>
                  <a:pt x="4773750" y="766762"/>
                  <a:pt x="4596479" y="941387"/>
                </a:cubicBezTo>
                <a:cubicBezTo>
                  <a:pt x="4421854" y="1116012"/>
                  <a:pt x="4138750" y="1116012"/>
                  <a:pt x="3964125" y="941387"/>
                </a:cubicBezTo>
                <a:cubicBezTo>
                  <a:pt x="3789500" y="766762"/>
                  <a:pt x="3789500" y="481012"/>
                  <a:pt x="3964125" y="306387"/>
                </a:cubicBezTo>
                <a:cubicBezTo>
                  <a:pt x="4051438" y="219075"/>
                  <a:pt x="4165870" y="175418"/>
                  <a:pt x="4280302" y="175418"/>
                </a:cubicBezTo>
                <a:close/>
                <a:moveTo>
                  <a:pt x="2910696" y="0"/>
                </a:moveTo>
                <a:lnTo>
                  <a:pt x="2913203" y="0"/>
                </a:lnTo>
                <a:lnTo>
                  <a:pt x="2919157" y="0"/>
                </a:lnTo>
                <a:lnTo>
                  <a:pt x="2930753" y="0"/>
                </a:lnTo>
                <a:lnTo>
                  <a:pt x="2949869" y="0"/>
                </a:lnTo>
                <a:lnTo>
                  <a:pt x="2978387" y="0"/>
                </a:lnTo>
                <a:lnTo>
                  <a:pt x="3018186" y="0"/>
                </a:lnTo>
                <a:lnTo>
                  <a:pt x="3071148" y="0"/>
                </a:lnTo>
                <a:lnTo>
                  <a:pt x="3139152" y="0"/>
                </a:lnTo>
                <a:lnTo>
                  <a:pt x="3224079" y="0"/>
                </a:lnTo>
                <a:lnTo>
                  <a:pt x="3327809" y="0"/>
                </a:lnTo>
                <a:lnTo>
                  <a:pt x="3452222" y="0"/>
                </a:lnTo>
                <a:lnTo>
                  <a:pt x="3599199" y="0"/>
                </a:lnTo>
                <a:lnTo>
                  <a:pt x="3770619" y="0"/>
                </a:lnTo>
                <a:lnTo>
                  <a:pt x="3968364" y="0"/>
                </a:lnTo>
                <a:lnTo>
                  <a:pt x="4077695" y="0"/>
                </a:lnTo>
                <a:lnTo>
                  <a:pt x="4194313" y="0"/>
                </a:lnTo>
                <a:cubicBezTo>
                  <a:pt x="4194313" y="0"/>
                  <a:pt x="4194313" y="0"/>
                  <a:pt x="1507981" y="2688167"/>
                </a:cubicBezTo>
                <a:cubicBezTo>
                  <a:pt x="1330657" y="2865438"/>
                  <a:pt x="1042174" y="2865438"/>
                  <a:pt x="864850" y="2688167"/>
                </a:cubicBezTo>
                <a:cubicBezTo>
                  <a:pt x="687525" y="2510896"/>
                  <a:pt x="687525" y="2222501"/>
                  <a:pt x="864850" y="2045230"/>
                </a:cubicBezTo>
                <a:cubicBezTo>
                  <a:pt x="864850" y="2045230"/>
                  <a:pt x="864850" y="2045230"/>
                  <a:pt x="2910696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83210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FD4295F-BFEF-40BB-96E1-F34FC9123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126163" cy="6858000"/>
          </a:xfrm>
          <a:custGeom>
            <a:avLst/>
            <a:gdLst>
              <a:gd name="connsiteX0" fmla="*/ 4652238 w 6126163"/>
              <a:gd name="connsiteY0" fmla="*/ 1812535 h 6858000"/>
              <a:gd name="connsiteX1" fmla="*/ 5095371 w 6126163"/>
              <a:gd name="connsiteY1" fmla="*/ 1997101 h 6858000"/>
              <a:gd name="connsiteX2" fmla="*/ 5095371 w 6126163"/>
              <a:gd name="connsiteY2" fmla="*/ 2883547 h 6858000"/>
              <a:gd name="connsiteX3" fmla="*/ 1482731 w 6126163"/>
              <a:gd name="connsiteY3" fmla="*/ 6496919 h 6858000"/>
              <a:gd name="connsiteX4" fmla="*/ 1121723 w 6126163"/>
              <a:gd name="connsiteY4" fmla="*/ 6858000 h 6858000"/>
              <a:gd name="connsiteX5" fmla="*/ 0 w 6126163"/>
              <a:gd name="connsiteY5" fmla="*/ 6858000 h 6858000"/>
              <a:gd name="connsiteX6" fmla="*/ 0 w 6126163"/>
              <a:gd name="connsiteY6" fmla="*/ 6856730 h 6858000"/>
              <a:gd name="connsiteX7" fmla="*/ 0 w 6126163"/>
              <a:gd name="connsiteY7" fmla="*/ 6847830 h 6858000"/>
              <a:gd name="connsiteX8" fmla="*/ 0 w 6126163"/>
              <a:gd name="connsiteY8" fmla="*/ 6823674 h 6858000"/>
              <a:gd name="connsiteX9" fmla="*/ 0 w 6126163"/>
              <a:gd name="connsiteY9" fmla="*/ 6776633 h 6858000"/>
              <a:gd name="connsiteX10" fmla="*/ 0 w 6126163"/>
              <a:gd name="connsiteY10" fmla="*/ 6742148 h 6858000"/>
              <a:gd name="connsiteX11" fmla="*/ 0 w 6126163"/>
              <a:gd name="connsiteY11" fmla="*/ 6699080 h 6858000"/>
              <a:gd name="connsiteX12" fmla="*/ 0 w 6126163"/>
              <a:gd name="connsiteY12" fmla="*/ 6646477 h 6858000"/>
              <a:gd name="connsiteX13" fmla="*/ 0 w 6126163"/>
              <a:gd name="connsiteY13" fmla="*/ 6583385 h 6858000"/>
              <a:gd name="connsiteX14" fmla="*/ 0 w 6126163"/>
              <a:gd name="connsiteY14" fmla="*/ 6508851 h 6858000"/>
              <a:gd name="connsiteX15" fmla="*/ 0 w 6126163"/>
              <a:gd name="connsiteY15" fmla="*/ 6421921 h 6858000"/>
              <a:gd name="connsiteX16" fmla="*/ 0 w 6126163"/>
              <a:gd name="connsiteY16" fmla="*/ 6321642 h 6858000"/>
              <a:gd name="connsiteX17" fmla="*/ 0 w 6126163"/>
              <a:gd name="connsiteY17" fmla="*/ 6207059 h 6858000"/>
              <a:gd name="connsiteX18" fmla="*/ 4209104 w 6126163"/>
              <a:gd name="connsiteY18" fmla="*/ 1997101 h 6858000"/>
              <a:gd name="connsiteX19" fmla="*/ 4652238 w 6126163"/>
              <a:gd name="connsiteY19" fmla="*/ 1812535 h 6858000"/>
              <a:gd name="connsiteX20" fmla="*/ 2968625 w 6126163"/>
              <a:gd name="connsiteY20" fmla="*/ 0 h 6858000"/>
              <a:gd name="connsiteX21" fmla="*/ 6126163 w 6126163"/>
              <a:gd name="connsiteY21" fmla="*/ 0 h 6858000"/>
              <a:gd name="connsiteX22" fmla="*/ 0 w 6126163"/>
              <a:gd name="connsiteY22" fmla="*/ 6127750 h 6858000"/>
              <a:gd name="connsiteX23" fmla="*/ 0 w 6126163"/>
              <a:gd name="connsiteY23" fmla="*/ 2968625 h 6858000"/>
              <a:gd name="connsiteX24" fmla="*/ 1129242 w 6126163"/>
              <a:gd name="connsiteY24" fmla="*/ 0 h 6858000"/>
              <a:gd name="connsiteX25" fmla="*/ 1132705 w 6126163"/>
              <a:gd name="connsiteY25" fmla="*/ 0 h 6858000"/>
              <a:gd name="connsiteX26" fmla="*/ 1140928 w 6126163"/>
              <a:gd name="connsiteY26" fmla="*/ 0 h 6858000"/>
              <a:gd name="connsiteX27" fmla="*/ 1156941 w 6126163"/>
              <a:gd name="connsiteY27" fmla="*/ 0 h 6858000"/>
              <a:gd name="connsiteX28" fmla="*/ 1183341 w 6126163"/>
              <a:gd name="connsiteY28" fmla="*/ 0 h 6858000"/>
              <a:gd name="connsiteX29" fmla="*/ 1222725 w 6126163"/>
              <a:gd name="connsiteY29" fmla="*/ 0 h 6858000"/>
              <a:gd name="connsiteX30" fmla="*/ 1277689 w 6126163"/>
              <a:gd name="connsiteY30" fmla="*/ 0 h 6858000"/>
              <a:gd name="connsiteX31" fmla="*/ 1350831 w 6126163"/>
              <a:gd name="connsiteY31" fmla="*/ 0 h 6858000"/>
              <a:gd name="connsiteX32" fmla="*/ 1444746 w 6126163"/>
              <a:gd name="connsiteY32" fmla="*/ 0 h 6858000"/>
              <a:gd name="connsiteX33" fmla="*/ 1562032 w 6126163"/>
              <a:gd name="connsiteY33" fmla="*/ 0 h 6858000"/>
              <a:gd name="connsiteX34" fmla="*/ 1705286 w 6126163"/>
              <a:gd name="connsiteY34" fmla="*/ 0 h 6858000"/>
              <a:gd name="connsiteX35" fmla="*/ 1787462 w 6126163"/>
              <a:gd name="connsiteY35" fmla="*/ 0 h 6858000"/>
              <a:gd name="connsiteX36" fmla="*/ 1877103 w 6126163"/>
              <a:gd name="connsiteY36" fmla="*/ 0 h 6858000"/>
              <a:gd name="connsiteX37" fmla="*/ 1974535 w 6126163"/>
              <a:gd name="connsiteY37" fmla="*/ 0 h 6858000"/>
              <a:gd name="connsiteX38" fmla="*/ 2080082 w 6126163"/>
              <a:gd name="connsiteY38" fmla="*/ 0 h 6858000"/>
              <a:gd name="connsiteX39" fmla="*/ 2194068 w 6126163"/>
              <a:gd name="connsiteY39" fmla="*/ 0 h 6858000"/>
              <a:gd name="connsiteX40" fmla="*/ 2316818 w 6126163"/>
              <a:gd name="connsiteY40" fmla="*/ 0 h 6858000"/>
              <a:gd name="connsiteX41" fmla="*/ 2448657 w 6126163"/>
              <a:gd name="connsiteY41" fmla="*/ 0 h 6858000"/>
              <a:gd name="connsiteX42" fmla="*/ 2589909 w 6126163"/>
              <a:gd name="connsiteY42" fmla="*/ 0 h 6858000"/>
              <a:gd name="connsiteX43" fmla="*/ 2740898 w 6126163"/>
              <a:gd name="connsiteY43" fmla="*/ 0 h 6858000"/>
              <a:gd name="connsiteX44" fmla="*/ 2901950 w 6126163"/>
              <a:gd name="connsiteY44" fmla="*/ 0 h 6858000"/>
              <a:gd name="connsiteX45" fmla="*/ 1176867 w 6126163"/>
              <a:gd name="connsiteY45" fmla="*/ 1728193 h 6858000"/>
              <a:gd name="connsiteX46" fmla="*/ 287867 w 6126163"/>
              <a:gd name="connsiteY46" fmla="*/ 1728193 h 6858000"/>
              <a:gd name="connsiteX47" fmla="*/ 287867 w 6126163"/>
              <a:gd name="connsiteY47" fmla="*/ 841601 h 6858000"/>
              <a:gd name="connsiteX48" fmla="*/ 1129242 w 6126163"/>
              <a:gd name="connsiteY4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126163" h="6858000">
                <a:moveTo>
                  <a:pt x="4652238" y="1812535"/>
                </a:moveTo>
                <a:cubicBezTo>
                  <a:pt x="4812956" y="1812535"/>
                  <a:pt x="4973675" y="1874057"/>
                  <a:pt x="5095371" y="1997101"/>
                </a:cubicBezTo>
                <a:cubicBezTo>
                  <a:pt x="5338763" y="2240543"/>
                  <a:pt x="5338763" y="2637459"/>
                  <a:pt x="5095371" y="2883547"/>
                </a:cubicBezTo>
                <a:cubicBezTo>
                  <a:pt x="5095371" y="2883547"/>
                  <a:pt x="5095371" y="2883547"/>
                  <a:pt x="1482731" y="6496919"/>
                </a:cubicBezTo>
                <a:lnTo>
                  <a:pt x="1121723" y="6858000"/>
                </a:lnTo>
                <a:lnTo>
                  <a:pt x="0" y="6858000"/>
                </a:lnTo>
                <a:lnTo>
                  <a:pt x="0" y="6856730"/>
                </a:lnTo>
                <a:lnTo>
                  <a:pt x="0" y="6847830"/>
                </a:lnTo>
                <a:lnTo>
                  <a:pt x="0" y="6823674"/>
                </a:lnTo>
                <a:lnTo>
                  <a:pt x="0" y="6776633"/>
                </a:lnTo>
                <a:lnTo>
                  <a:pt x="0" y="6742148"/>
                </a:lnTo>
                <a:lnTo>
                  <a:pt x="0" y="6699080"/>
                </a:lnTo>
                <a:lnTo>
                  <a:pt x="0" y="6646477"/>
                </a:lnTo>
                <a:lnTo>
                  <a:pt x="0" y="6583385"/>
                </a:lnTo>
                <a:lnTo>
                  <a:pt x="0" y="6508851"/>
                </a:lnTo>
                <a:lnTo>
                  <a:pt x="0" y="6421921"/>
                </a:lnTo>
                <a:lnTo>
                  <a:pt x="0" y="6321642"/>
                </a:lnTo>
                <a:lnTo>
                  <a:pt x="0" y="6207059"/>
                </a:lnTo>
                <a:cubicBezTo>
                  <a:pt x="0" y="6207059"/>
                  <a:pt x="0" y="6207059"/>
                  <a:pt x="4209104" y="1997101"/>
                </a:cubicBezTo>
                <a:cubicBezTo>
                  <a:pt x="4330800" y="1874057"/>
                  <a:pt x="4491519" y="1812535"/>
                  <a:pt x="4652238" y="1812535"/>
                </a:cubicBezTo>
                <a:close/>
                <a:moveTo>
                  <a:pt x="2968625" y="0"/>
                </a:moveTo>
                <a:lnTo>
                  <a:pt x="6126163" y="0"/>
                </a:lnTo>
                <a:lnTo>
                  <a:pt x="0" y="6127750"/>
                </a:lnTo>
                <a:lnTo>
                  <a:pt x="0" y="2968625"/>
                </a:lnTo>
                <a:close/>
                <a:moveTo>
                  <a:pt x="1129242" y="0"/>
                </a:moveTo>
                <a:lnTo>
                  <a:pt x="1132705" y="0"/>
                </a:lnTo>
                <a:lnTo>
                  <a:pt x="1140928" y="0"/>
                </a:lnTo>
                <a:lnTo>
                  <a:pt x="1156941" y="0"/>
                </a:lnTo>
                <a:lnTo>
                  <a:pt x="1183341" y="0"/>
                </a:lnTo>
                <a:lnTo>
                  <a:pt x="1222725" y="0"/>
                </a:lnTo>
                <a:lnTo>
                  <a:pt x="1277689" y="0"/>
                </a:lnTo>
                <a:lnTo>
                  <a:pt x="1350831" y="0"/>
                </a:lnTo>
                <a:lnTo>
                  <a:pt x="1444746" y="0"/>
                </a:lnTo>
                <a:lnTo>
                  <a:pt x="1562032" y="0"/>
                </a:lnTo>
                <a:lnTo>
                  <a:pt x="1705286" y="0"/>
                </a:lnTo>
                <a:lnTo>
                  <a:pt x="1787462" y="0"/>
                </a:lnTo>
                <a:lnTo>
                  <a:pt x="1877103" y="0"/>
                </a:lnTo>
                <a:lnTo>
                  <a:pt x="1974535" y="0"/>
                </a:lnTo>
                <a:lnTo>
                  <a:pt x="2080082" y="0"/>
                </a:lnTo>
                <a:lnTo>
                  <a:pt x="2194068" y="0"/>
                </a:lnTo>
                <a:lnTo>
                  <a:pt x="2316818" y="0"/>
                </a:lnTo>
                <a:lnTo>
                  <a:pt x="2448657" y="0"/>
                </a:lnTo>
                <a:lnTo>
                  <a:pt x="2589909" y="0"/>
                </a:lnTo>
                <a:lnTo>
                  <a:pt x="2740898" y="0"/>
                </a:lnTo>
                <a:lnTo>
                  <a:pt x="2901950" y="0"/>
                </a:lnTo>
                <a:cubicBezTo>
                  <a:pt x="2901950" y="0"/>
                  <a:pt x="2901950" y="0"/>
                  <a:pt x="1176867" y="1728193"/>
                </a:cubicBezTo>
                <a:cubicBezTo>
                  <a:pt x="930804" y="1971675"/>
                  <a:pt x="533929" y="1971675"/>
                  <a:pt x="287867" y="1728193"/>
                </a:cubicBezTo>
                <a:cubicBezTo>
                  <a:pt x="44450" y="1484711"/>
                  <a:pt x="44450" y="1085083"/>
                  <a:pt x="287867" y="841601"/>
                </a:cubicBezTo>
                <a:cubicBezTo>
                  <a:pt x="287867" y="841601"/>
                  <a:pt x="287867" y="841601"/>
                  <a:pt x="112924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77C4B3-1DF5-42C4-88D3-7A8FDF1437C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E827BD4-C372-4180-AA85-8A9DEF2FF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F2E8CDF-5D20-4D7F-A039-FA664F07CF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8E6AE06-6C45-4DED-9551-699DA73FFB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10A531-85B9-4009-BD82-A503C2912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20" name="Freeform 13">
            <a:extLst>
              <a:ext uri="{FF2B5EF4-FFF2-40B4-BE49-F238E27FC236}">
                <a16:creationId xmlns:a16="http://schemas.microsoft.com/office/drawing/2014/main" id="{FCFE8574-3DDA-44E9-B82B-2F9AA30C2615}"/>
              </a:ext>
            </a:extLst>
          </p:cNvPr>
          <p:cNvSpPr>
            <a:spLocks/>
          </p:cNvSpPr>
          <p:nvPr userDrawn="1"/>
        </p:nvSpPr>
        <p:spPr bwMode="auto">
          <a:xfrm>
            <a:off x="0" y="1666875"/>
            <a:ext cx="455613" cy="1235075"/>
          </a:xfrm>
          <a:custGeom>
            <a:avLst/>
            <a:gdLst>
              <a:gd name="T0" fmla="*/ 80 w 172"/>
              <a:gd name="T1" fmla="*/ 53 h 467"/>
              <a:gd name="T2" fmla="*/ 80 w 172"/>
              <a:gd name="T3" fmla="*/ 53 h 467"/>
              <a:gd name="T4" fmla="*/ 0 w 172"/>
              <a:gd name="T5" fmla="*/ 0 h 467"/>
              <a:gd name="T6" fmla="*/ 0 w 172"/>
              <a:gd name="T7" fmla="*/ 467 h 467"/>
              <a:gd name="T8" fmla="*/ 80 w 172"/>
              <a:gd name="T9" fmla="*/ 388 h 467"/>
              <a:gd name="T10" fmla="*/ 80 w 172"/>
              <a:gd name="T11" fmla="*/ 5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67"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56" y="29"/>
                  <a:pt x="29" y="12"/>
                  <a:pt x="0" y="0"/>
                </a:cubicBezTo>
                <a:cubicBezTo>
                  <a:pt x="0" y="467"/>
                  <a:pt x="0" y="467"/>
                  <a:pt x="0" y="467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172" y="295"/>
                  <a:pt x="172" y="145"/>
                  <a:pt x="80" y="53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EBE5F009-828D-4CEF-96D5-43F75AD903F9}"/>
              </a:ext>
            </a:extLst>
          </p:cNvPr>
          <p:cNvSpPr>
            <a:spLocks/>
          </p:cNvSpPr>
          <p:nvPr userDrawn="1"/>
        </p:nvSpPr>
        <p:spPr bwMode="auto">
          <a:xfrm>
            <a:off x="4938713" y="0"/>
            <a:ext cx="3021013" cy="2154238"/>
          </a:xfrm>
          <a:custGeom>
            <a:avLst/>
            <a:gdLst>
              <a:gd name="T0" fmla="*/ 92 w 1142"/>
              <a:gd name="T1" fmla="*/ 722 h 814"/>
              <a:gd name="T2" fmla="*/ 92 w 1142"/>
              <a:gd name="T3" fmla="*/ 722 h 814"/>
              <a:gd name="T4" fmla="*/ 427 w 1142"/>
              <a:gd name="T5" fmla="*/ 722 h 814"/>
              <a:gd name="T6" fmla="*/ 1111 w 1142"/>
              <a:gd name="T7" fmla="*/ 38 h 814"/>
              <a:gd name="T8" fmla="*/ 1142 w 1142"/>
              <a:gd name="T9" fmla="*/ 0 h 814"/>
              <a:gd name="T10" fmla="*/ 479 w 1142"/>
              <a:gd name="T11" fmla="*/ 0 h 814"/>
              <a:gd name="T12" fmla="*/ 92 w 1142"/>
              <a:gd name="T13" fmla="*/ 387 h 814"/>
              <a:gd name="T14" fmla="*/ 92 w 1142"/>
              <a:gd name="T15" fmla="*/ 722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2" h="814">
                <a:moveTo>
                  <a:pt x="92" y="722"/>
                </a:moveTo>
                <a:cubicBezTo>
                  <a:pt x="92" y="722"/>
                  <a:pt x="92" y="722"/>
                  <a:pt x="92" y="722"/>
                </a:cubicBezTo>
                <a:cubicBezTo>
                  <a:pt x="184" y="814"/>
                  <a:pt x="335" y="814"/>
                  <a:pt x="427" y="722"/>
                </a:cubicBezTo>
                <a:cubicBezTo>
                  <a:pt x="1111" y="38"/>
                  <a:pt x="1111" y="38"/>
                  <a:pt x="1111" y="38"/>
                </a:cubicBezTo>
                <a:cubicBezTo>
                  <a:pt x="1123" y="26"/>
                  <a:pt x="1133" y="13"/>
                  <a:pt x="1142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92" y="387"/>
                  <a:pt x="92" y="387"/>
                  <a:pt x="92" y="387"/>
                </a:cubicBezTo>
                <a:cubicBezTo>
                  <a:pt x="0" y="479"/>
                  <a:pt x="0" y="630"/>
                  <a:pt x="92" y="722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0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g05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CD4BCDB-D5A1-4262-8420-612F707BF2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8658" y="0"/>
            <a:ext cx="7420167" cy="6185064"/>
          </a:xfrm>
          <a:custGeom>
            <a:avLst/>
            <a:gdLst>
              <a:gd name="connsiteX0" fmla="*/ 880919 w 7420167"/>
              <a:gd name="connsiteY0" fmla="*/ 0 h 6185064"/>
              <a:gd name="connsiteX1" fmla="*/ 7420167 w 7420167"/>
              <a:gd name="connsiteY1" fmla="*/ 0 h 6185064"/>
              <a:gd name="connsiteX2" fmla="*/ 7420167 w 7420167"/>
              <a:gd name="connsiteY2" fmla="*/ 4066168 h 6185064"/>
              <a:gd name="connsiteX3" fmla="*/ 5539556 w 7420167"/>
              <a:gd name="connsiteY3" fmla="*/ 5947431 h 6185064"/>
              <a:gd name="connsiteX4" fmla="*/ 4384794 w 7420167"/>
              <a:gd name="connsiteY4" fmla="*/ 5947431 h 6185064"/>
              <a:gd name="connsiteX5" fmla="*/ 237552 w 7420167"/>
              <a:gd name="connsiteY5" fmla="*/ 1798751 h 6185064"/>
              <a:gd name="connsiteX6" fmla="*/ 237552 w 7420167"/>
              <a:gd name="connsiteY6" fmla="*/ 643590 h 6185064"/>
              <a:gd name="connsiteX7" fmla="*/ 880919 w 7420167"/>
              <a:gd name="connsiteY7" fmla="*/ 0 h 61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0167" h="6185064">
                <a:moveTo>
                  <a:pt x="880919" y="0"/>
                </a:moveTo>
                <a:lnTo>
                  <a:pt x="7420167" y="0"/>
                </a:lnTo>
                <a:cubicBezTo>
                  <a:pt x="7420167" y="0"/>
                  <a:pt x="7420167" y="0"/>
                  <a:pt x="7420167" y="4066168"/>
                </a:cubicBezTo>
                <a:cubicBezTo>
                  <a:pt x="7420167" y="4066168"/>
                  <a:pt x="7420167" y="4066168"/>
                  <a:pt x="5539556" y="5947431"/>
                </a:cubicBezTo>
                <a:cubicBezTo>
                  <a:pt x="5222821" y="6264275"/>
                  <a:pt x="4701529" y="6264275"/>
                  <a:pt x="4384794" y="5947431"/>
                </a:cubicBezTo>
                <a:cubicBezTo>
                  <a:pt x="4384794" y="5947431"/>
                  <a:pt x="4384794" y="5947431"/>
                  <a:pt x="237552" y="1798751"/>
                </a:cubicBezTo>
                <a:cubicBezTo>
                  <a:pt x="-79183" y="1478607"/>
                  <a:pt x="-79183" y="960434"/>
                  <a:pt x="237552" y="643590"/>
                </a:cubicBezTo>
                <a:cubicBezTo>
                  <a:pt x="237552" y="643590"/>
                  <a:pt x="237552" y="643590"/>
                  <a:pt x="880919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337390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7C2730-F629-4D6E-BE5B-C2E55D631223}"/>
              </a:ext>
            </a:extLst>
          </p:cNvPr>
          <p:cNvSpPr>
            <a:spLocks/>
          </p:cNvSpPr>
          <p:nvPr userDrawn="1"/>
        </p:nvSpPr>
        <p:spPr bwMode="auto">
          <a:xfrm>
            <a:off x="9337675" y="0"/>
            <a:ext cx="2857500" cy="2717800"/>
          </a:xfrm>
          <a:custGeom>
            <a:avLst/>
            <a:gdLst>
              <a:gd name="T0" fmla="*/ 445 w 1080"/>
              <a:gd name="T1" fmla="*/ 0 h 1027"/>
              <a:gd name="T2" fmla="*/ 160 w 1080"/>
              <a:gd name="T3" fmla="*/ 285 h 1027"/>
              <a:gd name="T4" fmla="*/ 160 w 1080"/>
              <a:gd name="T5" fmla="*/ 867 h 1027"/>
              <a:gd name="T6" fmla="*/ 742 w 1080"/>
              <a:gd name="T7" fmla="*/ 867 h 1027"/>
              <a:gd name="T8" fmla="*/ 1080 w 1080"/>
              <a:gd name="T9" fmla="*/ 529 h 1027"/>
              <a:gd name="T10" fmla="*/ 1080 w 1080"/>
              <a:gd name="T11" fmla="*/ 0 h 1027"/>
              <a:gd name="T12" fmla="*/ 445 w 1080"/>
              <a:gd name="T13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0" h="1027">
                <a:moveTo>
                  <a:pt x="445" y="0"/>
                </a:moveTo>
                <a:cubicBezTo>
                  <a:pt x="160" y="285"/>
                  <a:pt x="160" y="285"/>
                  <a:pt x="160" y="285"/>
                </a:cubicBezTo>
                <a:cubicBezTo>
                  <a:pt x="0" y="445"/>
                  <a:pt x="0" y="707"/>
                  <a:pt x="160" y="867"/>
                </a:cubicBezTo>
                <a:cubicBezTo>
                  <a:pt x="320" y="1027"/>
                  <a:pt x="582" y="1027"/>
                  <a:pt x="742" y="867"/>
                </a:cubicBezTo>
                <a:cubicBezTo>
                  <a:pt x="1080" y="529"/>
                  <a:pt x="1080" y="529"/>
                  <a:pt x="1080" y="529"/>
                </a:cubicBezTo>
                <a:cubicBezTo>
                  <a:pt x="1080" y="0"/>
                  <a:pt x="1080" y="0"/>
                  <a:pt x="1080" y="0"/>
                </a:cubicBezTo>
                <a:lnTo>
                  <a:pt x="445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4927313-E453-46DB-8A00-AE661AA4C1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81589" y="1257474"/>
            <a:ext cx="7110411" cy="5600527"/>
          </a:xfrm>
          <a:custGeom>
            <a:avLst/>
            <a:gdLst>
              <a:gd name="connsiteX0" fmla="*/ 6435987 w 7110411"/>
              <a:gd name="connsiteY0" fmla="*/ 200 h 5600527"/>
              <a:gd name="connsiteX1" fmla="*/ 6981741 w 7110411"/>
              <a:gd name="connsiteY1" fmla="*/ 85856 h 5600527"/>
              <a:gd name="connsiteX2" fmla="*/ 7110411 w 7110411"/>
              <a:gd name="connsiteY2" fmla="*/ 130489 h 5600527"/>
              <a:gd name="connsiteX3" fmla="*/ 7110411 w 7110411"/>
              <a:gd name="connsiteY3" fmla="*/ 3976517 h 5600527"/>
              <a:gd name="connsiteX4" fmla="*/ 7110409 w 7110411"/>
              <a:gd name="connsiteY4" fmla="*/ 3976518 h 5600527"/>
              <a:gd name="connsiteX5" fmla="*/ 5634450 w 7110411"/>
              <a:gd name="connsiteY5" fmla="*/ 5452697 h 5600527"/>
              <a:gd name="connsiteX6" fmla="*/ 5486642 w 7110411"/>
              <a:gd name="connsiteY6" fmla="*/ 5600527 h 5600527"/>
              <a:gd name="connsiteX7" fmla="*/ 0 w 7110411"/>
              <a:gd name="connsiteY7" fmla="*/ 5600527 h 5600527"/>
              <a:gd name="connsiteX8" fmla="*/ 1228 w 7110411"/>
              <a:gd name="connsiteY8" fmla="*/ 5599299 h 5600527"/>
              <a:gd name="connsiteX9" fmla="*/ 5034271 w 7110411"/>
              <a:gd name="connsiteY9" fmla="*/ 565507 h 5600527"/>
              <a:gd name="connsiteX10" fmla="*/ 6435987 w 7110411"/>
              <a:gd name="connsiteY10" fmla="*/ 200 h 56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0411" h="5600527">
                <a:moveTo>
                  <a:pt x="6435987" y="200"/>
                </a:moveTo>
                <a:cubicBezTo>
                  <a:pt x="6620272" y="2827"/>
                  <a:pt x="6804215" y="31366"/>
                  <a:pt x="6981741" y="85856"/>
                </a:cubicBezTo>
                <a:lnTo>
                  <a:pt x="7110411" y="130489"/>
                </a:lnTo>
                <a:lnTo>
                  <a:pt x="7110411" y="3976517"/>
                </a:lnTo>
                <a:lnTo>
                  <a:pt x="7110409" y="3976518"/>
                </a:lnTo>
                <a:cubicBezTo>
                  <a:pt x="7088960" y="3997971"/>
                  <a:pt x="6922731" y="4164225"/>
                  <a:pt x="5634450" y="5452697"/>
                </a:cubicBezTo>
                <a:lnTo>
                  <a:pt x="5486642" y="5600527"/>
                </a:lnTo>
                <a:lnTo>
                  <a:pt x="0" y="5600527"/>
                </a:lnTo>
                <a:lnTo>
                  <a:pt x="1228" y="5599299"/>
                </a:lnTo>
                <a:cubicBezTo>
                  <a:pt x="19664" y="5580860"/>
                  <a:pt x="314641" y="5285839"/>
                  <a:pt x="5034271" y="565507"/>
                </a:cubicBezTo>
                <a:cubicBezTo>
                  <a:pt x="5419844" y="181696"/>
                  <a:pt x="5929205" y="-7027"/>
                  <a:pt x="6435987" y="2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3B87BA2-34D6-4B9D-A0FF-47B82811DE0E}"/>
              </a:ext>
            </a:extLst>
          </p:cNvPr>
          <p:cNvSpPr>
            <a:spLocks/>
          </p:cNvSpPr>
          <p:nvPr userDrawn="1"/>
        </p:nvSpPr>
        <p:spPr bwMode="auto">
          <a:xfrm>
            <a:off x="3657600" y="1952625"/>
            <a:ext cx="6442075" cy="4905375"/>
          </a:xfrm>
          <a:custGeom>
            <a:avLst/>
            <a:gdLst>
              <a:gd name="T0" fmla="*/ 2275 w 2435"/>
              <a:gd name="T1" fmla="*/ 160 h 1854"/>
              <a:gd name="T2" fmla="*/ 2275 w 2435"/>
              <a:gd name="T3" fmla="*/ 160 h 1854"/>
              <a:gd name="T4" fmla="*/ 1694 w 2435"/>
              <a:gd name="T5" fmla="*/ 160 h 1854"/>
              <a:gd name="T6" fmla="*/ 11 w 2435"/>
              <a:gd name="T7" fmla="*/ 1843 h 1854"/>
              <a:gd name="T8" fmla="*/ 0 w 2435"/>
              <a:gd name="T9" fmla="*/ 1854 h 1854"/>
              <a:gd name="T10" fmla="*/ 1164 w 2435"/>
              <a:gd name="T11" fmla="*/ 1854 h 1854"/>
              <a:gd name="T12" fmla="*/ 2275 w 2435"/>
              <a:gd name="T13" fmla="*/ 742 h 1854"/>
              <a:gd name="T14" fmla="*/ 2275 w 2435"/>
              <a:gd name="T15" fmla="*/ 160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35" h="1854">
                <a:moveTo>
                  <a:pt x="2275" y="160"/>
                </a:moveTo>
                <a:cubicBezTo>
                  <a:pt x="2275" y="160"/>
                  <a:pt x="2275" y="160"/>
                  <a:pt x="2275" y="160"/>
                </a:cubicBezTo>
                <a:cubicBezTo>
                  <a:pt x="2115" y="0"/>
                  <a:pt x="1854" y="0"/>
                  <a:pt x="1694" y="160"/>
                </a:cubicBezTo>
                <a:cubicBezTo>
                  <a:pt x="11" y="1843"/>
                  <a:pt x="11" y="1843"/>
                  <a:pt x="11" y="1843"/>
                </a:cubicBezTo>
                <a:cubicBezTo>
                  <a:pt x="7" y="1847"/>
                  <a:pt x="4" y="1850"/>
                  <a:pt x="0" y="1854"/>
                </a:cubicBezTo>
                <a:cubicBezTo>
                  <a:pt x="1164" y="1854"/>
                  <a:pt x="1164" y="1854"/>
                  <a:pt x="1164" y="1854"/>
                </a:cubicBezTo>
                <a:cubicBezTo>
                  <a:pt x="2275" y="742"/>
                  <a:pt x="2275" y="742"/>
                  <a:pt x="2275" y="742"/>
                </a:cubicBezTo>
                <a:cubicBezTo>
                  <a:pt x="2435" y="582"/>
                  <a:pt x="2435" y="320"/>
                  <a:pt x="2275" y="16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4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(V2.2.2)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5% Charcoal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Indigo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1" r:id="rId23"/>
    <p:sldLayoutId id="2147484252" r:id="rId24"/>
    <p:sldLayoutId id="2147484253" r:id="rId25"/>
    <p:sldLayoutId id="2147484254" r:id="rId26"/>
    <p:sldLayoutId id="2147484255" r:id="rId27"/>
    <p:sldLayoutId id="2147484256" r:id="rId28"/>
    <p:sldLayoutId id="2147484257" r:id="rId29"/>
    <p:sldLayoutId id="2147484261" r:id="rId30"/>
    <p:sldLayoutId id="2147484268" r:id="rId31"/>
    <p:sldLayoutId id="2147484269" r:id="rId32"/>
    <p:sldLayoutId id="2147484270" r:id="rId33"/>
    <p:sldLayoutId id="2147484271" r:id="rId34"/>
    <p:sldLayoutId id="2147484272" r:id="rId35"/>
    <p:sldLayoutId id="2147484258" r:id="rId36"/>
    <p:sldLayoutId id="2147484259" r:id="rId37"/>
    <p:sldLayoutId id="2147484260" r:id="rId38"/>
    <p:sldLayoutId id="2147484273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world.iqvia.com/media/?mediaId=C5E0FBA0-C35C-4758-B6C1F2CE211A0E27" TargetMode="External"/><Relationship Id="rId7" Type="http://schemas.openxmlformats.org/officeDocument/2006/relationships/hyperlink" Target="https://brandworld.iqvia.com/guidelines/guide/bf2ae22c-d796-4613-bc79-ca168125730a/page/5a972373-3091-4818-bc85-f42b61bfe16e" TargetMode="External"/><Relationship Id="rId2" Type="http://schemas.openxmlformats.org/officeDocument/2006/relationships/hyperlink" Target="https://brandworld.iqvia.com/guidelines/guide/bf2ae22c-d796-4613-bc79-ca168125730a/page/28a4d6b7-150e-49e3-82f9-621aa2d3f77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randworld.iqvia.com/media/?mediaId=93250739-F414-497C-AF5837AA90A2FAB8" TargetMode="External"/><Relationship Id="rId5" Type="http://schemas.openxmlformats.org/officeDocument/2006/relationships/hyperlink" Target="https://brandworld.iqvia.com/media/?mediaId=24C2FEAE-793E-4566-B6662977051D692F" TargetMode="External"/><Relationship Id="rId4" Type="http://schemas.openxmlformats.org/officeDocument/2006/relationships/hyperlink" Target="https://brandworld.iqvia.com/media/?mediaId=FE2577B0-8516-4971-91E46334FB0703DB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trends.google.com/trends/?geo=US" TargetMode="External"/><Relationship Id="rId13" Type="http://schemas.openxmlformats.org/officeDocument/2006/relationships/hyperlink" Target="https://brandworld.iqvia.com/media/?mediaId=93250739-F414-497C-AF5837AA90A2FAB8" TargetMode="External"/><Relationship Id="rId3" Type="http://schemas.openxmlformats.org/officeDocument/2006/relationships/image" Target="../media/image49.png"/><Relationship Id="rId7" Type="http://schemas.openxmlformats.org/officeDocument/2006/relationships/hyperlink" Target="https://www.wordtracker.com/" TargetMode="External"/><Relationship Id="rId12" Type="http://schemas.openxmlformats.org/officeDocument/2006/relationships/hyperlink" Target="https://brandworld.iqvia.com/media/?mediaId=CC1031BE-5ECD-48DE-9B770FB8A279DD84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moz.com/explorer" TargetMode="External"/><Relationship Id="rId11" Type="http://schemas.openxmlformats.org/officeDocument/2006/relationships/hyperlink" Target="https://soovle.com/" TargetMode="External"/><Relationship Id="rId5" Type="http://schemas.openxmlformats.org/officeDocument/2006/relationships/hyperlink" Target="mailto:Web.Support@iqvia.com" TargetMode="External"/><Relationship Id="rId10" Type="http://schemas.openxmlformats.org/officeDocument/2006/relationships/hyperlink" Target="https://www.google.com/trends/correlate" TargetMode="External"/><Relationship Id="rId4" Type="http://schemas.openxmlformats.org/officeDocument/2006/relationships/hyperlink" Target="mailto:web.support@iqvia.com" TargetMode="External"/><Relationship Id="rId9" Type="http://schemas.openxmlformats.org/officeDocument/2006/relationships/hyperlink" Target="https://answerthepublic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qvia.com/locations/united-states/library/white-papers/integrated-delivery-network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iqvia.com/locations/united-states/solutions/life-sciences/commercial-solutions/market-access/idn-insigh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F75B33-7012-4681-90E6-AFA54C212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importance of Search Engine Optimization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911826-BCC1-439E-A40E-C01B9B6FC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SEO Best Practices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5552D1-EC58-405F-9E97-7E338409D5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Sathya N</a:t>
            </a:r>
            <a:br>
              <a:rPr lang="en-US" dirty="0"/>
            </a:br>
            <a:r>
              <a:rPr lang="en-US" dirty="0"/>
              <a:t>Senior Web Strategy Coord</a:t>
            </a:r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05AF89-318F-45DD-BC3D-12B90E9F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406400"/>
            <a:ext cx="11338560" cy="7682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How Backlinks Work?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FCE5B-0FBD-4AB0-B64D-7D4583B4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87" y="2510319"/>
            <a:ext cx="9830625" cy="244542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7D978-B7D3-48F0-B027-8B874B3A36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720" y="1174663"/>
            <a:ext cx="11338560" cy="402336"/>
          </a:xfrm>
        </p:spPr>
        <p:txBody>
          <a:bodyPr/>
          <a:lstStyle/>
          <a:p>
            <a:r>
              <a:rPr lang="en-US" dirty="0"/>
              <a:t>The more relevant, important, and trustworthy a web page is, the more links it will have earned.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A174EA-1981-4960-8483-4D79D9C9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Research: The foundation for a good SEO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8E83B-D6CF-4BD0-A939-8643692D0EA6}"/>
              </a:ext>
            </a:extLst>
          </p:cNvPr>
          <p:cNvSpPr txBox="1"/>
          <p:nvPr/>
        </p:nvSpPr>
        <p:spPr>
          <a:xfrm>
            <a:off x="384694" y="1062731"/>
            <a:ext cx="10740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chemeClr val="accent1"/>
                </a:solidFill>
              </a:rPr>
              <a:t>Analyze and choose the best keyword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7CB742C-38BF-4F26-B77B-C7E28472AF08}"/>
              </a:ext>
            </a:extLst>
          </p:cNvPr>
          <p:cNvGraphicFramePr/>
          <p:nvPr/>
        </p:nvGraphicFramePr>
        <p:xfrm>
          <a:off x="546618" y="2660736"/>
          <a:ext cx="10902431" cy="255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5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A174EA-1981-4960-8483-4D79D9C9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Types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A26E8FD-21E4-4542-9FBA-9A36F1089D10}"/>
              </a:ext>
            </a:extLst>
          </p:cNvPr>
          <p:cNvGraphicFramePr/>
          <p:nvPr/>
        </p:nvGraphicFramePr>
        <p:xfrm>
          <a:off x="2203969" y="1959635"/>
          <a:ext cx="7979266" cy="149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7585D6C8-3AF9-4854-AE5A-583733B7A040}"/>
              </a:ext>
            </a:extLst>
          </p:cNvPr>
          <p:cNvSpPr/>
          <p:nvPr/>
        </p:nvSpPr>
        <p:spPr>
          <a:xfrm>
            <a:off x="3974811" y="3445877"/>
            <a:ext cx="447675" cy="10287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FD5D150-B4A2-4B04-BF5A-CC05F0E6A431}"/>
              </a:ext>
            </a:extLst>
          </p:cNvPr>
          <p:cNvSpPr/>
          <p:nvPr/>
        </p:nvSpPr>
        <p:spPr>
          <a:xfrm>
            <a:off x="7843837" y="3445877"/>
            <a:ext cx="447675" cy="10287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7E7CA1-BA1E-40B8-B09F-F05AEBB712D3}"/>
              </a:ext>
            </a:extLst>
          </p:cNvPr>
          <p:cNvSpPr txBox="1"/>
          <p:nvPr/>
        </p:nvSpPr>
        <p:spPr>
          <a:xfrm>
            <a:off x="2700340" y="4541252"/>
            <a:ext cx="2847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Healthy diet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40A10-61BB-4887-A67B-B58995208F16}"/>
              </a:ext>
            </a:extLst>
          </p:cNvPr>
          <p:cNvSpPr txBox="1"/>
          <p:nvPr/>
        </p:nvSpPr>
        <p:spPr>
          <a:xfrm>
            <a:off x="6643686" y="4541252"/>
            <a:ext cx="284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Healthy diet for weight loss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Healthy diet food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Low carb diet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Healthy meal plans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Diet plan weight loss</a:t>
            </a:r>
          </a:p>
        </p:txBody>
      </p:sp>
    </p:spTree>
    <p:extLst>
      <p:ext uri="{BB962C8B-B14F-4D97-AF65-F5344CB8AC3E}">
        <p14:creationId xmlns:p14="http://schemas.microsoft.com/office/powerpoint/2010/main" val="12435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8D7CE-11B9-4F93-B084-3C003D80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E9F96-18D7-4B43-8A22-B924F1F74EB3}"/>
              </a:ext>
            </a:extLst>
          </p:cNvPr>
          <p:cNvSpPr txBox="1"/>
          <p:nvPr/>
        </p:nvSpPr>
        <p:spPr>
          <a:xfrm>
            <a:off x="384694" y="1062731"/>
            <a:ext cx="10740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chemeClr val="accent1"/>
                </a:solidFill>
              </a:rPr>
              <a:t>Websites with well-chosen keywords help to get more organic traffic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90CDE1-6BCB-4D76-A438-E91B44A4A8C1}"/>
              </a:ext>
            </a:extLst>
          </p:cNvPr>
          <p:cNvSpPr/>
          <p:nvPr/>
        </p:nvSpPr>
        <p:spPr>
          <a:xfrm>
            <a:off x="219074" y="2227236"/>
            <a:ext cx="5768176" cy="3974225"/>
          </a:xfrm>
          <a:prstGeom prst="roundRect">
            <a:avLst>
              <a:gd name="adj" fmla="val 675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t" anchorCtr="0"/>
          <a:lstStyle/>
          <a:p>
            <a:pPr marL="0" lvl="1" algn="ctr">
              <a:spcAft>
                <a:spcPts val="1200"/>
              </a:spcAft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Short tail keywords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These keywords are not specific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They consist 1-2 words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They have high search volume and high competition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Since these keywords are broad match, they don't convert very well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Example: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Analytics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IGC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Consulting, etc.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3753B-5B34-4FE9-A71E-D15F92AF80E9}"/>
              </a:ext>
            </a:extLst>
          </p:cNvPr>
          <p:cNvSpPr/>
          <p:nvPr/>
        </p:nvSpPr>
        <p:spPr>
          <a:xfrm>
            <a:off x="6204750" y="2227236"/>
            <a:ext cx="5768176" cy="3974225"/>
          </a:xfrm>
          <a:prstGeom prst="roundRect">
            <a:avLst>
              <a:gd name="adj" fmla="val 6757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t" anchorCtr="0"/>
          <a:lstStyle/>
          <a:p>
            <a:pPr marL="0" lvl="1" algn="ctr">
              <a:spcAft>
                <a:spcPts val="1200"/>
              </a:spcAft>
            </a:pPr>
            <a:r>
              <a:rPr lang="en-US" sz="2800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Long tail keywords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These keywords are very specific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They consist of more than 2 words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They have relatively low search volume and competition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This will bring in quality traffic leading to higher conversion rate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Example: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Healthcare data transformation solutions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Master data management in healthcare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Clinical Research and Development solutions, etc. </a:t>
            </a:r>
            <a:endParaRPr lang="en-US" sz="16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EA432D-4839-49C0-AA84-5528A3A4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CB7B6A-AA79-435C-97E0-96189D8B6586}"/>
              </a:ext>
            </a:extLst>
          </p:cNvPr>
          <p:cNvSpPr/>
          <p:nvPr/>
        </p:nvSpPr>
        <p:spPr>
          <a:xfrm>
            <a:off x="4821637" y="1712171"/>
            <a:ext cx="5732063" cy="3802804"/>
          </a:xfrm>
          <a:prstGeom prst="roundRect">
            <a:avLst>
              <a:gd name="adj" fmla="val 675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t" anchorCtr="0"/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</a:rPr>
              <a:t>Title tags with numbers result in higher CTR: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Poor example: Learn digital marketing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Good example: </a:t>
            </a:r>
            <a:r>
              <a:rPr lang="en-US" sz="1600" b="1" dirty="0">
                <a:solidFill>
                  <a:schemeClr val="accent1"/>
                </a:solidFill>
              </a:rPr>
              <a:t>5 easy ways to learn digital marketing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</a:rPr>
              <a:t>Having questions in your metatags can increase your CTR:</a:t>
            </a:r>
          </a:p>
          <a:p>
            <a:pPr>
              <a:spcAft>
                <a:spcPts val="600"/>
              </a:spcAft>
            </a:pPr>
            <a:endParaRPr lang="en-US" sz="1600" b="1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Poor example: Learn the importance of first page rankings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Good example: </a:t>
            </a:r>
            <a:r>
              <a:rPr lang="en-US" sz="1600" b="1" dirty="0">
                <a:solidFill>
                  <a:schemeClr val="accent1"/>
                </a:solidFill>
              </a:rPr>
              <a:t>How to rank number 1 on Google?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1CE2857-16D5-48C0-9C30-A8070EC7BAC0}"/>
              </a:ext>
            </a:extLst>
          </p:cNvPr>
          <p:cNvSpPr/>
          <p:nvPr/>
        </p:nvSpPr>
        <p:spPr>
          <a:xfrm>
            <a:off x="571500" y="2419350"/>
            <a:ext cx="3057526" cy="1331956"/>
          </a:xfrm>
          <a:prstGeom prst="wedgeRectCallout">
            <a:avLst>
              <a:gd name="adj1" fmla="val 84219"/>
              <a:gd name="adj2" fmla="val 39751"/>
            </a:avLst>
          </a:prstGeom>
          <a:gradFill flip="none" rotWithShape="1">
            <a:gsLst>
              <a:gs pos="80000">
                <a:schemeClr val="accent1"/>
              </a:gs>
              <a:gs pos="2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wrap="square" lIns="731520" tIns="365760" rIns="182880" bIns="274320" rtlCol="0">
            <a:noAutofit/>
          </a:bodyPr>
          <a:lstStyle/>
          <a:p>
            <a:endParaRPr lang="en-US" sz="16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3206C-2163-4012-AD4A-500C016F1D37}"/>
              </a:ext>
            </a:extLst>
          </p:cNvPr>
          <p:cNvSpPr txBox="1"/>
          <p:nvPr/>
        </p:nvSpPr>
        <p:spPr>
          <a:xfrm>
            <a:off x="495300" y="2891254"/>
            <a:ext cx="305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According to </a:t>
            </a:r>
            <a:r>
              <a:rPr lang="en-US" sz="2000" dirty="0" err="1">
                <a:solidFill>
                  <a:schemeClr val="bg1"/>
                </a:solidFill>
              </a:rPr>
              <a:t>Moz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9348-86AE-46AA-A139-110FA651F02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4694" y="1286358"/>
            <a:ext cx="6073256" cy="548591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BFB3"/>
                </a:solidFill>
              </a:rPr>
              <a:t>Length:</a:t>
            </a:r>
            <a:r>
              <a:rPr lang="en-US" sz="1400" b="1" dirty="0"/>
              <a:t> </a:t>
            </a:r>
            <a:r>
              <a:rPr lang="en-US" sz="1400" dirty="0"/>
              <a:t>512 pixels. (approx. 60 characters or less)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BFB3"/>
                </a:solidFill>
              </a:rPr>
              <a:t>Write for Humans, not robots: </a:t>
            </a:r>
            <a:r>
              <a:rPr lang="en-US" sz="1400" dirty="0"/>
              <a:t>Keep it natural.</a:t>
            </a:r>
            <a:endParaRPr lang="en-US" sz="1400" dirty="0">
              <a:solidFill>
                <a:srgbClr val="00BFB3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BFB3"/>
                </a:solidFill>
              </a:rPr>
              <a:t>Competition: </a:t>
            </a:r>
            <a:r>
              <a:rPr lang="en-US" sz="1400" dirty="0"/>
              <a:t>What are our competitors calling their similar pages?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BFB3"/>
                </a:solidFill>
              </a:rPr>
              <a:t>Keyword placement:</a:t>
            </a:r>
            <a:r>
              <a:rPr lang="en-US" sz="1400" b="1" dirty="0"/>
              <a:t> </a:t>
            </a:r>
            <a:r>
              <a:rPr lang="en-US" sz="1400" dirty="0"/>
              <a:t>Place most important keywords towards the front of the title tag, with least important semantics at the end.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BFB3"/>
                </a:solidFill>
              </a:rPr>
              <a:t>Relevancy:</a:t>
            </a:r>
            <a:r>
              <a:rPr lang="en-US" sz="1400" dirty="0"/>
              <a:t> It accurately describes the content (strong message match).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BFB3"/>
                </a:solidFill>
              </a:rPr>
              <a:t>Unique Page Titles:</a:t>
            </a:r>
            <a:r>
              <a:rPr lang="en-US" sz="1400" dirty="0"/>
              <a:t> Ensure title tags are unique to each page, and that only one page on the site is optimized for a given keyword.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BFB3"/>
                </a:solidFill>
              </a:rPr>
              <a:t>No stuffing:</a:t>
            </a:r>
            <a:r>
              <a:rPr lang="en-US" sz="1400" dirty="0"/>
              <a:t> Do NOT repeat the same word over and over.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BFB3"/>
                </a:solidFill>
              </a:rPr>
              <a:t>Use action words:</a:t>
            </a:r>
            <a:r>
              <a:rPr lang="en-US" sz="1400" dirty="0"/>
              <a:t> these terms help entice the user to take action (or click). Ex: </a:t>
            </a:r>
            <a:r>
              <a:rPr lang="en-US" sz="1400" i="1" dirty="0"/>
              <a:t>Get, take, learn, go, download and boost.</a:t>
            </a:r>
            <a:endParaRPr lang="en-US" sz="1400" dirty="0"/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BFB3"/>
                </a:solidFill>
              </a:rPr>
              <a:t>Highlight differentiators</a:t>
            </a:r>
            <a:r>
              <a:rPr lang="en-US" sz="1400" dirty="0">
                <a:solidFill>
                  <a:srgbClr val="00BFB3"/>
                </a:solidFill>
              </a:rPr>
              <a:t>: </a:t>
            </a:r>
            <a:r>
              <a:rPr lang="en-US" sz="1400" dirty="0"/>
              <a:t>tell people what makes your content unique. i.e., </a:t>
            </a:r>
            <a:r>
              <a:rPr lang="en-US" sz="1400" i="1" dirty="0"/>
              <a:t>depth,, speed, freshness, actionable, brand.</a:t>
            </a:r>
            <a:endParaRPr lang="en-US" sz="1400" dirty="0"/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BFB3"/>
                </a:solidFill>
              </a:rPr>
              <a:t>Add brackets/parenthesis:</a:t>
            </a:r>
            <a:r>
              <a:rPr lang="en-US" sz="1400" dirty="0"/>
              <a:t> break up the text and highlight specific sections of the title, which can improve readability.</a:t>
            </a:r>
          </a:p>
          <a:p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06836-50CF-4047-B695-E12A3E72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 for Optimizing Titles for SEO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0AC778-6581-4985-9E07-75958683F8BB}"/>
              </a:ext>
            </a:extLst>
          </p:cNvPr>
          <p:cNvSpPr/>
          <p:nvPr/>
        </p:nvSpPr>
        <p:spPr>
          <a:xfrm>
            <a:off x="7093062" y="1405420"/>
            <a:ext cx="4714244" cy="385133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AA0924-6CC0-4915-B4A3-B64DE59ADC2D}"/>
              </a:ext>
            </a:extLst>
          </p:cNvPr>
          <p:cNvSpPr/>
          <p:nvPr/>
        </p:nvSpPr>
        <p:spPr>
          <a:xfrm>
            <a:off x="6334513" y="1527445"/>
            <a:ext cx="4484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tabLst>
                <a:tab pos="4283075" algn="l"/>
              </a:tabLst>
            </a:pPr>
            <a:r>
              <a:rPr lang="en-US" sz="4400" b="1" spc="-300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Goal #1 </a:t>
            </a:r>
            <a:endParaRPr lang="en-US" sz="4000" b="1" spc="-300" dirty="0">
              <a:solidFill>
                <a:schemeClr val="bg1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D244D6-FD29-47ED-9A48-792CE89D6818}"/>
              </a:ext>
            </a:extLst>
          </p:cNvPr>
          <p:cNvSpPr/>
          <p:nvPr/>
        </p:nvSpPr>
        <p:spPr>
          <a:xfrm>
            <a:off x="7648660" y="3865554"/>
            <a:ext cx="3929392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4283075" algn="l"/>
              </a:tabLst>
            </a:pPr>
            <a:r>
              <a:rPr lang="en-US" b="1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Entice the User to Click</a:t>
            </a:r>
          </a:p>
          <a:p>
            <a:pPr>
              <a:spcAft>
                <a:spcPts val="300"/>
              </a:spcAft>
              <a:tabLst>
                <a:tab pos="4283075" algn="l"/>
              </a:tabLst>
            </a:pPr>
            <a:r>
              <a:rPr lang="en-US" sz="1400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Google uses CTR to decide how relevant you are for a specific page. If you rank low but have a high CTR, Google will bump you up over time.</a:t>
            </a:r>
            <a:endParaRPr lang="en-US" sz="800" dirty="0">
              <a:solidFill>
                <a:schemeClr val="bg1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77188E-B2CF-4997-A85B-B328970A636B}"/>
              </a:ext>
            </a:extLst>
          </p:cNvPr>
          <p:cNvSpPr/>
          <p:nvPr/>
        </p:nvSpPr>
        <p:spPr>
          <a:xfrm>
            <a:off x="6334513" y="3211058"/>
            <a:ext cx="4484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tabLst>
                <a:tab pos="4283075" algn="l"/>
              </a:tabLst>
            </a:pPr>
            <a:r>
              <a:rPr lang="en-US" sz="4400" b="1" spc="-300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Goal #2 </a:t>
            </a:r>
            <a:endParaRPr lang="en-US" sz="4000" b="1" spc="-300" dirty="0">
              <a:solidFill>
                <a:schemeClr val="bg1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11BC4A-B80B-4BEE-BE6A-E8E206445117}"/>
              </a:ext>
            </a:extLst>
          </p:cNvPr>
          <p:cNvSpPr/>
          <p:nvPr/>
        </p:nvSpPr>
        <p:spPr>
          <a:xfrm>
            <a:off x="7648660" y="2276950"/>
            <a:ext cx="3929392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4283075" algn="l"/>
              </a:tabLst>
            </a:pPr>
            <a:r>
              <a:rPr lang="en-US" b="1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Help you rank for a keyword</a:t>
            </a:r>
          </a:p>
          <a:p>
            <a:pPr>
              <a:spcAft>
                <a:spcPts val="300"/>
              </a:spcAft>
              <a:tabLst>
                <a:tab pos="4283075" algn="l"/>
              </a:tabLst>
            </a:pPr>
            <a:r>
              <a:rPr lang="en-US" sz="1400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If you aren’t ranking for your keyword that you target, your page won’t see much traffic.</a:t>
            </a:r>
            <a:endParaRPr lang="en-US" sz="800" dirty="0">
              <a:solidFill>
                <a:schemeClr val="bg1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926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F544AD-D194-4E10-9D5E-536A19E5991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84694" y="1702626"/>
            <a:ext cx="6421365" cy="457784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A3E0"/>
                </a:solidFill>
              </a:rPr>
              <a:t>No longer than 155 characters.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Keep it short but interesting enough. Usually, 120 -156 characters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A3E0"/>
                </a:solidFill>
              </a:rPr>
              <a:t>Use active voice and make it actionable:</a:t>
            </a:r>
            <a:br>
              <a:rPr lang="en-US" sz="1400" b="1" dirty="0">
                <a:solidFill>
                  <a:srgbClr val="00A3E0"/>
                </a:solidFill>
              </a:rPr>
            </a:br>
            <a:r>
              <a:rPr lang="en-US" sz="1400" dirty="0"/>
              <a:t>Address the user directly to act. Motivate with your differentiation.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A3E0"/>
                </a:solidFill>
              </a:rPr>
              <a:t>Include a Call to Action: </a:t>
            </a:r>
            <a:br>
              <a:rPr lang="en-US" sz="1400" b="1" dirty="0">
                <a:solidFill>
                  <a:srgbClr val="00A3E0"/>
                </a:solidFill>
              </a:rPr>
            </a:br>
            <a:r>
              <a:rPr lang="en-US" sz="1400" dirty="0"/>
              <a:t>Entice the Click!</a:t>
            </a:r>
            <a:r>
              <a:rPr lang="en-US" sz="1400" i="1" dirty="0"/>
              <a:t> “Learn more, get it now, start your free trial, find out how”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A3E0"/>
                </a:solidFill>
              </a:rPr>
              <a:t>Use your targeted primary keyword</a:t>
            </a:r>
            <a:br>
              <a:rPr lang="en-US" sz="1400" dirty="0"/>
            </a:br>
            <a:r>
              <a:rPr lang="en-US" sz="1400" dirty="0"/>
              <a:t>This will make the word bolded and it will stand out.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A3E0"/>
                </a:solidFill>
              </a:rPr>
              <a:t>Show specification where possible</a:t>
            </a:r>
            <a:br>
              <a:rPr lang="en-US" sz="1400" dirty="0"/>
            </a:br>
            <a:r>
              <a:rPr lang="en-US" sz="1400" dirty="0"/>
              <a:t>Use a benefit or two when writing your meta description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A3E0"/>
                </a:solidFill>
              </a:rPr>
              <a:t>Make sure it matches the page’s content</a:t>
            </a:r>
            <a:br>
              <a:rPr lang="en-US" sz="1400" dirty="0"/>
            </a:br>
            <a:r>
              <a:rPr lang="en-US" sz="1400" dirty="0"/>
              <a:t>Don’t mislead, it will cause users to bounce from your page.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0A3E0"/>
                </a:solidFill>
              </a:rPr>
              <a:t>Make it unique</a:t>
            </a:r>
            <a:br>
              <a:rPr lang="en-US" sz="1400" b="1" dirty="0">
                <a:solidFill>
                  <a:srgbClr val="00A3E0"/>
                </a:solidFill>
              </a:rPr>
            </a:br>
            <a:r>
              <a:rPr lang="en-US" sz="1400" dirty="0"/>
              <a:t>Avoid copy and pasting directly from your content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031496-AACF-4749-ADFE-BF475DBF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Meta Descriptions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07731C-52F0-46FA-9CE8-62EC3EF5CA1C}"/>
              </a:ext>
            </a:extLst>
          </p:cNvPr>
          <p:cNvSpPr/>
          <p:nvPr/>
        </p:nvSpPr>
        <p:spPr>
          <a:xfrm>
            <a:off x="7204252" y="1785573"/>
            <a:ext cx="4714244" cy="385133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58AEF7-4C1B-4A92-BB68-42FA460F05A4}"/>
              </a:ext>
            </a:extLst>
          </p:cNvPr>
          <p:cNvSpPr/>
          <p:nvPr/>
        </p:nvSpPr>
        <p:spPr>
          <a:xfrm>
            <a:off x="6445703" y="1907598"/>
            <a:ext cx="4484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tabLst>
                <a:tab pos="4283075" algn="l"/>
              </a:tabLst>
            </a:pPr>
            <a:r>
              <a:rPr lang="en-US" sz="4400" b="1" spc="-300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Goal #1 </a:t>
            </a:r>
            <a:endParaRPr lang="en-US" sz="4000" b="1" spc="-300" dirty="0">
              <a:solidFill>
                <a:schemeClr val="bg1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01217-8B1C-4C2A-A886-CAF1D186AE26}"/>
              </a:ext>
            </a:extLst>
          </p:cNvPr>
          <p:cNvSpPr/>
          <p:nvPr/>
        </p:nvSpPr>
        <p:spPr>
          <a:xfrm>
            <a:off x="7815633" y="2572223"/>
            <a:ext cx="3929392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4283075" algn="l"/>
              </a:tabLst>
            </a:pPr>
            <a:r>
              <a:rPr lang="en-US" b="1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Entice the User to Click</a:t>
            </a:r>
          </a:p>
          <a:p>
            <a:pPr>
              <a:spcAft>
                <a:spcPts val="300"/>
              </a:spcAft>
              <a:tabLst>
                <a:tab pos="4283075" algn="l"/>
              </a:tabLst>
            </a:pPr>
            <a:r>
              <a:rPr lang="en-US" sz="1400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The meta description affects click through rates. Don’t lose visits by forgetting this step.</a:t>
            </a:r>
            <a:endParaRPr lang="en-US" sz="800" dirty="0">
              <a:solidFill>
                <a:schemeClr val="bg1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9503AC-8C98-41FE-8999-CA821F11B70D}"/>
              </a:ext>
            </a:extLst>
          </p:cNvPr>
          <p:cNvSpPr/>
          <p:nvPr/>
        </p:nvSpPr>
        <p:spPr>
          <a:xfrm>
            <a:off x="6445703" y="3591211"/>
            <a:ext cx="4484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tabLst>
                <a:tab pos="4283075" algn="l"/>
              </a:tabLst>
            </a:pPr>
            <a:r>
              <a:rPr lang="en-US" sz="4400" b="1" spc="-300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Goal #2 </a:t>
            </a:r>
            <a:endParaRPr lang="en-US" sz="4000" b="1" spc="-300" dirty="0">
              <a:solidFill>
                <a:schemeClr val="bg1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8B129-17FD-4E57-9F4E-5C88A0A39AC5}"/>
              </a:ext>
            </a:extLst>
          </p:cNvPr>
          <p:cNvSpPr/>
          <p:nvPr/>
        </p:nvSpPr>
        <p:spPr>
          <a:xfrm>
            <a:off x="7759850" y="4273786"/>
            <a:ext cx="392939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4283075" algn="l"/>
              </a:tabLst>
            </a:pPr>
            <a:r>
              <a:rPr lang="en-US" b="1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Summarize your content</a:t>
            </a:r>
          </a:p>
          <a:p>
            <a:pPr>
              <a:spcAft>
                <a:spcPts val="300"/>
              </a:spcAft>
              <a:tabLst>
                <a:tab pos="4283075" algn="l"/>
              </a:tabLst>
            </a:pPr>
            <a:r>
              <a:rPr lang="en-US" sz="1400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Set the user’s expectation at what they will arrive at. It will help conversion and time on page.</a:t>
            </a:r>
            <a:endParaRPr lang="en-US" sz="800" dirty="0">
              <a:solidFill>
                <a:schemeClr val="bg1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60DA0D-2B2F-4D05-8717-FAA897F08D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Once on Page 1, meta descriptions become important!</a:t>
            </a:r>
          </a:p>
        </p:txBody>
      </p:sp>
    </p:spTree>
    <p:extLst>
      <p:ext uri="{BB962C8B-B14F-4D97-AF65-F5344CB8AC3E}">
        <p14:creationId xmlns:p14="http://schemas.microsoft.com/office/powerpoint/2010/main" val="5482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D19C-468E-41EC-9D3A-D9040263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creating Graphics for IQVIA.com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B9C20EE1-C2B6-4DA2-9B43-14DB0F44E344}"/>
              </a:ext>
            </a:extLst>
          </p:cNvPr>
          <p:cNvSpPr txBox="1">
            <a:spLocks noChangeAspect="1"/>
          </p:cNvSpPr>
          <p:nvPr/>
        </p:nvSpPr>
        <p:spPr>
          <a:xfrm>
            <a:off x="4586039" y="1828973"/>
            <a:ext cx="3001450" cy="3001450"/>
          </a:xfrm>
          <a:prstGeom prst="ellipse">
            <a:avLst/>
          </a:prstGeom>
          <a:solidFill>
            <a:schemeClr val="accent2"/>
          </a:solidFill>
          <a:ln w="152400">
            <a:noFill/>
          </a:ln>
        </p:spPr>
        <p:txBody>
          <a:bodyPr vert="horz" wrap="square" lIns="0" tIns="0" rIns="0" bIns="0" rtlCol="0" anchor="ctr" anchorCtr="0"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&gt;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3pPr>
            <a:lvl4pPr marL="9144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4pPr>
            <a:lvl5pPr marL="1144588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029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26539-47B1-496F-935C-FA89A745C209}"/>
              </a:ext>
            </a:extLst>
          </p:cNvPr>
          <p:cNvSpPr/>
          <p:nvPr/>
        </p:nvSpPr>
        <p:spPr>
          <a:xfrm>
            <a:off x="5163127" y="2588873"/>
            <a:ext cx="1874982" cy="141198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defTabSz="41029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-US" sz="2400" b="1" dirty="0">
                <a:solidFill>
                  <a:schemeClr val="bg1"/>
                </a:solidFill>
              </a:rPr>
              <a:t>Graphics on IQVIA.com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FBB4E4-EA44-44C7-BD2B-D4544C25E853}"/>
              </a:ext>
            </a:extLst>
          </p:cNvPr>
          <p:cNvSpPr/>
          <p:nvPr/>
        </p:nvSpPr>
        <p:spPr>
          <a:xfrm>
            <a:off x="523435" y="2587017"/>
            <a:ext cx="3502298" cy="653334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Limit amount of Text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44D5B-064F-4B48-8272-4E41C6E6E4A6}"/>
              </a:ext>
            </a:extLst>
          </p:cNvPr>
          <p:cNvSpPr txBox="1"/>
          <p:nvPr/>
        </p:nvSpPr>
        <p:spPr>
          <a:xfrm>
            <a:off x="580067" y="3495928"/>
            <a:ext cx="3511642" cy="190123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880" lvl="0" indent="-18288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Difficult to read</a:t>
            </a:r>
          </a:p>
          <a:p>
            <a:pPr marL="182880" lvl="0" indent="-18288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Hurt the mobile experience due to resizing</a:t>
            </a:r>
          </a:p>
          <a:p>
            <a:pPr marL="182880" lvl="0" indent="-18288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not crawled</a:t>
            </a:r>
          </a:p>
          <a:p>
            <a:pPr marL="182880" lvl="0" indent="-18288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6BFD3E-A8C7-4B4D-90E1-6BD0950C3009}"/>
              </a:ext>
            </a:extLst>
          </p:cNvPr>
          <p:cNvSpPr/>
          <p:nvPr/>
        </p:nvSpPr>
        <p:spPr>
          <a:xfrm>
            <a:off x="8045734" y="2587017"/>
            <a:ext cx="3502298" cy="653334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Consider Alternatives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3352D-E2D5-43C8-A044-358B43A49AFF}"/>
              </a:ext>
            </a:extLst>
          </p:cNvPr>
          <p:cNvSpPr txBox="1"/>
          <p:nvPr/>
        </p:nvSpPr>
        <p:spPr>
          <a:xfrm>
            <a:off x="8102366" y="3495928"/>
            <a:ext cx="3511642" cy="190123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880" lvl="0" indent="-18288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Try presenting your content in modules</a:t>
            </a:r>
          </a:p>
          <a:p>
            <a:pPr marL="182880" lvl="0" indent="-18288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a Ceros interactive graphic which is crawlable</a:t>
            </a:r>
          </a:p>
          <a:p>
            <a:pPr marL="182880" lvl="0" indent="-18288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alt image tags to provide context to search engines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378B17-054C-4FC4-BF3F-8B9565B72823}"/>
              </a:ext>
            </a:extLst>
          </p:cNvPr>
          <p:cNvGrpSpPr/>
          <p:nvPr/>
        </p:nvGrpSpPr>
        <p:grpSpPr>
          <a:xfrm rot="10800000">
            <a:off x="4885471" y="3345095"/>
            <a:ext cx="6712675" cy="1244723"/>
            <a:chOff x="580067" y="2194520"/>
            <a:chExt cx="6712675" cy="1244723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D1C1E2C-E5A1-4A6B-82ED-BFCC146DDBE7}"/>
                </a:ext>
              </a:extLst>
            </p:cNvPr>
            <p:cNvSpPr/>
            <p:nvPr/>
          </p:nvSpPr>
          <p:spPr>
            <a:xfrm rot="8509940">
              <a:off x="7086957" y="2898639"/>
              <a:ext cx="163009" cy="302585"/>
            </a:xfrm>
            <a:prstGeom prst="triangle">
              <a:avLst>
                <a:gd name="adj" fmla="val 2457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B20467-4364-4E82-B901-90823BB36020}"/>
                </a:ext>
              </a:extLst>
            </p:cNvPr>
            <p:cNvGrpSpPr/>
            <p:nvPr/>
          </p:nvGrpSpPr>
          <p:grpSpPr>
            <a:xfrm>
              <a:off x="580067" y="2194520"/>
              <a:ext cx="6712675" cy="1244723"/>
              <a:chOff x="580067" y="2194520"/>
              <a:chExt cx="6712675" cy="1244723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C3DBA15-84D8-476A-A927-CB6516106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067" y="3437740"/>
                <a:ext cx="4260102" cy="1503"/>
              </a:xfrm>
              <a:prstGeom prst="line">
                <a:avLst/>
              </a:prstGeom>
              <a:ln w="762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23">
                <a:extLst>
                  <a:ext uri="{FF2B5EF4-FFF2-40B4-BE49-F238E27FC236}">
                    <a16:creationId xmlns:a16="http://schemas.microsoft.com/office/drawing/2014/main" id="{C6AE41BB-0612-4DDC-8A40-502E36EE6B5D}"/>
                  </a:ext>
                </a:extLst>
              </p:cNvPr>
              <p:cNvSpPr/>
              <p:nvPr/>
            </p:nvSpPr>
            <p:spPr>
              <a:xfrm rot="5400000">
                <a:off x="5447970" y="1590785"/>
                <a:ext cx="1241038" cy="2448507"/>
              </a:xfrm>
              <a:custGeom>
                <a:avLst/>
                <a:gdLst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3" fmla="*/ 1349634 w 2699267"/>
                  <a:gd name="connsiteY3" fmla="*/ 1252169 h 2504338"/>
                  <a:gd name="connsiteX4" fmla="*/ 1240956 w 2699267"/>
                  <a:gd name="connsiteY4" fmla="*/ 2500272 h 2504338"/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0" fmla="*/ 1349716 w 1441156"/>
                  <a:gd name="connsiteY0" fmla="*/ 1200404 h 2448507"/>
                  <a:gd name="connsiteX1" fmla="*/ 1241038 w 1441156"/>
                  <a:gd name="connsiteY1" fmla="*/ 2448507 h 2448507"/>
                  <a:gd name="connsiteX2" fmla="*/ 9784 w 1441156"/>
                  <a:gd name="connsiteY2" fmla="*/ 1350282 h 2448507"/>
                  <a:gd name="connsiteX3" fmla="*/ 965670 w 1441156"/>
                  <a:gd name="connsiteY3" fmla="*/ 0 h 2448507"/>
                  <a:gd name="connsiteX4" fmla="*/ 1441156 w 1441156"/>
                  <a:gd name="connsiteY4" fmla="*/ 1291844 h 2448507"/>
                  <a:gd name="connsiteX0" fmla="*/ 1241038 w 1441156"/>
                  <a:gd name="connsiteY0" fmla="*/ 2448507 h 2448507"/>
                  <a:gd name="connsiteX1" fmla="*/ 9784 w 1441156"/>
                  <a:gd name="connsiteY1" fmla="*/ 1350282 h 2448507"/>
                  <a:gd name="connsiteX2" fmla="*/ 965670 w 1441156"/>
                  <a:gd name="connsiteY2" fmla="*/ 0 h 2448507"/>
                  <a:gd name="connsiteX0" fmla="*/ 1349716 w 1349716"/>
                  <a:gd name="connsiteY0" fmla="*/ 1200404 h 2448507"/>
                  <a:gd name="connsiteX1" fmla="*/ 1241038 w 1349716"/>
                  <a:gd name="connsiteY1" fmla="*/ 2448507 h 2448507"/>
                  <a:gd name="connsiteX2" fmla="*/ 9784 w 1349716"/>
                  <a:gd name="connsiteY2" fmla="*/ 1350282 h 2448507"/>
                  <a:gd name="connsiteX3" fmla="*/ 965670 w 1349716"/>
                  <a:gd name="connsiteY3" fmla="*/ 0 h 2448507"/>
                  <a:gd name="connsiteX0" fmla="*/ 1241038 w 1349716"/>
                  <a:gd name="connsiteY0" fmla="*/ 2448507 h 2448507"/>
                  <a:gd name="connsiteX1" fmla="*/ 9784 w 1349716"/>
                  <a:gd name="connsiteY1" fmla="*/ 1350282 h 2448507"/>
                  <a:gd name="connsiteX2" fmla="*/ 965670 w 1349716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1038" h="2448507" stroke="0" extrusionOk="0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  <a:path w="1241038" h="2448507" fill="none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round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3FFC41E-4513-4670-BE71-43ADF5BCAF09}"/>
                  </a:ext>
                </a:extLst>
              </p:cNvPr>
              <p:cNvCxnSpPr>
                <a:cxnSpLocks/>
                <a:endCxn id="11" idx="4"/>
              </p:cNvCxnSpPr>
              <p:nvPr/>
            </p:nvCxnSpPr>
            <p:spPr>
              <a:xfrm flipH="1" flipV="1">
                <a:off x="7010889" y="2981351"/>
                <a:ext cx="279828" cy="185888"/>
              </a:xfrm>
              <a:prstGeom prst="line">
                <a:avLst/>
              </a:prstGeom>
              <a:noFill/>
              <a:ln w="76200" cap="rnd">
                <a:solidFill>
                  <a:schemeClr val="accent1"/>
                </a:solidFill>
                <a:round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B390B5-5E35-492D-94EA-8676E95251C5}"/>
                  </a:ext>
                </a:extLst>
              </p:cNvPr>
              <p:cNvCxnSpPr>
                <a:cxnSpLocks/>
                <a:endCxn id="11" idx="4"/>
              </p:cNvCxnSpPr>
              <p:nvPr/>
            </p:nvCxnSpPr>
            <p:spPr>
              <a:xfrm flipH="1">
                <a:off x="7010889" y="2879550"/>
                <a:ext cx="142378" cy="101801"/>
              </a:xfrm>
              <a:prstGeom prst="line">
                <a:avLst/>
              </a:prstGeom>
              <a:noFill/>
              <a:ln w="76200" cap="rnd">
                <a:solidFill>
                  <a:schemeClr val="accent1"/>
                </a:solidFill>
                <a:round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770783-C16F-4850-B0ED-047CE0E65778}"/>
              </a:ext>
            </a:extLst>
          </p:cNvPr>
          <p:cNvGrpSpPr/>
          <p:nvPr/>
        </p:nvGrpSpPr>
        <p:grpSpPr>
          <a:xfrm>
            <a:off x="575382" y="2060052"/>
            <a:ext cx="6712675" cy="1244723"/>
            <a:chOff x="580067" y="2194520"/>
            <a:chExt cx="6712675" cy="1244723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B18617B-A533-4C08-88F1-D47E8F376400}"/>
                </a:ext>
              </a:extLst>
            </p:cNvPr>
            <p:cNvSpPr/>
            <p:nvPr/>
          </p:nvSpPr>
          <p:spPr>
            <a:xfrm rot="8509940">
              <a:off x="7086957" y="2898639"/>
              <a:ext cx="163009" cy="302585"/>
            </a:xfrm>
            <a:prstGeom prst="triangle">
              <a:avLst>
                <a:gd name="adj" fmla="val 2457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25017A3-83FC-4177-B51F-B8FDC60668F2}"/>
                </a:ext>
              </a:extLst>
            </p:cNvPr>
            <p:cNvGrpSpPr/>
            <p:nvPr/>
          </p:nvGrpSpPr>
          <p:grpSpPr>
            <a:xfrm>
              <a:off x="580067" y="2194520"/>
              <a:ext cx="6712675" cy="1244723"/>
              <a:chOff x="580067" y="2194520"/>
              <a:chExt cx="6712675" cy="124472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269361-F5F6-42E9-B8F9-A2692DF7A8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067" y="3437740"/>
                <a:ext cx="4260102" cy="1503"/>
              </a:xfrm>
              <a:prstGeom prst="line">
                <a:avLst/>
              </a:prstGeom>
              <a:ln w="762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Arc 23">
                <a:extLst>
                  <a:ext uri="{FF2B5EF4-FFF2-40B4-BE49-F238E27FC236}">
                    <a16:creationId xmlns:a16="http://schemas.microsoft.com/office/drawing/2014/main" id="{06B43335-D26B-4AFC-9D78-3C23D32D4F3D}"/>
                  </a:ext>
                </a:extLst>
              </p:cNvPr>
              <p:cNvSpPr/>
              <p:nvPr/>
            </p:nvSpPr>
            <p:spPr>
              <a:xfrm rot="5400000">
                <a:off x="5447970" y="1590785"/>
                <a:ext cx="1241038" cy="2448507"/>
              </a:xfrm>
              <a:custGeom>
                <a:avLst/>
                <a:gdLst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3" fmla="*/ 1349634 w 2699267"/>
                  <a:gd name="connsiteY3" fmla="*/ 1252169 h 2504338"/>
                  <a:gd name="connsiteX4" fmla="*/ 1240956 w 2699267"/>
                  <a:gd name="connsiteY4" fmla="*/ 2500272 h 2504338"/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0" fmla="*/ 1349716 w 1441156"/>
                  <a:gd name="connsiteY0" fmla="*/ 1200404 h 2448507"/>
                  <a:gd name="connsiteX1" fmla="*/ 1241038 w 1441156"/>
                  <a:gd name="connsiteY1" fmla="*/ 2448507 h 2448507"/>
                  <a:gd name="connsiteX2" fmla="*/ 9784 w 1441156"/>
                  <a:gd name="connsiteY2" fmla="*/ 1350282 h 2448507"/>
                  <a:gd name="connsiteX3" fmla="*/ 965670 w 1441156"/>
                  <a:gd name="connsiteY3" fmla="*/ 0 h 2448507"/>
                  <a:gd name="connsiteX4" fmla="*/ 1441156 w 1441156"/>
                  <a:gd name="connsiteY4" fmla="*/ 1291844 h 2448507"/>
                  <a:gd name="connsiteX0" fmla="*/ 1241038 w 1441156"/>
                  <a:gd name="connsiteY0" fmla="*/ 2448507 h 2448507"/>
                  <a:gd name="connsiteX1" fmla="*/ 9784 w 1441156"/>
                  <a:gd name="connsiteY1" fmla="*/ 1350282 h 2448507"/>
                  <a:gd name="connsiteX2" fmla="*/ 965670 w 1441156"/>
                  <a:gd name="connsiteY2" fmla="*/ 0 h 2448507"/>
                  <a:gd name="connsiteX0" fmla="*/ 1349716 w 1349716"/>
                  <a:gd name="connsiteY0" fmla="*/ 1200404 h 2448507"/>
                  <a:gd name="connsiteX1" fmla="*/ 1241038 w 1349716"/>
                  <a:gd name="connsiteY1" fmla="*/ 2448507 h 2448507"/>
                  <a:gd name="connsiteX2" fmla="*/ 9784 w 1349716"/>
                  <a:gd name="connsiteY2" fmla="*/ 1350282 h 2448507"/>
                  <a:gd name="connsiteX3" fmla="*/ 965670 w 1349716"/>
                  <a:gd name="connsiteY3" fmla="*/ 0 h 2448507"/>
                  <a:gd name="connsiteX0" fmla="*/ 1241038 w 1349716"/>
                  <a:gd name="connsiteY0" fmla="*/ 2448507 h 2448507"/>
                  <a:gd name="connsiteX1" fmla="*/ 9784 w 1349716"/>
                  <a:gd name="connsiteY1" fmla="*/ 1350282 h 2448507"/>
                  <a:gd name="connsiteX2" fmla="*/ 965670 w 1349716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1038" h="2448507" stroke="0" extrusionOk="0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  <a:path w="1241038" h="2448507" fill="none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round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1319966-B3DB-4D95-8CD4-96EE2EC18505}"/>
                  </a:ext>
                </a:extLst>
              </p:cNvPr>
              <p:cNvCxnSpPr>
                <a:cxnSpLocks/>
                <a:endCxn id="18" idx="4"/>
              </p:cNvCxnSpPr>
              <p:nvPr/>
            </p:nvCxnSpPr>
            <p:spPr>
              <a:xfrm flipH="1" flipV="1">
                <a:off x="7010889" y="2981351"/>
                <a:ext cx="279828" cy="185888"/>
              </a:xfrm>
              <a:prstGeom prst="line">
                <a:avLst/>
              </a:prstGeom>
              <a:noFill/>
              <a:ln w="76200" cap="rnd">
                <a:solidFill>
                  <a:schemeClr val="accent1"/>
                </a:solidFill>
                <a:round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1D2C51C-D526-46CF-89B9-B3497DC24E15}"/>
                  </a:ext>
                </a:extLst>
              </p:cNvPr>
              <p:cNvCxnSpPr>
                <a:cxnSpLocks/>
                <a:endCxn id="18" idx="4"/>
              </p:cNvCxnSpPr>
              <p:nvPr/>
            </p:nvCxnSpPr>
            <p:spPr>
              <a:xfrm flipH="1">
                <a:off x="7010889" y="2879550"/>
                <a:ext cx="142378" cy="101801"/>
              </a:xfrm>
              <a:prstGeom prst="line">
                <a:avLst/>
              </a:prstGeom>
              <a:noFill/>
              <a:ln w="76200" cap="rnd">
                <a:solidFill>
                  <a:schemeClr val="accent1"/>
                </a:solidFill>
                <a:round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2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4265BD-3D68-4B2C-8AC7-43F828252797}"/>
              </a:ext>
            </a:extLst>
          </p:cNvPr>
          <p:cNvSpPr/>
          <p:nvPr/>
        </p:nvSpPr>
        <p:spPr>
          <a:xfrm>
            <a:off x="847725" y="1465540"/>
            <a:ext cx="10496550" cy="4487586"/>
          </a:xfrm>
          <a:prstGeom prst="roundRect">
            <a:avLst>
              <a:gd name="adj" fmla="val 675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t" anchorCtr="0"/>
          <a:lstStyle/>
          <a:p>
            <a:pPr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FA9C392-49C7-489B-A567-314D966AF0B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29524" y="1649448"/>
            <a:ext cx="10248900" cy="457785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Choose long tail keywords as a primary keyword and include it in the URL, Title, H1, First Sentence and Last Sentence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Add variations, synonyms or LSI keywords of your primary keyword into the copy and in the sub-headings</a:t>
            </a:r>
          </a:p>
          <a:p>
            <a:r>
              <a:rPr lang="en-US" dirty="0">
                <a:solidFill>
                  <a:srgbClr val="000000"/>
                </a:solidFill>
              </a:rPr>
              <a:t>Find internal linking and backlink opportunities</a:t>
            </a:r>
          </a:p>
          <a:p>
            <a:r>
              <a:rPr lang="en-US" dirty="0">
                <a:solidFill>
                  <a:srgbClr val="000000"/>
                </a:solidFill>
              </a:rPr>
              <a:t>Add ALT tags to images</a:t>
            </a:r>
          </a:p>
          <a:p>
            <a:r>
              <a:rPr lang="en-US" dirty="0">
                <a:solidFill>
                  <a:srgbClr val="000000"/>
                </a:solidFill>
              </a:rPr>
              <a:t>Consider </a:t>
            </a:r>
            <a:r>
              <a:rPr lang="en-US" b="1" dirty="0">
                <a:solidFill>
                  <a:srgbClr val="000000"/>
                </a:solidFill>
              </a:rPr>
              <a:t>removing gate for older assets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Your page should be better than competitors, your content should address what people expect to see</a:t>
            </a:r>
          </a:p>
          <a:p>
            <a:r>
              <a:rPr lang="en-US" dirty="0">
                <a:solidFill>
                  <a:srgbClr val="000000"/>
                </a:solidFill>
              </a:rPr>
              <a:t>To improve Readability: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Write in short sentences and short paragraphs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Avoid using big or complex words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Write as you speak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Ask yourself, can an 8th grader read and understand your content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EF05347-8080-41EA-ADFA-D2DDB1BB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460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4265BD-3D68-4B2C-8AC7-43F828252797}"/>
              </a:ext>
            </a:extLst>
          </p:cNvPr>
          <p:cNvSpPr/>
          <p:nvPr/>
        </p:nvSpPr>
        <p:spPr>
          <a:xfrm>
            <a:off x="2459256" y="2371723"/>
            <a:ext cx="7128650" cy="2971801"/>
          </a:xfrm>
          <a:prstGeom prst="roundRect">
            <a:avLst>
              <a:gd name="adj" fmla="val 675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t" anchorCtr="0"/>
          <a:lstStyle/>
          <a:p>
            <a:pPr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FA9C392-49C7-489B-A567-314D966AF0B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604092" y="2582050"/>
            <a:ext cx="6983813" cy="218997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Find ‘Keywords’ ranking on page 2 of Google</a:t>
            </a:r>
          </a:p>
          <a:p>
            <a:r>
              <a:rPr lang="en-US" dirty="0">
                <a:solidFill>
                  <a:srgbClr val="000000"/>
                </a:solidFill>
              </a:rPr>
              <a:t>Consider to update the titles if not already optimized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Add key summary on asset landing pages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Inter-link related pages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Include keyword in the CTA button instead of ‘Learn more’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Check for duplicate titles/content within iqvia.com and fix it immediately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EF05347-8080-41EA-ADFA-D2DDB1BB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4792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D52C8-21A6-4BBA-8BA4-6D2AE99CFC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Search Engine Optimization is the process of increasing traffic to a webpage through non-paid search engine results.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BBDEE9-90BB-4332-B413-4AC826F8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C5ABA7-4FA6-4B50-A795-A90C3B62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76" y="2362451"/>
            <a:ext cx="6653460" cy="3709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19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54C4-9B2F-47C4-969A-AF1838D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18F248ED-A988-4D77-A849-72789EBBB986}"/>
              </a:ext>
            </a:extLst>
          </p:cNvPr>
          <p:cNvSpPr/>
          <p:nvPr/>
        </p:nvSpPr>
        <p:spPr>
          <a:xfrm rot="5400000">
            <a:off x="1491605" y="193830"/>
            <a:ext cx="1142652" cy="41258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7873559A-8152-46A5-A29E-310DE3FB3354}"/>
              </a:ext>
            </a:extLst>
          </p:cNvPr>
          <p:cNvSpPr/>
          <p:nvPr/>
        </p:nvSpPr>
        <p:spPr>
          <a:xfrm rot="5400000">
            <a:off x="1491605" y="1653568"/>
            <a:ext cx="1142652" cy="41258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676BC973-EE2F-497C-B369-3192FA488EEA}"/>
              </a:ext>
            </a:extLst>
          </p:cNvPr>
          <p:cNvSpPr/>
          <p:nvPr/>
        </p:nvSpPr>
        <p:spPr>
          <a:xfrm rot="5400000">
            <a:off x="1491605" y="3130893"/>
            <a:ext cx="1142652" cy="41258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DCE52-8DEB-4738-86F4-A0AA49E3A243}"/>
              </a:ext>
            </a:extLst>
          </p:cNvPr>
          <p:cNvSpPr txBox="1"/>
          <p:nvPr/>
        </p:nvSpPr>
        <p:spPr>
          <a:xfrm>
            <a:off x="384694" y="1782307"/>
            <a:ext cx="2575664" cy="9415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Primary Keyword Ranking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8E60E-92FF-42E6-88F9-EF2FBAD69A4F}"/>
              </a:ext>
            </a:extLst>
          </p:cNvPr>
          <p:cNvSpPr txBox="1"/>
          <p:nvPr/>
        </p:nvSpPr>
        <p:spPr>
          <a:xfrm>
            <a:off x="384694" y="3247776"/>
            <a:ext cx="2575664" cy="9415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Click Through Rate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856A6-0CD3-46FD-B294-CA77D53A26C0}"/>
              </a:ext>
            </a:extLst>
          </p:cNvPr>
          <p:cNvSpPr txBox="1"/>
          <p:nvPr/>
        </p:nvSpPr>
        <p:spPr>
          <a:xfrm>
            <a:off x="384694" y="4716247"/>
            <a:ext cx="2575664" cy="9415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Organic Traffic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6B2D9-025C-4A67-818C-5B51E67085D9}"/>
              </a:ext>
            </a:extLst>
          </p:cNvPr>
          <p:cNvSpPr txBox="1"/>
          <p:nvPr/>
        </p:nvSpPr>
        <p:spPr bwMode="gray">
          <a:xfrm>
            <a:off x="4370866" y="1759608"/>
            <a:ext cx="7352388" cy="995601"/>
          </a:xfrm>
          <a:prstGeom prst="rect">
            <a:avLst/>
          </a:prstGeom>
          <a:noFill/>
        </p:spPr>
        <p:txBody>
          <a:bodyPr wrap="square" lIns="108000" tIns="46800" rtlCol="0" anchor="ctr"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on Page 1?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time our rankings should increase, we can monitor this using tools such as MOZ and Google Search Console. This could take anywhere from a week to up to a few months. Continuous improvement is key.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EC7F87-5E60-45F7-BFCE-FF3DE1393D69}"/>
              </a:ext>
            </a:extLst>
          </p:cNvPr>
          <p:cNvSpPr/>
          <p:nvPr/>
        </p:nvSpPr>
        <p:spPr>
          <a:xfrm>
            <a:off x="3037386" y="1759609"/>
            <a:ext cx="1000775" cy="1000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60066D-D7DA-4203-A071-C3229CE0C65F}"/>
              </a:ext>
            </a:extLst>
          </p:cNvPr>
          <p:cNvSpPr/>
          <p:nvPr/>
        </p:nvSpPr>
        <p:spPr>
          <a:xfrm>
            <a:off x="3037386" y="3225783"/>
            <a:ext cx="1000775" cy="1000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7A3C59-0DE8-4FF4-AFAC-0492DA5F7B19}"/>
              </a:ext>
            </a:extLst>
          </p:cNvPr>
          <p:cNvSpPr/>
          <p:nvPr/>
        </p:nvSpPr>
        <p:spPr>
          <a:xfrm>
            <a:off x="3037386" y="4685521"/>
            <a:ext cx="1000775" cy="1000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800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C58CB-E807-4DED-89F3-26CFA165FE4F}"/>
              </a:ext>
            </a:extLst>
          </p:cNvPr>
          <p:cNvSpPr txBox="1"/>
          <p:nvPr/>
        </p:nvSpPr>
        <p:spPr bwMode="gray">
          <a:xfrm>
            <a:off x="4370866" y="3217877"/>
            <a:ext cx="7352388" cy="995601"/>
          </a:xfrm>
          <a:prstGeom prst="rect">
            <a:avLst/>
          </a:prstGeom>
          <a:noFill/>
        </p:spPr>
        <p:txBody>
          <a:bodyPr wrap="square" lIns="108000" tIns="46800" rtlCol="0" anchor="ctr"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CTR high enough?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are on page 1, our CTR becomes vital to gaining traffic. Google Search Console can assist with capturing this KPI.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65B6C2-CEDE-4BBD-B4E9-C6A3025A9B45}"/>
              </a:ext>
            </a:extLst>
          </p:cNvPr>
          <p:cNvSpPr txBox="1"/>
          <p:nvPr/>
        </p:nvSpPr>
        <p:spPr bwMode="gray">
          <a:xfrm>
            <a:off x="4370866" y="4683704"/>
            <a:ext cx="7352388" cy="995601"/>
          </a:xfrm>
          <a:prstGeom prst="rect">
            <a:avLst/>
          </a:prstGeom>
          <a:noFill/>
        </p:spPr>
        <p:txBody>
          <a:bodyPr wrap="square" lIns="108000" tIns="46800" rtlCol="0" anchor="ctr"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gaining visitors?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use Google Analytics to see if we detect an increase of traffic to our page.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0F801D9-7A32-40D3-A2CD-D607676A2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7559" y="3383090"/>
            <a:ext cx="820428" cy="82042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3F02147-14AC-4848-80AF-73F8C697E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7559" y="1846447"/>
            <a:ext cx="820428" cy="82042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89B7797-EF6C-4049-A2B3-5F024E5F1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27559" y="4779392"/>
            <a:ext cx="786343" cy="7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FA9C392-49C7-489B-A567-314D966AF0B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84694" y="1667649"/>
            <a:ext cx="8416406" cy="46950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SEO FAQs</a:t>
            </a:r>
            <a:endParaRPr lang="en-US" dirty="0">
              <a:solidFill>
                <a:srgbClr val="00B0F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SEO Basics Part 1</a:t>
            </a:r>
            <a:endParaRPr lang="en-US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SEO Basics Part 2</a:t>
            </a:r>
            <a:endParaRPr lang="en-US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Search Engine Optimization</a:t>
            </a:r>
            <a:endParaRPr lang="en-US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SEO Keyword Tips</a:t>
            </a:r>
            <a:endParaRPr lang="en-US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SEO Brand World Guidelines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EF05347-8080-41EA-ADFA-D2DDB1BB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9856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9C8A-9DD8-449F-A622-CC781BA4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Additional</a:t>
            </a:r>
            <a:r>
              <a:rPr lang="en-US" dirty="0">
                <a:solidFill>
                  <a:schemeClr val="tx1"/>
                </a:solidFill>
              </a:rPr>
              <a:t>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7C3C4-D2DA-4B05-A7CD-489AF7C628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064" y="1096960"/>
            <a:ext cx="5447865" cy="276999"/>
          </a:xfrm>
        </p:spPr>
        <p:txBody>
          <a:bodyPr/>
          <a:lstStyle/>
          <a:p>
            <a:r>
              <a:rPr lang="en-US" sz="1600" dirty="0"/>
              <a:t>Use the checklist as a guide to set up your SEO page strategy.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AEBA1-59CF-4EDE-AE41-1DBC0F76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82" y="408518"/>
            <a:ext cx="4023458" cy="52073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A35FBE-FFF3-4DD9-A958-67880D209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273" y="2847113"/>
            <a:ext cx="4624431" cy="34623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3A56B02A-C397-41E0-8A9C-A8FBA9FCA134}"/>
              </a:ext>
            </a:extLst>
          </p:cNvPr>
          <p:cNvSpPr/>
          <p:nvPr/>
        </p:nvSpPr>
        <p:spPr>
          <a:xfrm>
            <a:off x="640212" y="5053406"/>
            <a:ext cx="4698420" cy="809001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Contact </a:t>
            </a:r>
            <a:r>
              <a:rPr lang="en-US" sz="1600" b="1" dirty="0">
                <a:solidFill>
                  <a:schemeClr val="accent1"/>
                </a:solidFill>
                <a:hlinkClick r:id="rId5"/>
              </a:rPr>
              <a:t>Web.Support</a:t>
            </a:r>
            <a:r>
              <a:rPr lang="en-US" sz="1600" b="1" dirty="0">
                <a:solidFill>
                  <a:schemeClr val="accent1"/>
                </a:solidFill>
              </a:rPr>
              <a:t>@iqvia.com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</a:rPr>
              <a:t> for assistance</a:t>
            </a:r>
          </a:p>
        </p:txBody>
      </p:sp>
      <p:sp>
        <p:nvSpPr>
          <p:cNvPr id="14" name="Rectangle 13">
            <a:hlinkClick r:id="rId6"/>
            <a:extLst>
              <a:ext uri="{FF2B5EF4-FFF2-40B4-BE49-F238E27FC236}">
                <a16:creationId xmlns:a16="http://schemas.microsoft.com/office/drawing/2014/main" id="{13543A01-6BAD-4798-B849-123E845E3535}"/>
              </a:ext>
            </a:extLst>
          </p:cNvPr>
          <p:cNvSpPr/>
          <p:nvPr/>
        </p:nvSpPr>
        <p:spPr>
          <a:xfrm>
            <a:off x="613231" y="1974503"/>
            <a:ext cx="2289989" cy="518639"/>
          </a:xfrm>
          <a:prstGeom prst="rect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600" b="1" u="sng" dirty="0">
                <a:solidFill>
                  <a:schemeClr val="accent4"/>
                </a:solidFill>
              </a:rPr>
              <a:t>MOZ Keyword Explorer</a:t>
            </a:r>
            <a:endParaRPr lang="en-US" sz="1600" u="sng" dirty="0">
              <a:solidFill>
                <a:schemeClr val="accent4"/>
              </a:solidFill>
            </a:endParaRPr>
          </a:p>
        </p:txBody>
      </p:sp>
      <p:sp>
        <p:nvSpPr>
          <p:cNvPr id="13" name="Rectangle 12">
            <a:hlinkClick r:id="rId7"/>
            <a:extLst>
              <a:ext uri="{FF2B5EF4-FFF2-40B4-BE49-F238E27FC236}">
                <a16:creationId xmlns:a16="http://schemas.microsoft.com/office/drawing/2014/main" id="{9F62B309-7396-41D3-8BB3-993444E93695}"/>
              </a:ext>
            </a:extLst>
          </p:cNvPr>
          <p:cNvSpPr/>
          <p:nvPr/>
        </p:nvSpPr>
        <p:spPr>
          <a:xfrm>
            <a:off x="613230" y="2664135"/>
            <a:ext cx="2289989" cy="518639"/>
          </a:xfrm>
          <a:prstGeom prst="rect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600" b="1" u="sng" dirty="0">
                <a:solidFill>
                  <a:schemeClr val="accent4"/>
                </a:solidFill>
              </a:rPr>
              <a:t>Wordtracker</a:t>
            </a:r>
            <a:endParaRPr lang="en-US" sz="1600" u="sng" dirty="0">
              <a:solidFill>
                <a:schemeClr val="accent4"/>
              </a:solidFill>
            </a:endParaRPr>
          </a:p>
        </p:txBody>
      </p:sp>
      <p:sp>
        <p:nvSpPr>
          <p:cNvPr id="15" name="Rectangle 14">
            <a:hlinkClick r:id="rId8"/>
            <a:extLst>
              <a:ext uri="{FF2B5EF4-FFF2-40B4-BE49-F238E27FC236}">
                <a16:creationId xmlns:a16="http://schemas.microsoft.com/office/drawing/2014/main" id="{1184A506-B452-4430-B5F7-82138F532A79}"/>
              </a:ext>
            </a:extLst>
          </p:cNvPr>
          <p:cNvSpPr/>
          <p:nvPr/>
        </p:nvSpPr>
        <p:spPr>
          <a:xfrm>
            <a:off x="613230" y="3353750"/>
            <a:ext cx="2289989" cy="518640"/>
          </a:xfrm>
          <a:prstGeom prst="rect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600" b="1" u="sng" dirty="0">
                <a:solidFill>
                  <a:schemeClr val="accent4"/>
                </a:solidFill>
              </a:rPr>
              <a:t>Google Trends</a:t>
            </a:r>
            <a:endParaRPr lang="en-US" sz="1600" u="sng" dirty="0">
              <a:solidFill>
                <a:schemeClr val="accent4"/>
              </a:solidFill>
            </a:endParaRPr>
          </a:p>
        </p:txBody>
      </p:sp>
      <p:sp>
        <p:nvSpPr>
          <p:cNvPr id="16" name="Rectangle 15">
            <a:hlinkClick r:id="rId9"/>
            <a:extLst>
              <a:ext uri="{FF2B5EF4-FFF2-40B4-BE49-F238E27FC236}">
                <a16:creationId xmlns:a16="http://schemas.microsoft.com/office/drawing/2014/main" id="{2AF70A97-E0D4-4DF7-87D0-C8774F5033B2}"/>
              </a:ext>
            </a:extLst>
          </p:cNvPr>
          <p:cNvSpPr/>
          <p:nvPr/>
        </p:nvSpPr>
        <p:spPr>
          <a:xfrm>
            <a:off x="3072278" y="1974503"/>
            <a:ext cx="2289989" cy="518639"/>
          </a:xfrm>
          <a:prstGeom prst="rect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600" b="1" u="sng" dirty="0">
                <a:solidFill>
                  <a:schemeClr val="accent4"/>
                </a:solidFill>
              </a:rPr>
              <a:t>Answer the Public</a:t>
            </a:r>
            <a:endParaRPr lang="en-US" sz="1600" u="sng" dirty="0">
              <a:solidFill>
                <a:schemeClr val="accent4"/>
              </a:solidFill>
            </a:endParaRPr>
          </a:p>
        </p:txBody>
      </p:sp>
      <p:sp>
        <p:nvSpPr>
          <p:cNvPr id="18" name="Rectangle 17">
            <a:hlinkClick r:id="rId10"/>
            <a:extLst>
              <a:ext uri="{FF2B5EF4-FFF2-40B4-BE49-F238E27FC236}">
                <a16:creationId xmlns:a16="http://schemas.microsoft.com/office/drawing/2014/main" id="{89EA8CB4-02BD-4959-B382-A0ACF166859D}"/>
              </a:ext>
            </a:extLst>
          </p:cNvPr>
          <p:cNvSpPr/>
          <p:nvPr/>
        </p:nvSpPr>
        <p:spPr>
          <a:xfrm>
            <a:off x="3072278" y="2670298"/>
            <a:ext cx="2289989" cy="518639"/>
          </a:xfrm>
          <a:prstGeom prst="rect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600" b="1" u="sng" dirty="0">
                <a:solidFill>
                  <a:schemeClr val="accent4"/>
                </a:solidFill>
              </a:rPr>
              <a:t>Google Correlate</a:t>
            </a:r>
            <a:endParaRPr lang="en-US" sz="1600" u="sng" dirty="0">
              <a:solidFill>
                <a:schemeClr val="accent4"/>
              </a:solidFill>
            </a:endParaRPr>
          </a:p>
        </p:txBody>
      </p:sp>
      <p:sp>
        <p:nvSpPr>
          <p:cNvPr id="19" name="Rectangle 18">
            <a:hlinkClick r:id="rId11"/>
            <a:extLst>
              <a:ext uri="{FF2B5EF4-FFF2-40B4-BE49-F238E27FC236}">
                <a16:creationId xmlns:a16="http://schemas.microsoft.com/office/drawing/2014/main" id="{901936E7-2B65-40DC-9339-36A8DE88F936}"/>
              </a:ext>
            </a:extLst>
          </p:cNvPr>
          <p:cNvSpPr/>
          <p:nvPr/>
        </p:nvSpPr>
        <p:spPr>
          <a:xfrm>
            <a:off x="3089352" y="3365344"/>
            <a:ext cx="2289989" cy="518639"/>
          </a:xfrm>
          <a:prstGeom prst="rect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600" b="1" u="sng" dirty="0">
                <a:solidFill>
                  <a:schemeClr val="accent4"/>
                </a:solidFill>
              </a:rPr>
              <a:t>Soolve</a:t>
            </a:r>
            <a:endParaRPr lang="en-US" sz="1600" u="sng" dirty="0">
              <a:solidFill>
                <a:schemeClr val="accent4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5238BC-C160-0D81-D62D-3A03CF22E637}"/>
              </a:ext>
            </a:extLst>
          </p:cNvPr>
          <p:cNvSpPr/>
          <p:nvPr/>
        </p:nvSpPr>
        <p:spPr>
          <a:xfrm>
            <a:off x="613230" y="4203578"/>
            <a:ext cx="2289989" cy="673222"/>
          </a:xfrm>
          <a:prstGeom prst="rect">
            <a:avLst/>
          </a:prstGeom>
          <a:ln w="28575">
            <a:solidFill>
              <a:srgbClr val="FE8A12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600" b="1" u="sng" dirty="0">
                <a:solidFill>
                  <a:srgbClr val="FE8A1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SEO Keyword Research Checklist</a:t>
            </a:r>
            <a:endParaRPr lang="en-US" sz="1600" b="1" u="sng" dirty="0">
              <a:solidFill>
                <a:srgbClr val="FE8A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696C24-DA3F-8002-BB05-E2B63681A454}"/>
              </a:ext>
            </a:extLst>
          </p:cNvPr>
          <p:cNvSpPr/>
          <p:nvPr/>
        </p:nvSpPr>
        <p:spPr>
          <a:xfrm>
            <a:off x="3089352" y="4197445"/>
            <a:ext cx="2289989" cy="673222"/>
          </a:xfrm>
          <a:prstGeom prst="rect">
            <a:avLst/>
          </a:prstGeom>
          <a:ln w="28575">
            <a:solidFill>
              <a:srgbClr val="FE8A12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600" b="1" u="sng" dirty="0">
                <a:solidFill>
                  <a:srgbClr val="FE8A1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SEO Keyword Tips Fact Sheet</a:t>
            </a:r>
            <a:endParaRPr lang="en-US" sz="1600" u="sng" dirty="0">
              <a:solidFill>
                <a:srgbClr val="FE8A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11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C591F6-0C2D-42D1-AA2A-C0271F2AA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QA</a:t>
            </a:r>
          </a:p>
        </p:txBody>
      </p:sp>
    </p:spTree>
    <p:extLst>
      <p:ext uri="{BB962C8B-B14F-4D97-AF65-F5344CB8AC3E}">
        <p14:creationId xmlns:p14="http://schemas.microsoft.com/office/powerpoint/2010/main" val="12842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D1EBC-5EC3-4A43-B7B7-F6841A3410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4" y="1084019"/>
            <a:ext cx="11338560" cy="7682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Non- paid results are earned based on quality and quantity of the content at no cost</a:t>
            </a:r>
          </a:p>
          <a:p>
            <a:pPr>
              <a:lnSpc>
                <a:spcPct val="150000"/>
              </a:lnSpc>
            </a:pPr>
            <a:r>
              <a:rPr lang="en-US" dirty="0"/>
              <a:t>Paid results are through running Google Ad campaigns with an additional cost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A174EA-1981-4960-8483-4D79D9C9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Organic (non-paid) vs paid search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DCDDF-24A3-4BDD-9CB0-2EC44A43F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3" b="17870"/>
          <a:stretch/>
        </p:blipFill>
        <p:spPr>
          <a:xfrm>
            <a:off x="216018" y="2907180"/>
            <a:ext cx="5740899" cy="3880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CD66E-7291-407A-94C7-2FB3C95BB772}"/>
              </a:ext>
            </a:extLst>
          </p:cNvPr>
          <p:cNvSpPr txBox="1"/>
          <p:nvPr/>
        </p:nvSpPr>
        <p:spPr>
          <a:xfrm>
            <a:off x="300356" y="2379216"/>
            <a:ext cx="557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Organic Search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E75F69-011D-4F8B-B7F4-5AB17ABF2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75" y="2907180"/>
            <a:ext cx="5013364" cy="307068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C61418-6EBC-41DA-AFC4-6BF51DD5803A}"/>
              </a:ext>
            </a:extLst>
          </p:cNvPr>
          <p:cNvSpPr txBox="1"/>
          <p:nvPr/>
        </p:nvSpPr>
        <p:spPr>
          <a:xfrm>
            <a:off x="7039991" y="2379216"/>
            <a:ext cx="48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Paid Search Results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34B3B72-3E8F-4B0F-AFD6-FA718EA56A9F}"/>
              </a:ext>
            </a:extLst>
          </p:cNvPr>
          <p:cNvSpPr/>
          <p:nvPr/>
        </p:nvSpPr>
        <p:spPr>
          <a:xfrm>
            <a:off x="6609956" y="4281546"/>
            <a:ext cx="426127" cy="2612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859E074-943D-4437-A596-B6AF44F5A9FC}"/>
              </a:ext>
            </a:extLst>
          </p:cNvPr>
          <p:cNvSpPr/>
          <p:nvPr/>
        </p:nvSpPr>
        <p:spPr>
          <a:xfrm>
            <a:off x="6609956" y="3459296"/>
            <a:ext cx="426127" cy="2612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>
              <a:highlight>
                <a:srgbClr val="A1D794"/>
              </a:highlight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8674D1A-4B9E-47A1-A7BD-7F256D728610}"/>
              </a:ext>
            </a:extLst>
          </p:cNvPr>
          <p:cNvSpPr/>
          <p:nvPr/>
        </p:nvSpPr>
        <p:spPr>
          <a:xfrm>
            <a:off x="6618416" y="5107511"/>
            <a:ext cx="426127" cy="2612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0848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06CD28-E71A-4451-8426-08F2D2F9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SEO important?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AB932F-7039-4946-88B1-1D5839C773B8}"/>
              </a:ext>
            </a:extLst>
          </p:cNvPr>
          <p:cNvGrpSpPr/>
          <p:nvPr/>
        </p:nvGrpSpPr>
        <p:grpSpPr>
          <a:xfrm>
            <a:off x="577452" y="2135178"/>
            <a:ext cx="10978857" cy="2961864"/>
            <a:chOff x="577452" y="2135178"/>
            <a:chExt cx="10978857" cy="29618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F72945-C235-4E93-B90F-BA8CFED97FD2}"/>
                </a:ext>
              </a:extLst>
            </p:cNvPr>
            <p:cNvGrpSpPr/>
            <p:nvPr/>
          </p:nvGrpSpPr>
          <p:grpSpPr>
            <a:xfrm>
              <a:off x="7949663" y="2135178"/>
              <a:ext cx="3606646" cy="2961864"/>
              <a:chOff x="8015628" y="1947031"/>
              <a:chExt cx="3606646" cy="2961864"/>
            </a:xfrm>
          </p:grpSpPr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1AA45EC9-D8B4-42DE-9CD9-F8167614CD5B}"/>
                  </a:ext>
                </a:extLst>
              </p:cNvPr>
              <p:cNvSpPr/>
              <p:nvPr/>
            </p:nvSpPr>
            <p:spPr>
              <a:xfrm rot="10800000">
                <a:off x="8660410" y="1947031"/>
                <a:ext cx="2961864" cy="2961864"/>
              </a:xfrm>
              <a:prstGeom prst="arc">
                <a:avLst>
                  <a:gd name="adj1" fmla="val 1102473"/>
                  <a:gd name="adj2" fmla="val 20415736"/>
                </a:avLst>
              </a:prstGeom>
              <a:ln w="304800" cap="rnd">
                <a:solidFill>
                  <a:schemeClr val="accent5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7609D23-3669-4D06-A8AD-E5B20089DC13}"/>
                  </a:ext>
                </a:extLst>
              </p:cNvPr>
              <p:cNvSpPr/>
              <p:nvPr/>
            </p:nvSpPr>
            <p:spPr>
              <a:xfrm>
                <a:off x="8187070" y="2811670"/>
                <a:ext cx="688782" cy="32885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 err="1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2573E2B-523C-448D-B555-1BDD150267B3}"/>
                  </a:ext>
                </a:extLst>
              </p:cNvPr>
              <p:cNvSpPr/>
              <p:nvPr/>
            </p:nvSpPr>
            <p:spPr>
              <a:xfrm>
                <a:off x="8487776" y="3304965"/>
                <a:ext cx="562745" cy="32885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 err="1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04D0D9B-0D31-43BF-9C59-B29442DF5304}"/>
                  </a:ext>
                </a:extLst>
              </p:cNvPr>
              <p:cNvSpPr/>
              <p:nvPr/>
            </p:nvSpPr>
            <p:spPr>
              <a:xfrm>
                <a:off x="8015628" y="3778070"/>
                <a:ext cx="860224" cy="32885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 err="1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CA0A76-4779-4BB5-8711-2DA0CC4B1D81}"/>
                </a:ext>
              </a:extLst>
            </p:cNvPr>
            <p:cNvGrpSpPr/>
            <p:nvPr/>
          </p:nvGrpSpPr>
          <p:grpSpPr>
            <a:xfrm>
              <a:off x="3698333" y="2135178"/>
              <a:ext cx="4622644" cy="2961864"/>
              <a:chOff x="3764298" y="1947031"/>
              <a:chExt cx="4622644" cy="2961864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B6D3D06-50ED-4F4B-AD95-39EDA6901FD7}"/>
                  </a:ext>
                </a:extLst>
              </p:cNvPr>
              <p:cNvSpPr/>
              <p:nvPr/>
            </p:nvSpPr>
            <p:spPr>
              <a:xfrm>
                <a:off x="3964363" y="2825776"/>
                <a:ext cx="860225" cy="32885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 err="1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2865DB9E-BCED-419A-A8AC-7925FC676A4B}"/>
                  </a:ext>
                </a:extLst>
              </p:cNvPr>
              <p:cNvSpPr/>
              <p:nvPr/>
            </p:nvSpPr>
            <p:spPr>
              <a:xfrm rot="10800000">
                <a:off x="4616998" y="1947031"/>
                <a:ext cx="2961864" cy="2961864"/>
              </a:xfrm>
              <a:prstGeom prst="arc">
                <a:avLst>
                  <a:gd name="adj1" fmla="val 1047926"/>
                  <a:gd name="adj2" fmla="val 20382395"/>
                </a:avLst>
              </a:prstGeom>
              <a:ln w="304800" cap="rnd">
                <a:solidFill>
                  <a:schemeClr val="accent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DF3E14E-5BE4-447B-B4C1-50E84D3F6878}"/>
                  </a:ext>
                </a:extLst>
              </p:cNvPr>
              <p:cNvSpPr/>
              <p:nvPr/>
            </p:nvSpPr>
            <p:spPr>
              <a:xfrm>
                <a:off x="4174273" y="3784154"/>
                <a:ext cx="650314" cy="32885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 err="1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1E1B89E-9055-4F4D-9548-34A29243C8DC}"/>
                  </a:ext>
                </a:extLst>
              </p:cNvPr>
              <p:cNvSpPr/>
              <p:nvPr/>
            </p:nvSpPr>
            <p:spPr>
              <a:xfrm>
                <a:off x="4422308" y="3304965"/>
                <a:ext cx="562745" cy="32885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 err="1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ACE7BF6-B8E9-4BCA-B5FC-BEFC044F6E0C}"/>
                  </a:ext>
                </a:extLst>
              </p:cNvPr>
              <p:cNvSpPr/>
              <p:nvPr/>
            </p:nvSpPr>
            <p:spPr>
              <a:xfrm>
                <a:off x="3764298" y="3784154"/>
                <a:ext cx="331881" cy="32885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 err="1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CA12453-03E3-4BD2-8691-18C7CCFF5C32}"/>
                  </a:ext>
                </a:extLst>
              </p:cNvPr>
              <p:cNvSpPr/>
              <p:nvPr/>
            </p:nvSpPr>
            <p:spPr>
              <a:xfrm>
                <a:off x="7526768" y="3304965"/>
                <a:ext cx="860174" cy="32885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 err="1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9CA9BB16-0831-45CF-ADDF-DD6390F0E554}"/>
                  </a:ext>
                </a:extLst>
              </p:cNvPr>
              <p:cNvSpPr/>
              <p:nvPr/>
            </p:nvSpPr>
            <p:spPr>
              <a:xfrm>
                <a:off x="7773031" y="2811670"/>
                <a:ext cx="331881" cy="32885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 err="1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BCE9459-F407-4B09-B4B7-0AD9B4F59ACF}"/>
                  </a:ext>
                </a:extLst>
              </p:cNvPr>
              <p:cNvSpPr/>
              <p:nvPr/>
            </p:nvSpPr>
            <p:spPr>
              <a:xfrm>
                <a:off x="7440404" y="3778068"/>
                <a:ext cx="477021" cy="32885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 err="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EF66EF-58D2-4A72-B19F-7B6773D804C4}"/>
                </a:ext>
              </a:extLst>
            </p:cNvPr>
            <p:cNvGrpSpPr/>
            <p:nvPr/>
          </p:nvGrpSpPr>
          <p:grpSpPr>
            <a:xfrm>
              <a:off x="577452" y="2135178"/>
              <a:ext cx="3673622" cy="2961864"/>
              <a:chOff x="643417" y="1947031"/>
              <a:chExt cx="3673622" cy="2961864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D70FE-6284-43EB-B9FF-78A1D244FFA4}"/>
                  </a:ext>
                </a:extLst>
              </p:cNvPr>
              <p:cNvSpPr/>
              <p:nvPr/>
            </p:nvSpPr>
            <p:spPr>
              <a:xfrm>
                <a:off x="3451389" y="3304965"/>
                <a:ext cx="865650" cy="32885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 err="1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CEEC3D0-381D-44E4-AD0F-14E60E119B88}"/>
                  </a:ext>
                </a:extLst>
              </p:cNvPr>
              <p:cNvSpPr/>
              <p:nvPr/>
            </p:nvSpPr>
            <p:spPr>
              <a:xfrm>
                <a:off x="3386965" y="2825774"/>
                <a:ext cx="478038" cy="32885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 err="1"/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B6057A92-A4DC-479A-AFBA-85EFB4524DCD}"/>
                  </a:ext>
                </a:extLst>
              </p:cNvPr>
              <p:cNvSpPr/>
              <p:nvPr/>
            </p:nvSpPr>
            <p:spPr>
              <a:xfrm rot="10800000">
                <a:off x="643417" y="1947031"/>
                <a:ext cx="2961864" cy="2961864"/>
              </a:xfrm>
              <a:prstGeom prst="arc">
                <a:avLst>
                  <a:gd name="adj1" fmla="val 10924676"/>
                  <a:gd name="adj2" fmla="val 9736361"/>
                </a:avLst>
              </a:prstGeom>
              <a:ln w="304800" cap="rnd">
                <a:solidFill>
                  <a:schemeClr val="accent2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B93AEF-CB7A-4D6F-B3C6-29F0FEB69ABA}"/>
                </a:ext>
              </a:extLst>
            </p:cNvPr>
            <p:cNvSpPr txBox="1"/>
            <p:nvPr/>
          </p:nvSpPr>
          <p:spPr>
            <a:xfrm>
              <a:off x="792236" y="3178350"/>
              <a:ext cx="25376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Visibility</a:t>
              </a:r>
            </a:p>
            <a:p>
              <a:pPr algn="ctr"/>
              <a:r>
                <a:rPr lang="en-US" b="1" dirty="0"/>
                <a:t>and</a:t>
              </a:r>
            </a:p>
            <a:p>
              <a:pPr algn="ctr"/>
              <a:r>
                <a:rPr lang="en-US" b="1" dirty="0"/>
                <a:t> Rankings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069FC9-B429-409B-979D-A39EF1964496}"/>
                </a:ext>
              </a:extLst>
            </p:cNvPr>
            <p:cNvSpPr txBox="1"/>
            <p:nvPr/>
          </p:nvSpPr>
          <p:spPr>
            <a:xfrm>
              <a:off x="5092256" y="3358581"/>
              <a:ext cx="2008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Web Traffic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FE7D30-B798-4079-98E3-55766B2BC221}"/>
                </a:ext>
              </a:extLst>
            </p:cNvPr>
            <p:cNvSpPr txBox="1"/>
            <p:nvPr/>
          </p:nvSpPr>
          <p:spPr>
            <a:xfrm>
              <a:off x="8794317" y="3195876"/>
              <a:ext cx="2648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Trustworthy</a:t>
              </a:r>
            </a:p>
            <a:p>
              <a:pPr algn="ctr"/>
              <a:r>
                <a:rPr lang="en-US" b="1" dirty="0"/>
                <a:t> and </a:t>
              </a:r>
            </a:p>
            <a:p>
              <a:pPr algn="ctr"/>
              <a:r>
                <a:rPr lang="en-US" b="1" dirty="0"/>
                <a:t>Growth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12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06CD28-E71A-4451-8426-08F2D2F9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Opportunity on IQVIA.com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8FC9A-2290-C0D9-AD9C-876F157E7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2" y="1762175"/>
            <a:ext cx="5400675" cy="41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40A57-E4A7-4CA4-B909-10ECFDB852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Search engines like Google follow 3 steps to rank: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12FBB3-F708-4120-8047-D81C9C44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Google rank websites?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A438B-3D00-46AC-989B-B942E1029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00982"/>
            <a:ext cx="4252869" cy="228591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E0BE6-AD26-4663-B57B-1059C7A05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246" y="2488329"/>
            <a:ext cx="3689844" cy="251122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FEFB7A9-4C8D-4173-9AB5-36062A228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82355" y="2373283"/>
            <a:ext cx="3190944" cy="27413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D466B4-A657-4DCE-82CD-4BA0C09F1441}"/>
              </a:ext>
            </a:extLst>
          </p:cNvPr>
          <p:cNvSpPr txBox="1"/>
          <p:nvPr/>
        </p:nvSpPr>
        <p:spPr>
          <a:xfrm>
            <a:off x="228600" y="521019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Crawling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96CF0-E13B-4D2F-825E-760B66E8F041}"/>
              </a:ext>
            </a:extLst>
          </p:cNvPr>
          <p:cNvSpPr txBox="1"/>
          <p:nvPr/>
        </p:nvSpPr>
        <p:spPr>
          <a:xfrm>
            <a:off x="4455230" y="521019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Indexing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C0D98-2DA9-4723-9EA0-266E120C35BB}"/>
              </a:ext>
            </a:extLst>
          </p:cNvPr>
          <p:cNvSpPr txBox="1"/>
          <p:nvPr/>
        </p:nvSpPr>
        <p:spPr>
          <a:xfrm>
            <a:off x="8818032" y="5210192"/>
            <a:ext cx="342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Ranking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4637-779B-425E-A8DC-F69EF4AF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SEO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BE2ED0-E3EC-4A98-B635-CFC7B6D4BAE2}"/>
              </a:ext>
            </a:extLst>
          </p:cNvPr>
          <p:cNvSpPr/>
          <p:nvPr/>
        </p:nvSpPr>
        <p:spPr>
          <a:xfrm>
            <a:off x="6234652" y="3876156"/>
            <a:ext cx="5449630" cy="1834349"/>
          </a:xfrm>
          <a:prstGeom prst="roundRect">
            <a:avLst>
              <a:gd name="adj" fmla="val 121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6C9EBE-79DA-44E7-9B3B-0A16A8038A40}"/>
              </a:ext>
            </a:extLst>
          </p:cNvPr>
          <p:cNvSpPr/>
          <p:nvPr/>
        </p:nvSpPr>
        <p:spPr>
          <a:xfrm>
            <a:off x="6234653" y="1740084"/>
            <a:ext cx="5449630" cy="1832016"/>
          </a:xfrm>
          <a:prstGeom prst="roundRect">
            <a:avLst>
              <a:gd name="adj" fmla="val 141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D64287-53AA-43A7-A32F-FD021F9EBF45}"/>
              </a:ext>
            </a:extLst>
          </p:cNvPr>
          <p:cNvSpPr/>
          <p:nvPr/>
        </p:nvSpPr>
        <p:spPr>
          <a:xfrm>
            <a:off x="510363" y="3876156"/>
            <a:ext cx="5374337" cy="1834349"/>
          </a:xfrm>
          <a:prstGeom prst="roundRect">
            <a:avLst>
              <a:gd name="adj" fmla="val 146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453E2B-94EB-4B86-A7C5-52EDD8EEB47F}"/>
              </a:ext>
            </a:extLst>
          </p:cNvPr>
          <p:cNvSpPr/>
          <p:nvPr/>
        </p:nvSpPr>
        <p:spPr>
          <a:xfrm>
            <a:off x="510364" y="1740084"/>
            <a:ext cx="5432256" cy="1832016"/>
          </a:xfrm>
          <a:prstGeom prst="roundRect">
            <a:avLst>
              <a:gd name="adj" fmla="val 136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5C2CAE-53F0-4C86-989E-3E9E3F31616C}"/>
              </a:ext>
            </a:extLst>
          </p:cNvPr>
          <p:cNvGrpSpPr/>
          <p:nvPr/>
        </p:nvGrpSpPr>
        <p:grpSpPr>
          <a:xfrm>
            <a:off x="4258432" y="1883573"/>
            <a:ext cx="3675137" cy="3675138"/>
            <a:chOff x="4049137" y="1584167"/>
            <a:chExt cx="3675137" cy="3675138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EF4E260E-73F3-4CFE-A0A1-08BA82145557}"/>
                </a:ext>
              </a:extLst>
            </p:cNvPr>
            <p:cNvSpPr/>
            <p:nvPr/>
          </p:nvSpPr>
          <p:spPr>
            <a:xfrm>
              <a:off x="4049138" y="1584169"/>
              <a:ext cx="3675136" cy="3675136"/>
            </a:xfrm>
            <a:prstGeom prst="arc">
              <a:avLst/>
            </a:prstGeom>
            <a:ln w="304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7F3839F2-A3CB-46BB-9A83-BC47A8529571}"/>
                </a:ext>
              </a:extLst>
            </p:cNvPr>
            <p:cNvSpPr/>
            <p:nvPr/>
          </p:nvSpPr>
          <p:spPr>
            <a:xfrm rot="16200000">
              <a:off x="4049138" y="1584167"/>
              <a:ext cx="3675136" cy="3675136"/>
            </a:xfrm>
            <a:prstGeom prst="arc">
              <a:avLst/>
            </a:prstGeom>
            <a:ln w="304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0082F5CF-F47E-4C29-9AB5-24002166497A}"/>
                </a:ext>
              </a:extLst>
            </p:cNvPr>
            <p:cNvSpPr/>
            <p:nvPr/>
          </p:nvSpPr>
          <p:spPr>
            <a:xfrm rot="10800000">
              <a:off x="4049137" y="1584167"/>
              <a:ext cx="3675136" cy="3675136"/>
            </a:xfrm>
            <a:prstGeom prst="arc">
              <a:avLst/>
            </a:prstGeom>
            <a:ln w="304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FA3891A4-BDF4-4762-A908-72D8CF5D7008}"/>
                </a:ext>
              </a:extLst>
            </p:cNvPr>
            <p:cNvSpPr/>
            <p:nvPr/>
          </p:nvSpPr>
          <p:spPr>
            <a:xfrm rot="5400000">
              <a:off x="4049137" y="1584167"/>
              <a:ext cx="3675136" cy="3675136"/>
            </a:xfrm>
            <a:prstGeom prst="arc">
              <a:avLst/>
            </a:prstGeom>
            <a:ln w="304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ABFE3706-F063-42C5-A9B2-59004E2D6FF5}"/>
              </a:ext>
            </a:extLst>
          </p:cNvPr>
          <p:cNvSpPr/>
          <p:nvPr/>
        </p:nvSpPr>
        <p:spPr>
          <a:xfrm>
            <a:off x="5158384" y="2771976"/>
            <a:ext cx="1897480" cy="1897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1B1AA33E-9D49-404F-B04C-C21D35ED2AFE}"/>
              </a:ext>
            </a:extLst>
          </p:cNvPr>
          <p:cNvSpPr txBox="1">
            <a:spLocks/>
          </p:cNvSpPr>
          <p:nvPr/>
        </p:nvSpPr>
        <p:spPr>
          <a:xfrm>
            <a:off x="739079" y="3963211"/>
            <a:ext cx="3588864" cy="1211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200"/>
              </a:spcBef>
              <a:buFontTx/>
              <a:buNone/>
              <a:defRPr sz="1200" b="1" i="0">
                <a:solidFill>
                  <a:schemeClr val="accent3"/>
                </a:solidFill>
              </a:defRPr>
            </a:lvl1pPr>
            <a:lvl2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2pPr>
            <a:lvl3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3pPr>
            <a:lvl4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4pPr>
            <a:lvl5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5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Keyword Research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EB7ACD17-50C9-4A14-9A39-6FCF480B1803}"/>
              </a:ext>
            </a:extLst>
          </p:cNvPr>
          <p:cNvSpPr txBox="1">
            <a:spLocks/>
          </p:cNvSpPr>
          <p:nvPr/>
        </p:nvSpPr>
        <p:spPr>
          <a:xfrm>
            <a:off x="660655" y="1862760"/>
            <a:ext cx="3745713" cy="1211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200"/>
              </a:spcBef>
              <a:buFontTx/>
              <a:buNone/>
              <a:defRPr sz="1200" b="1" i="0">
                <a:solidFill>
                  <a:schemeClr val="accent3"/>
                </a:solidFill>
              </a:defRPr>
            </a:lvl1pPr>
            <a:lvl2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2pPr>
            <a:lvl3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3pPr>
            <a:lvl4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4pPr>
            <a:lvl5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5pPr>
          </a:lstStyle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Internal Linking / Anchor Links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07FE372A-6BD7-4B01-A889-A2C9CDEB26E5}"/>
              </a:ext>
            </a:extLst>
          </p:cNvPr>
          <p:cNvSpPr txBox="1">
            <a:spLocks/>
          </p:cNvSpPr>
          <p:nvPr/>
        </p:nvSpPr>
        <p:spPr>
          <a:xfrm>
            <a:off x="7981695" y="3963211"/>
            <a:ext cx="3539039" cy="1211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200"/>
              </a:spcBef>
              <a:buFontTx/>
              <a:buNone/>
              <a:defRPr sz="1200" b="1" i="0">
                <a:solidFill>
                  <a:schemeClr val="accent3"/>
                </a:solidFill>
              </a:defRPr>
            </a:lvl1pPr>
            <a:lvl2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2pPr>
            <a:lvl3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3pPr>
            <a:lvl4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4pPr>
            <a:lvl5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5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On-Page SEO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29" name="Text Placeholder 30">
            <a:extLst>
              <a:ext uri="{FF2B5EF4-FFF2-40B4-BE49-F238E27FC236}">
                <a16:creationId xmlns:a16="http://schemas.microsoft.com/office/drawing/2014/main" id="{CBB078CA-2E70-4FEB-A02D-6BC0306F9B1F}"/>
              </a:ext>
            </a:extLst>
          </p:cNvPr>
          <p:cNvSpPr txBox="1">
            <a:spLocks/>
          </p:cNvSpPr>
          <p:nvPr/>
        </p:nvSpPr>
        <p:spPr>
          <a:xfrm>
            <a:off x="7900246" y="1905715"/>
            <a:ext cx="3539864" cy="1211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200"/>
              </a:spcBef>
              <a:buFontTx/>
              <a:buNone/>
              <a:defRPr sz="1200" b="1" i="0">
                <a:solidFill>
                  <a:schemeClr val="accent3"/>
                </a:solidFill>
              </a:defRPr>
            </a:lvl1pPr>
            <a:lvl2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2pPr>
            <a:lvl3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3pPr>
            <a:lvl4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4pPr>
            <a:lvl5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5pPr>
          </a:lstStyle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Backlinks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71ABA0-0703-4D3D-9486-5A211C0E5834}"/>
              </a:ext>
            </a:extLst>
          </p:cNvPr>
          <p:cNvSpPr txBox="1"/>
          <p:nvPr/>
        </p:nvSpPr>
        <p:spPr>
          <a:xfrm>
            <a:off x="5110257" y="3568379"/>
            <a:ext cx="1897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SEO Elements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E4118070-CA48-4B2A-8E74-AFD9EF671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8114" y="2507056"/>
            <a:ext cx="588475" cy="58847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F89CEFE-408A-4280-9769-56505AB3E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6301" y="2499330"/>
            <a:ext cx="699473" cy="69947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08DAD8C-5425-41B9-ADF4-261E750B7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3112" y="4259690"/>
            <a:ext cx="621347" cy="62134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D79631C5-887C-4655-B937-B7256196DB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5231" y="4235163"/>
            <a:ext cx="667133" cy="6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05AF89-318F-45DD-BC3D-12B90E9F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406400"/>
            <a:ext cx="11338560" cy="7682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Internal Linking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7D978-B7D3-48F0-B027-8B874B3A36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720" y="1174663"/>
            <a:ext cx="11338560" cy="402336"/>
          </a:xfrm>
        </p:spPr>
        <p:txBody>
          <a:bodyPr/>
          <a:lstStyle/>
          <a:p>
            <a:r>
              <a:rPr lang="en-US" dirty="0"/>
              <a:t>Inter-link pages within the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7B969B-F92B-1864-B3C2-B923746A8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28" y="2345262"/>
            <a:ext cx="10041943" cy="2611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E210F-2D15-59C4-89F6-D33CD61C8244}"/>
              </a:ext>
            </a:extLst>
          </p:cNvPr>
          <p:cNvSpPr txBox="1"/>
          <p:nvPr/>
        </p:nvSpPr>
        <p:spPr>
          <a:xfrm>
            <a:off x="714375" y="5407696"/>
            <a:ext cx="11229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Example: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  <a:hlinkClick r:id="rId3"/>
              </a:rPr>
              <a:t>https://www.iqvia.com/locations/united-states/library/white-papers/integrated-delivery-networks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  <a:hlinkClick r:id="rId4"/>
              </a:rPr>
              <a:t>https://www.iqvia.com/locations/united-states/solutions/life-sciences/commercial-solutions/market-access/idn-insights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D6757-07C1-4D0C-BCFD-25D1A169A02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84694" y="1655658"/>
            <a:ext cx="10883489" cy="1925742"/>
          </a:xfrm>
        </p:spPr>
        <p:txBody>
          <a:bodyPr/>
          <a:lstStyle/>
          <a:p>
            <a:r>
              <a:rPr lang="en-US" sz="1800" dirty="0"/>
              <a:t>Page 1 Keywords for GBU Solution pages </a:t>
            </a:r>
            <a:r>
              <a:rPr lang="en-US" sz="1800" i="1" dirty="0">
                <a:solidFill>
                  <a:schemeClr val="accent1"/>
                </a:solidFill>
              </a:rPr>
              <a:t>increased by 79.36%.</a:t>
            </a:r>
          </a:p>
          <a:p>
            <a:r>
              <a:rPr lang="en-US" sz="1800" i="1" dirty="0">
                <a:solidFill>
                  <a:schemeClr val="accent1"/>
                </a:solidFill>
              </a:rPr>
              <a:t>Organic Traffic up 37% </a:t>
            </a:r>
            <a:r>
              <a:rPr lang="en-US" sz="1800" dirty="0"/>
              <a:t>to GBU Solutions pages</a:t>
            </a:r>
          </a:p>
          <a:p>
            <a:pPr lvl="1"/>
            <a:r>
              <a:rPr lang="en-US" dirty="0"/>
              <a:t>1K+/</a:t>
            </a:r>
            <a:r>
              <a:rPr lang="en-US" dirty="0" err="1"/>
              <a:t>mo</a:t>
            </a:r>
            <a:r>
              <a:rPr lang="en-US" dirty="0"/>
              <a:t> more visits through </a:t>
            </a:r>
            <a:r>
              <a:rPr lang="en-US" u="sng" dirty="0"/>
              <a:t>non-branded</a:t>
            </a:r>
            <a:r>
              <a:rPr lang="en-US" dirty="0"/>
              <a:t> keywords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81E479-1705-433B-8353-1A631A0F4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 of interlinking TL pages and Related Solutions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6EC27A-CEE6-45E7-A384-2D2632E57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87"/>
          <a:stretch/>
        </p:blipFill>
        <p:spPr>
          <a:xfrm>
            <a:off x="824880" y="3495675"/>
            <a:ext cx="1054223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2023" id="{018D69B5-214D-4971-9C2C-A8000FD903AF}" vid="{9AD82780-847D-4C7E-BF40-79F10D8D6D2F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2023</Template>
  <TotalTime>3939</TotalTime>
  <Words>1390</Words>
  <Application>Microsoft Office PowerPoint</Application>
  <PresentationFormat>Widescreen</PresentationFormat>
  <Paragraphs>187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Georgia</vt:lpstr>
      <vt:lpstr>System Font Regular</vt:lpstr>
      <vt:lpstr>Wingdings</vt:lpstr>
      <vt:lpstr>IQVIA_V2.1.0</vt:lpstr>
      <vt:lpstr>SEO Best Practices</vt:lpstr>
      <vt:lpstr>What is SEO?</vt:lpstr>
      <vt:lpstr>An example of Organic (non-paid) vs paid search results</vt:lpstr>
      <vt:lpstr>Why is SEO important?</vt:lpstr>
      <vt:lpstr>Organic Opportunity on IQVIA.com</vt:lpstr>
      <vt:lpstr>How does Google rank websites?</vt:lpstr>
      <vt:lpstr>Elements of SEO</vt:lpstr>
      <vt:lpstr>Internal Linking</vt:lpstr>
      <vt:lpstr>Result of interlinking TL pages and Related Solutions</vt:lpstr>
      <vt:lpstr>How Backlinks Work?</vt:lpstr>
      <vt:lpstr>Keyword Research: The foundation for a good SEO</vt:lpstr>
      <vt:lpstr>Keyword Types</vt:lpstr>
      <vt:lpstr>Keyword Research</vt:lpstr>
      <vt:lpstr>Did you know? </vt:lpstr>
      <vt:lpstr>Additional Tips for Optimizing Titles for SEO</vt:lpstr>
      <vt:lpstr>Optimizing Meta Descriptions</vt:lpstr>
      <vt:lpstr>When creating Graphics for IQVIA.com</vt:lpstr>
      <vt:lpstr>Summary</vt:lpstr>
      <vt:lpstr>Next Steps</vt:lpstr>
      <vt:lpstr>Measuring Success</vt:lpstr>
      <vt:lpstr>Resources</vt:lpstr>
      <vt:lpstr>Additional Resources</vt:lpstr>
      <vt:lpstr>QA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 Best Practices</dc:title>
  <dc:creator>N, Sathya</dc:creator>
  <cp:lastModifiedBy>N, Sathya</cp:lastModifiedBy>
  <cp:revision>62</cp:revision>
  <cp:lastPrinted>2019-08-20T20:33:24Z</cp:lastPrinted>
  <dcterms:created xsi:type="dcterms:W3CDTF">2023-07-05T13:44:49Z</dcterms:created>
  <dcterms:modified xsi:type="dcterms:W3CDTF">2023-08-29T11:54:53Z</dcterms:modified>
</cp:coreProperties>
</file>