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7FA357A6_864A1B4D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7FA357A4_23C67B3E.xml" ContentType="application/vnd.ms-powerpoint.comments+xml"/>
  <Override PartName="/ppt/notesSlides/notesSlide5.xml" ContentType="application/vnd.openxmlformats-officedocument.presentationml.notesSlide+xml"/>
  <Override PartName="/ppt/comments/modernComment_7FA3579F_BDCBE24C.xml" ContentType="application/vnd.ms-powerpoint.comments+xml"/>
  <Override PartName="/ppt/comments/modernComment_7FA357A2_225E4FD0.xml" ContentType="application/vnd.ms-powerpoint.comments+xml"/>
  <Override PartName="/ppt/comments/modernComment_7FA3579E_DDD79FEB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60" r:id="rId7"/>
    <p:sldId id="408" r:id="rId8"/>
    <p:sldId id="2141411232" r:id="rId9"/>
    <p:sldId id="2141411238" r:id="rId10"/>
    <p:sldId id="2141411236" r:id="rId11"/>
    <p:sldId id="2141411237" r:id="rId12"/>
    <p:sldId id="2141411165" r:id="rId13"/>
    <p:sldId id="2141411169" r:id="rId14"/>
    <p:sldId id="2141411231" r:id="rId15"/>
    <p:sldId id="2141411234" r:id="rId16"/>
    <p:sldId id="2141411230" r:id="rId17"/>
    <p:sldId id="2141411161" r:id="rId1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884564-EF35-4D7A-87A8-63B2BFF416F9}">
          <p14:sldIdLst>
            <p14:sldId id="256"/>
            <p14:sldId id="257"/>
            <p14:sldId id="260"/>
            <p14:sldId id="408"/>
            <p14:sldId id="2141411232"/>
            <p14:sldId id="2141411238"/>
            <p14:sldId id="2141411236"/>
            <p14:sldId id="2141411237"/>
            <p14:sldId id="2141411165"/>
            <p14:sldId id="2141411169"/>
            <p14:sldId id="2141411231"/>
            <p14:sldId id="2141411234"/>
            <p14:sldId id="2141411230"/>
            <p14:sldId id="21414111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C26F07-0BE4-9506-E5B7-032D6EB64D32}" name="Cuff, Phil" initials="CP" userId="S::pcuff@uk.imshealth.com::b7d5fd34-5b99-43c6-ad02-d83ef6d54950" providerId="AD"/>
  <p188:author id="{572795C4-5B63-08CD-8C3C-44EF3360F20D}" name="Punzel, Natalie" initials="PN" userId="S::natalie.punzel@iqvia.com::5f19c317-720b-4eef-ab92-8b1481ee5285" providerId="AD"/>
  <p188:author id="{BB01D6E0-E511-F237-146F-0040F710D60B}" name="Brennan, Garrett" initials="BG" userId="S::garrett.brennan@iqvia.com::f51c084c-3184-4a42-830a-e5e0d05a325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  <a:srgbClr val="F4F4F4"/>
    <a:srgbClr val="72C45F"/>
    <a:srgbClr val="DA291C"/>
    <a:srgbClr val="959CA0"/>
    <a:srgbClr val="FE8A12"/>
    <a:srgbClr val="F4C65A"/>
    <a:srgbClr val="FFE2C4"/>
    <a:srgbClr val="FEC488"/>
    <a:srgbClr val="7FD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265024-8D6F-4AFC-9854-06F79462331F}" v="161" dt="2023-08-01T11:51:52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623"/>
  </p:normalViewPr>
  <p:slideViewPr>
    <p:cSldViewPr snapToGrid="0">
      <p:cViewPr varScale="1">
        <p:scale>
          <a:sx n="62" d="100"/>
          <a:sy n="62" d="100"/>
        </p:scale>
        <p:origin x="8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arish, Aaliyah" userId="4fba8612-a69e-4620-9509-612423fbae5f" providerId="ADAL" clId="{A9265024-8D6F-4AFC-9854-06F79462331F}"/>
    <pc:docChg chg="undo custSel addSld modSld sldOrd modSection">
      <pc:chgData name="Haarish, Aaliyah" userId="4fba8612-a69e-4620-9509-612423fbae5f" providerId="ADAL" clId="{A9265024-8D6F-4AFC-9854-06F79462331F}" dt="2023-08-01T16:56:19.353" v="714"/>
      <pc:docMkLst>
        <pc:docMk/>
      </pc:docMkLst>
      <pc:sldChg chg="modSp mod">
        <pc:chgData name="Haarish, Aaliyah" userId="4fba8612-a69e-4620-9509-612423fbae5f" providerId="ADAL" clId="{A9265024-8D6F-4AFC-9854-06F79462331F}" dt="2023-08-01T11:40:21.279" v="353" actId="14100"/>
        <pc:sldMkLst>
          <pc:docMk/>
          <pc:sldMk cId="2421632166" sldId="2141411165"/>
        </pc:sldMkLst>
        <pc:spChg chg="mod">
          <ac:chgData name="Haarish, Aaliyah" userId="4fba8612-a69e-4620-9509-612423fbae5f" providerId="ADAL" clId="{A9265024-8D6F-4AFC-9854-06F79462331F}" dt="2023-08-01T11:40:03.965" v="350" actId="14100"/>
          <ac:spMkLst>
            <pc:docMk/>
            <pc:sldMk cId="2421632166" sldId="2141411165"/>
            <ac:spMk id="13" creationId="{5C0E99A0-1ADB-03D1-9C50-F1E3C3A86514}"/>
          </ac:spMkLst>
        </pc:spChg>
        <pc:spChg chg="mod">
          <ac:chgData name="Haarish, Aaliyah" userId="4fba8612-a69e-4620-9509-612423fbae5f" providerId="ADAL" clId="{A9265024-8D6F-4AFC-9854-06F79462331F}" dt="2023-08-01T11:40:21.279" v="353" actId="14100"/>
          <ac:spMkLst>
            <pc:docMk/>
            <pc:sldMk cId="2421632166" sldId="2141411165"/>
            <ac:spMk id="15" creationId="{33817B69-274B-82DD-6BAF-8B91027F1345}"/>
          </ac:spMkLst>
        </pc:spChg>
        <pc:spChg chg="mod">
          <ac:chgData name="Haarish, Aaliyah" userId="4fba8612-a69e-4620-9509-612423fbae5f" providerId="ADAL" clId="{A9265024-8D6F-4AFC-9854-06F79462331F}" dt="2023-08-01T11:40:16.672" v="352" actId="1076"/>
          <ac:spMkLst>
            <pc:docMk/>
            <pc:sldMk cId="2421632166" sldId="2141411165"/>
            <ac:spMk id="20" creationId="{AE9DDAA5-2886-2C3C-5FB9-A16DA826A0ED}"/>
          </ac:spMkLst>
        </pc:spChg>
      </pc:sldChg>
      <pc:sldChg chg="ord modCm">
        <pc:chgData name="Haarish, Aaliyah" userId="4fba8612-a69e-4620-9509-612423fbae5f" providerId="ADAL" clId="{A9265024-8D6F-4AFC-9854-06F79462331F}" dt="2023-08-01T10:03:25.003" v="2"/>
        <pc:sldMkLst>
          <pc:docMk/>
          <pc:sldMk cId="2620472274" sldId="2141411167"/>
        </pc:sldMkLst>
      </pc:sldChg>
      <pc:sldChg chg="addSp delSp modSp mod modClrScheme modCm chgLayout">
        <pc:chgData name="Haarish, Aaliyah" userId="4fba8612-a69e-4620-9509-612423fbae5f" providerId="ADAL" clId="{A9265024-8D6F-4AFC-9854-06F79462331F}" dt="2023-08-01T11:48:13.228" v="537" actId="255"/>
        <pc:sldMkLst>
          <pc:docMk/>
          <pc:sldMk cId="3184255564" sldId="2141411231"/>
        </pc:sldMkLst>
        <pc:spChg chg="mod">
          <ac:chgData name="Haarish, Aaliyah" userId="4fba8612-a69e-4620-9509-612423fbae5f" providerId="ADAL" clId="{A9265024-8D6F-4AFC-9854-06F79462331F}" dt="2023-08-01T11:48:13.228" v="537" actId="255"/>
          <ac:spMkLst>
            <pc:docMk/>
            <pc:sldMk cId="3184255564" sldId="2141411231"/>
            <ac:spMk id="2" creationId="{BBB3D79F-D9A8-866A-271A-4F549C8FF992}"/>
          </ac:spMkLst>
        </pc:spChg>
        <pc:spChg chg="mod">
          <ac:chgData name="Haarish, Aaliyah" userId="4fba8612-a69e-4620-9509-612423fbae5f" providerId="ADAL" clId="{A9265024-8D6F-4AFC-9854-06F79462331F}" dt="2023-08-01T11:41:34.069" v="393" actId="26606"/>
          <ac:spMkLst>
            <pc:docMk/>
            <pc:sldMk cId="3184255564" sldId="2141411231"/>
            <ac:spMk id="3" creationId="{67135040-50D1-029C-790D-F1514E7D67B1}"/>
          </ac:spMkLst>
        </pc:spChg>
        <pc:spChg chg="del">
          <ac:chgData name="Haarish, Aaliyah" userId="4fba8612-a69e-4620-9509-612423fbae5f" providerId="ADAL" clId="{A9265024-8D6F-4AFC-9854-06F79462331F}" dt="2023-08-01T11:40:56.645" v="358" actId="478"/>
          <ac:spMkLst>
            <pc:docMk/>
            <pc:sldMk cId="3184255564" sldId="2141411231"/>
            <ac:spMk id="4" creationId="{4F558CBD-19E8-8A83-2EFC-EC7995C53F53}"/>
          </ac:spMkLst>
        </pc:spChg>
        <pc:spChg chg="add mod">
          <ac:chgData name="Haarish, Aaliyah" userId="4fba8612-a69e-4620-9509-612423fbae5f" providerId="ADAL" clId="{A9265024-8D6F-4AFC-9854-06F79462331F}" dt="2023-08-01T11:45:29.529" v="431" actId="207"/>
          <ac:spMkLst>
            <pc:docMk/>
            <pc:sldMk cId="3184255564" sldId="2141411231"/>
            <ac:spMk id="6" creationId="{F88D25CF-47B5-C265-2D67-0516A92ABDC8}"/>
          </ac:spMkLst>
        </pc:spChg>
        <pc:spChg chg="add del mod">
          <ac:chgData name="Haarish, Aaliyah" userId="4fba8612-a69e-4620-9509-612423fbae5f" providerId="ADAL" clId="{A9265024-8D6F-4AFC-9854-06F79462331F}" dt="2023-08-01T11:44:35.076" v="424"/>
          <ac:spMkLst>
            <pc:docMk/>
            <pc:sldMk cId="3184255564" sldId="2141411231"/>
            <ac:spMk id="7" creationId="{1E43A249-559E-F38D-5A6F-93E9A182B401}"/>
          </ac:spMkLst>
        </pc:spChg>
        <pc:spChg chg="add del mod">
          <ac:chgData name="Haarish, Aaliyah" userId="4fba8612-a69e-4620-9509-612423fbae5f" providerId="ADAL" clId="{A9265024-8D6F-4AFC-9854-06F79462331F}" dt="2023-08-01T11:44:35.076" v="426"/>
          <ac:spMkLst>
            <pc:docMk/>
            <pc:sldMk cId="3184255564" sldId="2141411231"/>
            <ac:spMk id="9" creationId="{23285056-2B29-B599-7D43-F45A0850E920}"/>
          </ac:spMkLst>
        </pc:spChg>
        <pc:spChg chg="add del mod">
          <ac:chgData name="Haarish, Aaliyah" userId="4fba8612-a69e-4620-9509-612423fbae5f" providerId="ADAL" clId="{A9265024-8D6F-4AFC-9854-06F79462331F}" dt="2023-08-01T11:41:34.065" v="392" actId="26606"/>
          <ac:spMkLst>
            <pc:docMk/>
            <pc:sldMk cId="3184255564" sldId="2141411231"/>
            <ac:spMk id="10" creationId="{490D3B7E-7DD3-4E26-6314-016DC1BB9098}"/>
          </ac:spMkLst>
        </pc:spChg>
        <pc:spChg chg="add del mod">
          <ac:chgData name="Haarish, Aaliyah" userId="4fba8612-a69e-4620-9509-612423fbae5f" providerId="ADAL" clId="{A9265024-8D6F-4AFC-9854-06F79462331F}" dt="2023-08-01T11:44:35.076" v="422" actId="478"/>
          <ac:spMkLst>
            <pc:docMk/>
            <pc:sldMk cId="3184255564" sldId="2141411231"/>
            <ac:spMk id="11" creationId="{5A543163-90C1-5A86-3E50-80509AFF8D09}"/>
          </ac:spMkLst>
        </pc:spChg>
        <pc:spChg chg="add del mod">
          <ac:chgData name="Haarish, Aaliyah" userId="4fba8612-a69e-4620-9509-612423fbae5f" providerId="ADAL" clId="{A9265024-8D6F-4AFC-9854-06F79462331F}" dt="2023-08-01T11:41:34.065" v="392" actId="26606"/>
          <ac:spMkLst>
            <pc:docMk/>
            <pc:sldMk cId="3184255564" sldId="2141411231"/>
            <ac:spMk id="12" creationId="{873C4D94-7321-77E9-45AD-BD839CC55853}"/>
          </ac:spMkLst>
        </pc:spChg>
        <pc:spChg chg="add del mod">
          <ac:chgData name="Haarish, Aaliyah" userId="4fba8612-a69e-4620-9509-612423fbae5f" providerId="ADAL" clId="{A9265024-8D6F-4AFC-9854-06F79462331F}" dt="2023-08-01T11:45:01.335" v="429" actId="478"/>
          <ac:spMkLst>
            <pc:docMk/>
            <pc:sldMk cId="3184255564" sldId="2141411231"/>
            <ac:spMk id="13" creationId="{3FD5700B-5BA3-18C6-6942-D463B2A96E13}"/>
          </ac:spMkLst>
        </pc:spChg>
        <pc:spChg chg="add mod">
          <ac:chgData name="Haarish, Aaliyah" userId="4fba8612-a69e-4620-9509-612423fbae5f" providerId="ADAL" clId="{A9265024-8D6F-4AFC-9854-06F79462331F}" dt="2023-08-01T11:41:34.069" v="393" actId="26606"/>
          <ac:spMkLst>
            <pc:docMk/>
            <pc:sldMk cId="3184255564" sldId="2141411231"/>
            <ac:spMk id="14" creationId="{43C7448D-A530-6961-3737-32B63750B8FF}"/>
          </ac:spMkLst>
        </pc:spChg>
        <pc:picChg chg="add mod ord">
          <ac:chgData name="Haarish, Aaliyah" userId="4fba8612-a69e-4620-9509-612423fbae5f" providerId="ADAL" clId="{A9265024-8D6F-4AFC-9854-06F79462331F}" dt="2023-08-01T11:41:53.753" v="396" actId="14100"/>
          <ac:picMkLst>
            <pc:docMk/>
            <pc:sldMk cId="3184255564" sldId="2141411231"/>
            <ac:picMk id="5" creationId="{4EC6ABB1-C8E5-3563-A437-31FCA0AB3E51}"/>
          </ac:picMkLst>
        </pc:picChg>
        <pc:picChg chg="del">
          <ac:chgData name="Haarish, Aaliyah" userId="4fba8612-a69e-4620-9509-612423fbae5f" providerId="ADAL" clId="{A9265024-8D6F-4AFC-9854-06F79462331F}" dt="2023-08-01T11:40:43.808" v="354" actId="478"/>
          <ac:picMkLst>
            <pc:docMk/>
            <pc:sldMk cId="3184255564" sldId="2141411231"/>
            <ac:picMk id="8" creationId="{7093B4A9-F80D-9B88-6B60-B7C5C89F29A7}"/>
          </ac:picMkLst>
        </pc:picChg>
      </pc:sldChg>
      <pc:sldChg chg="addSp delSp modSp mod">
        <pc:chgData name="Haarish, Aaliyah" userId="4fba8612-a69e-4620-9509-612423fbae5f" providerId="ADAL" clId="{A9265024-8D6F-4AFC-9854-06F79462331F}" dt="2023-08-01T11:53:00.180" v="713" actId="478"/>
        <pc:sldMkLst>
          <pc:docMk/>
          <pc:sldMk cId="576606160" sldId="2141411234"/>
        </pc:sldMkLst>
        <pc:spChg chg="del">
          <ac:chgData name="Haarish, Aaliyah" userId="4fba8612-a69e-4620-9509-612423fbae5f" providerId="ADAL" clId="{A9265024-8D6F-4AFC-9854-06F79462331F}" dt="2023-08-01T11:53:00.180" v="713" actId="478"/>
          <ac:spMkLst>
            <pc:docMk/>
            <pc:sldMk cId="576606160" sldId="2141411234"/>
            <ac:spMk id="4" creationId="{ADC61144-A82F-5699-420F-859AB3C24962}"/>
          </ac:spMkLst>
        </pc:spChg>
        <pc:spChg chg="add mod">
          <ac:chgData name="Haarish, Aaliyah" userId="4fba8612-a69e-4620-9509-612423fbae5f" providerId="ADAL" clId="{A9265024-8D6F-4AFC-9854-06F79462331F}" dt="2023-08-01T11:50:00.233" v="623" actId="14100"/>
          <ac:spMkLst>
            <pc:docMk/>
            <pc:sldMk cId="576606160" sldId="2141411234"/>
            <ac:spMk id="5" creationId="{7E5992C2-0432-AA16-4F4D-26D7979BC58D}"/>
          </ac:spMkLst>
        </pc:spChg>
        <pc:spChg chg="add del mod">
          <ac:chgData name="Haarish, Aaliyah" userId="4fba8612-a69e-4620-9509-612423fbae5f" providerId="ADAL" clId="{A9265024-8D6F-4AFC-9854-06F79462331F}" dt="2023-08-01T11:50:09.702" v="642"/>
          <ac:spMkLst>
            <pc:docMk/>
            <pc:sldMk cId="576606160" sldId="2141411234"/>
            <ac:spMk id="6" creationId="{2973594D-BAC4-9E5F-F215-AC6E9F19FE9E}"/>
          </ac:spMkLst>
        </pc:spChg>
        <pc:spChg chg="add mod">
          <ac:chgData name="Haarish, Aaliyah" userId="4fba8612-a69e-4620-9509-612423fbae5f" providerId="ADAL" clId="{A9265024-8D6F-4AFC-9854-06F79462331F}" dt="2023-08-01T11:51:40.876" v="689" actId="1037"/>
          <ac:spMkLst>
            <pc:docMk/>
            <pc:sldMk cId="576606160" sldId="2141411234"/>
            <ac:spMk id="7" creationId="{2A24926A-A657-06DA-6B42-47FE7F6FEB3C}"/>
          </ac:spMkLst>
        </pc:spChg>
        <pc:spChg chg="add mod">
          <ac:chgData name="Haarish, Aaliyah" userId="4fba8612-a69e-4620-9509-612423fbae5f" providerId="ADAL" clId="{A9265024-8D6F-4AFC-9854-06F79462331F}" dt="2023-08-01T11:52:19.374" v="698" actId="1076"/>
          <ac:spMkLst>
            <pc:docMk/>
            <pc:sldMk cId="576606160" sldId="2141411234"/>
            <ac:spMk id="8" creationId="{D9046F01-4E7A-4A15-49AA-4F0B67140166}"/>
          </ac:spMkLst>
        </pc:spChg>
        <pc:spChg chg="mod">
          <ac:chgData name="Haarish, Aaliyah" userId="4fba8612-a69e-4620-9509-612423fbae5f" providerId="ADAL" clId="{A9265024-8D6F-4AFC-9854-06F79462331F}" dt="2023-08-01T11:51:30.534" v="677" actId="1076"/>
          <ac:spMkLst>
            <pc:docMk/>
            <pc:sldMk cId="576606160" sldId="2141411234"/>
            <ac:spMk id="17" creationId="{4C32E30F-7555-0B7D-B69C-FE30213237F4}"/>
          </ac:spMkLst>
        </pc:spChg>
        <pc:picChg chg="mod">
          <ac:chgData name="Haarish, Aaliyah" userId="4fba8612-a69e-4620-9509-612423fbae5f" providerId="ADAL" clId="{A9265024-8D6F-4AFC-9854-06F79462331F}" dt="2023-08-01T11:52:26.260" v="699" actId="1076"/>
          <ac:picMkLst>
            <pc:docMk/>
            <pc:sldMk cId="576606160" sldId="2141411234"/>
            <ac:picMk id="3" creationId="{14C6128E-CD64-4241-B0C1-A30CD3EEDC04}"/>
          </ac:picMkLst>
        </pc:picChg>
        <pc:picChg chg="mod">
          <ac:chgData name="Haarish, Aaliyah" userId="4fba8612-a69e-4620-9509-612423fbae5f" providerId="ADAL" clId="{A9265024-8D6F-4AFC-9854-06F79462331F}" dt="2023-08-01T11:52:57.131" v="712" actId="1035"/>
          <ac:picMkLst>
            <pc:docMk/>
            <pc:sldMk cId="576606160" sldId="2141411234"/>
            <ac:picMk id="13" creationId="{CF77ADA6-AC73-42C0-A948-A8566F64C04E}"/>
          </ac:picMkLst>
        </pc:picChg>
        <pc:picChg chg="mod">
          <ac:chgData name="Haarish, Aaliyah" userId="4fba8612-a69e-4620-9509-612423fbae5f" providerId="ADAL" clId="{A9265024-8D6F-4AFC-9854-06F79462331F}" dt="2023-08-01T11:51:25.072" v="676" actId="1036"/>
          <ac:picMkLst>
            <pc:docMk/>
            <pc:sldMk cId="576606160" sldId="2141411234"/>
            <ac:picMk id="16" creationId="{624C5790-8688-7EB3-CE8A-1ECB9E5B3E0F}"/>
          </ac:picMkLst>
        </pc:picChg>
      </pc:sldChg>
      <pc:sldChg chg="addSp delSp modSp mod delAnim modCm">
        <pc:chgData name="Haarish, Aaliyah" userId="4fba8612-a69e-4620-9509-612423fbae5f" providerId="ADAL" clId="{A9265024-8D6F-4AFC-9854-06F79462331F}" dt="2023-08-01T16:56:19.353" v="714"/>
        <pc:sldMkLst>
          <pc:docMk/>
          <pc:sldMk cId="600210238" sldId="2141411236"/>
        </pc:sldMkLst>
        <pc:spChg chg="del">
          <ac:chgData name="Haarish, Aaliyah" userId="4fba8612-a69e-4620-9509-612423fbae5f" providerId="ADAL" clId="{A9265024-8D6F-4AFC-9854-06F79462331F}" dt="2023-08-01T11:36:24.771" v="345" actId="478"/>
          <ac:spMkLst>
            <pc:docMk/>
            <pc:sldMk cId="600210238" sldId="2141411236"/>
            <ac:spMk id="5" creationId="{88881429-3280-9AA2-C6C4-CDAD5CAF165D}"/>
          </ac:spMkLst>
        </pc:spChg>
        <pc:spChg chg="mod ord">
          <ac:chgData name="Haarish, Aaliyah" userId="4fba8612-a69e-4620-9509-612423fbae5f" providerId="ADAL" clId="{A9265024-8D6F-4AFC-9854-06F79462331F}" dt="2023-08-01T11:34:23.295" v="268" actId="14100"/>
          <ac:spMkLst>
            <pc:docMk/>
            <pc:sldMk cId="600210238" sldId="2141411236"/>
            <ac:spMk id="8" creationId="{9BAF3891-285F-445A-ADDB-23099F34997B}"/>
          </ac:spMkLst>
        </pc:spChg>
        <pc:spChg chg="mod">
          <ac:chgData name="Haarish, Aaliyah" userId="4fba8612-a69e-4620-9509-612423fbae5f" providerId="ADAL" clId="{A9265024-8D6F-4AFC-9854-06F79462331F}" dt="2023-08-01T11:34:59.202" v="276" actId="14100"/>
          <ac:spMkLst>
            <pc:docMk/>
            <pc:sldMk cId="600210238" sldId="2141411236"/>
            <ac:spMk id="9" creationId="{8D42AA74-B429-4E61-A573-2520017910B1}"/>
          </ac:spMkLst>
        </pc:spChg>
        <pc:spChg chg="mod">
          <ac:chgData name="Haarish, Aaliyah" userId="4fba8612-a69e-4620-9509-612423fbae5f" providerId="ADAL" clId="{A9265024-8D6F-4AFC-9854-06F79462331F}" dt="2023-08-01T11:36:33.763" v="346" actId="1076"/>
          <ac:spMkLst>
            <pc:docMk/>
            <pc:sldMk cId="600210238" sldId="2141411236"/>
            <ac:spMk id="10" creationId="{7CACFD01-E69F-78B2-DD2B-94B0C1A25584}"/>
          </ac:spMkLst>
        </pc:spChg>
        <pc:spChg chg="mod ord">
          <ac:chgData name="Haarish, Aaliyah" userId="4fba8612-a69e-4620-9509-612423fbae5f" providerId="ADAL" clId="{A9265024-8D6F-4AFC-9854-06F79462331F}" dt="2023-08-01T11:34:55.236" v="275" actId="14100"/>
          <ac:spMkLst>
            <pc:docMk/>
            <pc:sldMk cId="600210238" sldId="2141411236"/>
            <ac:spMk id="14" creationId="{E786C400-2C04-44B3-96C4-776AE4F1CA7C}"/>
          </ac:spMkLst>
        </pc:spChg>
        <pc:spChg chg="mod ord">
          <ac:chgData name="Haarish, Aaliyah" userId="4fba8612-a69e-4620-9509-612423fbae5f" providerId="ADAL" clId="{A9265024-8D6F-4AFC-9854-06F79462331F}" dt="2023-08-01T11:36:11.669" v="343" actId="14100"/>
          <ac:spMkLst>
            <pc:docMk/>
            <pc:sldMk cId="600210238" sldId="2141411236"/>
            <ac:spMk id="16" creationId="{85DC6643-7026-A030-E624-CD8B52F896F4}"/>
          </ac:spMkLst>
        </pc:spChg>
        <pc:spChg chg="mod">
          <ac:chgData name="Haarish, Aaliyah" userId="4fba8612-a69e-4620-9509-612423fbae5f" providerId="ADAL" clId="{A9265024-8D6F-4AFC-9854-06F79462331F}" dt="2023-08-01T11:36:19.964" v="344" actId="1076"/>
          <ac:spMkLst>
            <pc:docMk/>
            <pc:sldMk cId="600210238" sldId="2141411236"/>
            <ac:spMk id="17" creationId="{300C45B6-B501-B66A-4EEA-0304C8A6A546}"/>
          </ac:spMkLst>
        </pc:spChg>
        <pc:picChg chg="mod">
          <ac:chgData name="Haarish, Aaliyah" userId="4fba8612-a69e-4620-9509-612423fbae5f" providerId="ADAL" clId="{A9265024-8D6F-4AFC-9854-06F79462331F}" dt="2023-08-01T11:36:39.434" v="347" actId="1076"/>
          <ac:picMkLst>
            <pc:docMk/>
            <pc:sldMk cId="600210238" sldId="2141411236"/>
            <ac:picMk id="7" creationId="{99C2DFEA-4708-4CCB-A357-C4AB0215857F}"/>
          </ac:picMkLst>
        </pc:picChg>
        <pc:picChg chg="add mod ord">
          <ac:chgData name="Haarish, Aaliyah" userId="4fba8612-a69e-4620-9509-612423fbae5f" providerId="ADAL" clId="{A9265024-8D6F-4AFC-9854-06F79462331F}" dt="2023-08-01T11:35:44.309" v="340" actId="1038"/>
          <ac:picMkLst>
            <pc:docMk/>
            <pc:sldMk cId="600210238" sldId="2141411236"/>
            <ac:picMk id="11" creationId="{E2714A0B-D577-738E-7944-6CABD46DE1FB}"/>
          </ac:picMkLst>
        </pc:picChg>
      </pc:sldChg>
      <pc:sldChg chg="addSp delSp modSp new mod modAnim">
        <pc:chgData name="Haarish, Aaliyah" userId="4fba8612-a69e-4620-9509-612423fbae5f" providerId="ADAL" clId="{A9265024-8D6F-4AFC-9854-06F79462331F}" dt="2023-08-01T11:31:09.430" v="256" actId="20577"/>
        <pc:sldMkLst>
          <pc:docMk/>
          <pc:sldMk cId="2176606514" sldId="2141411237"/>
        </pc:sldMkLst>
        <pc:spChg chg="del">
          <ac:chgData name="Haarish, Aaliyah" userId="4fba8612-a69e-4620-9509-612423fbae5f" providerId="ADAL" clId="{A9265024-8D6F-4AFC-9854-06F79462331F}" dt="2023-08-01T11:27:30.981" v="4" actId="478"/>
          <ac:spMkLst>
            <pc:docMk/>
            <pc:sldMk cId="2176606514" sldId="2141411237"/>
            <ac:spMk id="2" creationId="{7A4F47F9-AE77-2396-59BE-F262BD9BDCE7}"/>
          </ac:spMkLst>
        </pc:spChg>
        <pc:spChg chg="add del">
          <ac:chgData name="Haarish, Aaliyah" userId="4fba8612-a69e-4620-9509-612423fbae5f" providerId="ADAL" clId="{A9265024-8D6F-4AFC-9854-06F79462331F}" dt="2023-08-01T11:29:19.154" v="88" actId="478"/>
          <ac:spMkLst>
            <pc:docMk/>
            <pc:sldMk cId="2176606514" sldId="2141411237"/>
            <ac:spMk id="3" creationId="{95327CE0-AFEA-9166-AB05-AE4CC0C78AF3}"/>
          </ac:spMkLst>
        </pc:spChg>
        <pc:spChg chg="mod">
          <ac:chgData name="Haarish, Aaliyah" userId="4fba8612-a69e-4620-9509-612423fbae5f" providerId="ADAL" clId="{A9265024-8D6F-4AFC-9854-06F79462331F}" dt="2023-08-01T11:29:16.012" v="87" actId="20577"/>
          <ac:spMkLst>
            <pc:docMk/>
            <pc:sldMk cId="2176606514" sldId="2141411237"/>
            <ac:spMk id="4" creationId="{569123A5-0164-5434-C2D7-C01483D20170}"/>
          </ac:spMkLst>
        </pc:spChg>
        <pc:spChg chg="del">
          <ac:chgData name="Haarish, Aaliyah" userId="4fba8612-a69e-4620-9509-612423fbae5f" providerId="ADAL" clId="{A9265024-8D6F-4AFC-9854-06F79462331F}" dt="2023-08-01T11:29:24.144" v="89" actId="478"/>
          <ac:spMkLst>
            <pc:docMk/>
            <pc:sldMk cId="2176606514" sldId="2141411237"/>
            <ac:spMk id="5" creationId="{48A5F866-7962-3DEF-CB7A-D46877DD1753}"/>
          </ac:spMkLst>
        </pc:spChg>
        <pc:spChg chg="add mod">
          <ac:chgData name="Haarish, Aaliyah" userId="4fba8612-a69e-4620-9509-612423fbae5f" providerId="ADAL" clId="{A9265024-8D6F-4AFC-9854-06F79462331F}" dt="2023-08-01T11:28:56.821" v="75" actId="14100"/>
          <ac:spMkLst>
            <pc:docMk/>
            <pc:sldMk cId="2176606514" sldId="2141411237"/>
            <ac:spMk id="8" creationId="{5C69A5C6-80ED-3833-8B40-824FE7DB539D}"/>
          </ac:spMkLst>
        </pc:spChg>
        <pc:spChg chg="add mod">
          <ac:chgData name="Haarish, Aaliyah" userId="4fba8612-a69e-4620-9509-612423fbae5f" providerId="ADAL" clId="{A9265024-8D6F-4AFC-9854-06F79462331F}" dt="2023-08-01T11:31:09.430" v="256" actId="20577"/>
          <ac:spMkLst>
            <pc:docMk/>
            <pc:sldMk cId="2176606514" sldId="2141411237"/>
            <ac:spMk id="9" creationId="{80DE3E24-7277-804A-0A1C-765229F9CB94}"/>
          </ac:spMkLst>
        </pc:spChg>
        <pc:picChg chg="add mod">
          <ac:chgData name="Haarish, Aaliyah" userId="4fba8612-a69e-4620-9509-612423fbae5f" providerId="ADAL" clId="{A9265024-8D6F-4AFC-9854-06F79462331F}" dt="2023-08-01T11:29:31.397" v="111" actId="1035"/>
          <ac:picMkLst>
            <pc:docMk/>
            <pc:sldMk cId="2176606514" sldId="2141411237"/>
            <ac:picMk id="7" creationId="{BC864621-2CB3-65AD-D8F8-629556CC1F37}"/>
          </ac:picMkLst>
        </pc:picChg>
      </pc:sldChg>
    </pc:docChg>
  </pc:docChgLst>
</pc:chgInfo>
</file>

<file path=ppt/comments/modernComment_7FA3579E_DDD79FE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69A95B4-BE9D-440C-AB3E-FA9972EFC537}" authorId="{BB01D6E0-E511-F237-146F-0040F710D60B}" created="2022-04-29T12:47:16.15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85440941" sldId="2141411172"/>
      <ac:spMk id="25" creationId="{06ADA02B-C09B-4F16-A5ED-97A1C6D9E0C4}"/>
    </ac:deMkLst>
    <p188:txBody>
      <a:bodyPr/>
      <a:lstStyle/>
      <a:p>
        <a:r>
          <a:rPr lang="en-US"/>
          <a:t>Move SLA message to slide 11.  </a:t>
        </a:r>
      </a:p>
    </p188:txBody>
  </p188:cm>
  <p188:cm id="{DA7BD027-3E10-49E5-97AD-E5D27EC6BF1C}" authorId="{BB01D6E0-E511-F237-146F-0040F710D60B}" created="2022-04-29T12:49:09.826">
    <pc:sldMkLst xmlns:pc="http://schemas.microsoft.com/office/powerpoint/2013/main/command">
      <pc:docMk/>
      <pc:sldMk cId="485440941" sldId="2141411172"/>
    </pc:sldMkLst>
    <p188:txBody>
      <a:bodyPr/>
      <a:lstStyle/>
      <a:p>
        <a:r>
          <a:rPr lang="en-US"/>
          <a:t>I would think about simplifying this a bit - could we combine key questions and best practices? Do we need the first question?  and there seems to be some overlap</a:t>
        </a:r>
      </a:p>
    </p188:txBody>
  </p188:cm>
  <p188:cm id="{FFC57A24-018F-4037-8201-01ACEAEF8838}" authorId="{BB01D6E0-E511-F237-146F-0040F710D60B}" created="2022-04-29T12:51:01.078">
    <pc:sldMkLst xmlns:pc="http://schemas.microsoft.com/office/powerpoint/2013/main/command">
      <pc:docMk/>
      <pc:sldMk cId="485440941" sldId="2141411172"/>
    </pc:sldMkLst>
    <p188:txBody>
      <a:bodyPr/>
      <a:lstStyle/>
      <a:p>
        <a:r>
          <a:rPr lang="en-US"/>
          <a:t>Add to Best Practices, the other recommendations around MQL forms, hybrid forms, limit gated forms etc.</a:t>
        </a:r>
      </a:p>
    </p188:txBody>
  </p188:cm>
</p188:cmLst>
</file>

<file path=ppt/comments/modernComment_7FA3579F_BDCBE24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EB1F457-4969-4EA4-87ED-ED6B521071AC}" authorId="{20C26F07-0BE4-9506-E5B7-032D6EB64D32}" status="resolved" created="2023-07-27T14:58:11.169" complete="100000">
    <pc:sldMkLst xmlns:pc="http://schemas.microsoft.com/office/powerpoint/2013/main/command">
      <pc:docMk/>
      <pc:sldMk cId="3184255564" sldId="2141411231"/>
    </pc:sldMkLst>
    <p188:txBody>
      <a:bodyPr/>
      <a:lstStyle/>
      <a:p>
        <a:r>
          <a:rPr lang="en-GB"/>
          <a:t>Could we show a hybrid landing page rather than the hybrid form?</a:t>
        </a:r>
      </a:p>
    </p188:txBody>
  </p188:cm>
  <p188:cm id="{AFA586B5-0EBB-4C85-9416-54365052F632}" authorId="{20C26F07-0BE4-9506-E5B7-032D6EB64D32}" created="2023-07-27T14:58:24.706">
    <pc:sldMkLst xmlns:pc="http://schemas.microsoft.com/office/powerpoint/2013/main/command">
      <pc:docMk/>
      <pc:sldMk cId="3184255564" sldId="2141411231"/>
    </pc:sldMkLst>
    <p188:txBody>
      <a:bodyPr/>
      <a:lstStyle/>
      <a:p>
        <a:r>
          <a:rPr lang="en-GB"/>
          <a:t>Hybrid form and hybrid landing page are different entities. A hybrid landing page doesn’t necessarily mean a hybrid form and normally includes a standard mql form on the right and a CTA on the left to content i.e. whitepaper. A hybrid form is used slightly differently.</a:t>
        </a:r>
      </a:p>
    </p188:txBody>
  </p188:cm>
</p188:cmLst>
</file>

<file path=ppt/comments/modernComment_7FA357A2_225E4FD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E8AFC15-E7FE-4038-822F-BCE4033535CB}" authorId="{20C26F07-0BE4-9506-E5B7-032D6EB64D32}" status="resolved" created="2023-07-27T14:58:39.978" complete="100000">
    <pc:sldMkLst xmlns:pc="http://schemas.microsoft.com/office/powerpoint/2013/main/command">
      <pc:docMk/>
      <pc:sldMk cId="576606160" sldId="2141411234"/>
    </pc:sldMkLst>
    <p188:txBody>
      <a:bodyPr/>
      <a:lstStyle/>
      <a:p>
        <a:r>
          <a:rPr lang="en-GB"/>
          <a:t>Could we clarify what type of form each of the examples shows – can we see if any of those mqls for any of those forms resulted in sqls or opportunities?</a:t>
        </a:r>
      </a:p>
    </p188:txBody>
  </p188:cm>
</p188:cmLst>
</file>

<file path=ppt/comments/modernComment_7FA357A4_23C67B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CD95694-E178-4144-AF04-BD920BA5E25B}" authorId="{20C26F07-0BE4-9506-E5B7-032D6EB64D32}" status="resolved" created="2023-07-27T14:57:38.019" complete="100000">
    <pc:sldMkLst xmlns:pc="http://schemas.microsoft.com/office/powerpoint/2013/main/command">
      <pc:docMk/>
      <pc:sldMk cId="600210238" sldId="2141411236"/>
    </pc:sldMkLst>
    <p188:txBody>
      <a:bodyPr/>
      <a:lstStyle/>
      <a:p>
        <a:r>
          <a:rPr lang="en-GB"/>
          <a:t>Could the mql form example show the the ‘Please provide more detail’ field between the country and opt in fields as this is where it is normally place</a:t>
        </a:r>
      </a:p>
    </p188:txBody>
  </p188:cm>
  <p188:cm id="{379E8F9C-C88D-42CB-A7A7-58E96CEDEDBD}" authorId="{20C26F07-0BE4-9506-E5B7-032D6EB64D32}" status="resolved" created="2023-07-27T14:57:43.417" complete="100000">
    <pc:sldMkLst xmlns:pc="http://schemas.microsoft.com/office/powerpoint/2013/main/command">
      <pc:docMk/>
      <pc:sldMk cId="600210238" sldId="2141411236"/>
    </pc:sldMkLst>
    <p188:txBody>
      <a:bodyPr/>
      <a:lstStyle/>
      <a:p>
        <a:r>
          <a:rPr lang="en-GB"/>
          <a:t>Could we find a way of showing the hybrid form on slide 5 as well?</a:t>
        </a:r>
      </a:p>
    </p188:txBody>
  </p188:cm>
</p188:cmLst>
</file>

<file path=ppt/comments/modernComment_7FA357A6_864A1B4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37C9295-74E0-4D29-BCF3-D3698EC2AAD5}" authorId="{20C26F07-0BE4-9506-E5B7-032D6EB64D32}" status="resolved" created="2023-07-27T14:57:58.569">
    <pc:sldMkLst xmlns:pc="http://schemas.microsoft.com/office/powerpoint/2013/main/command">
      <pc:docMk/>
      <pc:sldMk cId="2620472274" sldId="2141411167"/>
    </pc:sldMkLst>
    <p188:txBody>
      <a:bodyPr/>
      <a:lstStyle/>
      <a:p>
        <a:r>
          <a:rPr lang="en-GB"/>
          <a:t>I would swap slides 5 and 6 around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C1866-DD21-0F41-BBBA-23B26E344D6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D37E0A7-7C12-5A45-9E22-E4BCE638908B}">
      <dgm:prSet custT="1"/>
      <dgm:spPr/>
      <dgm:t>
        <a:bodyPr/>
        <a:lstStyle/>
        <a:p>
          <a:r>
            <a:rPr lang="en-US" sz="1800" b="1" dirty="0"/>
            <a:t>Where forms can be used?</a:t>
          </a:r>
          <a:endParaRPr lang="en-IN" sz="1800" dirty="0"/>
        </a:p>
      </dgm:t>
    </dgm:pt>
    <dgm:pt modelId="{96E3777C-75B7-FE4D-8EE0-24B9996521B0}" type="parTrans" cxnId="{5B46279F-9FA8-2848-B3B6-99B34FC57453}">
      <dgm:prSet/>
      <dgm:spPr/>
      <dgm:t>
        <a:bodyPr/>
        <a:lstStyle/>
        <a:p>
          <a:endParaRPr lang="en-GB"/>
        </a:p>
      </dgm:t>
    </dgm:pt>
    <dgm:pt modelId="{2359A6BE-B2C2-2141-B191-21FF06E79A3F}" type="sibTrans" cxnId="{5B46279F-9FA8-2848-B3B6-99B34FC57453}">
      <dgm:prSet/>
      <dgm:spPr/>
      <dgm:t>
        <a:bodyPr/>
        <a:lstStyle/>
        <a:p>
          <a:endParaRPr lang="en-GB"/>
        </a:p>
      </dgm:t>
    </dgm:pt>
    <dgm:pt modelId="{27E62C38-FA94-CE41-8C86-3C172E736388}">
      <dgm:prSet custT="1"/>
      <dgm:spPr/>
      <dgm:t>
        <a:bodyPr/>
        <a:lstStyle/>
        <a:p>
          <a:r>
            <a:rPr lang="en-US" sz="1800" b="1" dirty="0"/>
            <a:t>Request Demos/call back and Free trails</a:t>
          </a:r>
          <a:endParaRPr lang="en-IN" sz="1800" dirty="0"/>
        </a:p>
      </dgm:t>
    </dgm:pt>
    <dgm:pt modelId="{DF539F54-4CC5-CD40-8ED5-5EAE360640FA}" type="parTrans" cxnId="{EC890F9D-F087-B043-821D-CED1414BBE2B}">
      <dgm:prSet/>
      <dgm:spPr/>
      <dgm:t>
        <a:bodyPr/>
        <a:lstStyle/>
        <a:p>
          <a:endParaRPr lang="en-GB"/>
        </a:p>
      </dgm:t>
    </dgm:pt>
    <dgm:pt modelId="{D68371B7-3EA2-7E47-AA35-47CF6F74115C}" type="sibTrans" cxnId="{EC890F9D-F087-B043-821D-CED1414BBE2B}">
      <dgm:prSet/>
      <dgm:spPr/>
      <dgm:t>
        <a:bodyPr/>
        <a:lstStyle/>
        <a:p>
          <a:endParaRPr lang="en-GB"/>
        </a:p>
      </dgm:t>
    </dgm:pt>
    <dgm:pt modelId="{B59DB8F6-7625-F245-A9C3-BFA9650EF451}">
      <dgm:prSet custT="1"/>
      <dgm:spPr/>
      <dgm:t>
        <a:bodyPr/>
        <a:lstStyle/>
        <a:p>
          <a:r>
            <a:rPr lang="en-US" sz="1800" b="1" dirty="0"/>
            <a:t>Newsletter Sign-up</a:t>
          </a:r>
          <a:endParaRPr lang="en-IN" sz="1800" dirty="0"/>
        </a:p>
      </dgm:t>
    </dgm:pt>
    <dgm:pt modelId="{158AFAB3-FC73-7243-98F7-1701F5F948FD}" type="parTrans" cxnId="{8B70704E-CEC7-B045-A6D5-3DC1EEFE982C}">
      <dgm:prSet/>
      <dgm:spPr/>
      <dgm:t>
        <a:bodyPr/>
        <a:lstStyle/>
        <a:p>
          <a:endParaRPr lang="en-GB"/>
        </a:p>
      </dgm:t>
    </dgm:pt>
    <dgm:pt modelId="{AADFCE89-90EA-0F44-A9F1-EEAB6D9B55F3}" type="sibTrans" cxnId="{8B70704E-CEC7-B045-A6D5-3DC1EEFE982C}">
      <dgm:prSet/>
      <dgm:spPr/>
      <dgm:t>
        <a:bodyPr/>
        <a:lstStyle/>
        <a:p>
          <a:endParaRPr lang="en-GB"/>
        </a:p>
      </dgm:t>
    </dgm:pt>
    <dgm:pt modelId="{DB172428-37ED-4943-AD9B-CDA5774614C8}">
      <dgm:prSet custT="1"/>
      <dgm:spPr/>
      <dgm:t>
        <a:bodyPr/>
        <a:lstStyle/>
        <a:p>
          <a:r>
            <a:rPr lang="en-US" sz="1800" b="1" i="0" baseline="0"/>
            <a:t>Registrations for events and webinars</a:t>
          </a:r>
          <a:endParaRPr lang="en-IN" sz="1800"/>
        </a:p>
      </dgm:t>
    </dgm:pt>
    <dgm:pt modelId="{5F6E7757-5677-5C40-A7D1-98157590889E}" type="parTrans" cxnId="{FA12EA51-F8B1-4D46-934D-FAE11949B265}">
      <dgm:prSet/>
      <dgm:spPr/>
      <dgm:t>
        <a:bodyPr/>
        <a:lstStyle/>
        <a:p>
          <a:endParaRPr lang="en-GB"/>
        </a:p>
      </dgm:t>
    </dgm:pt>
    <dgm:pt modelId="{21586ED0-5B96-4F41-96BF-9E61FD8F3B88}" type="sibTrans" cxnId="{FA12EA51-F8B1-4D46-934D-FAE11949B265}">
      <dgm:prSet/>
      <dgm:spPr/>
      <dgm:t>
        <a:bodyPr/>
        <a:lstStyle/>
        <a:p>
          <a:endParaRPr lang="en-GB"/>
        </a:p>
      </dgm:t>
    </dgm:pt>
    <dgm:pt modelId="{CF668ABE-6032-2E4C-9E35-96811FDCB5DE}">
      <dgm:prSet custT="1"/>
      <dgm:spPr/>
      <dgm:t>
        <a:bodyPr/>
        <a:lstStyle/>
        <a:p>
          <a:r>
            <a:rPr lang="en-US" sz="1800" b="1" i="0" baseline="0"/>
            <a:t>To host (gate) Whitepapers, Videos and Reports</a:t>
          </a:r>
          <a:endParaRPr lang="en-IN" sz="1800"/>
        </a:p>
      </dgm:t>
    </dgm:pt>
    <dgm:pt modelId="{C367C1CD-F6C0-4A41-85AB-4797BC92D206}" type="parTrans" cxnId="{F5F063F2-5BB8-5C4D-A00C-BE92867BBDED}">
      <dgm:prSet/>
      <dgm:spPr/>
      <dgm:t>
        <a:bodyPr/>
        <a:lstStyle/>
        <a:p>
          <a:endParaRPr lang="en-GB"/>
        </a:p>
      </dgm:t>
    </dgm:pt>
    <dgm:pt modelId="{EF937262-34F9-774B-A058-D90F06386D3C}" type="sibTrans" cxnId="{F5F063F2-5BB8-5C4D-A00C-BE92867BBDED}">
      <dgm:prSet/>
      <dgm:spPr/>
      <dgm:t>
        <a:bodyPr/>
        <a:lstStyle/>
        <a:p>
          <a:endParaRPr lang="en-GB"/>
        </a:p>
      </dgm:t>
    </dgm:pt>
    <dgm:pt modelId="{0DC61562-256B-D340-BDBF-CC0C033969A1}">
      <dgm:prSet custT="1"/>
      <dgm:spPr/>
      <dgm:t>
        <a:bodyPr/>
        <a:lstStyle/>
        <a:p>
          <a:r>
            <a:rPr lang="en-US" sz="1800" b="1" i="0" baseline="0"/>
            <a:t>Infographics and Blogs</a:t>
          </a:r>
          <a:endParaRPr lang="en-IN" sz="1800"/>
        </a:p>
      </dgm:t>
    </dgm:pt>
    <dgm:pt modelId="{1A7BBE5F-A20D-564E-8368-8547C7A3967E}" type="parTrans" cxnId="{B3EBF615-B80B-234F-86CA-9DBCCD372B8B}">
      <dgm:prSet/>
      <dgm:spPr/>
      <dgm:t>
        <a:bodyPr/>
        <a:lstStyle/>
        <a:p>
          <a:endParaRPr lang="en-GB"/>
        </a:p>
      </dgm:t>
    </dgm:pt>
    <dgm:pt modelId="{2691E6BF-2959-8D47-B6FE-63AA48C82BA6}" type="sibTrans" cxnId="{B3EBF615-B80B-234F-86CA-9DBCCD372B8B}">
      <dgm:prSet/>
      <dgm:spPr/>
      <dgm:t>
        <a:bodyPr/>
        <a:lstStyle/>
        <a:p>
          <a:endParaRPr lang="en-GB"/>
        </a:p>
      </dgm:t>
    </dgm:pt>
    <dgm:pt modelId="{F4D292DB-4D8F-4740-A114-1801AB17BE00}">
      <dgm:prSet custT="1"/>
      <dgm:spPr/>
      <dgm:t>
        <a:bodyPr/>
        <a:lstStyle/>
        <a:p>
          <a:r>
            <a:rPr lang="en-US" sz="1800" b="1" dirty="0"/>
            <a:t>Hybrid landing page (offering an asset and an MQL form in the same page) </a:t>
          </a:r>
          <a:endParaRPr lang="en-IN" sz="1800" dirty="0"/>
        </a:p>
      </dgm:t>
    </dgm:pt>
    <dgm:pt modelId="{4DD60A7D-F7F6-C641-83CA-0AAF26526D55}" type="parTrans" cxnId="{842EFFC4-F04C-5C48-9129-1683CD1609F2}">
      <dgm:prSet/>
      <dgm:spPr/>
      <dgm:t>
        <a:bodyPr/>
        <a:lstStyle/>
        <a:p>
          <a:endParaRPr lang="en-GB"/>
        </a:p>
      </dgm:t>
    </dgm:pt>
    <dgm:pt modelId="{C17768FC-CAC9-5140-8D0E-F7630341CF16}" type="sibTrans" cxnId="{842EFFC4-F04C-5C48-9129-1683CD1609F2}">
      <dgm:prSet/>
      <dgm:spPr/>
      <dgm:t>
        <a:bodyPr/>
        <a:lstStyle/>
        <a:p>
          <a:endParaRPr lang="en-GB"/>
        </a:p>
      </dgm:t>
    </dgm:pt>
    <dgm:pt modelId="{FF3D1790-0602-4340-AD50-0C414F740F56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dirty="0"/>
            <a:t>Forms allows you to learn more about customers and prospects and it’s one of the most powerful and effective ways of collecting information about existing or potential customers.</a:t>
          </a:r>
          <a:endParaRPr lang="en-IN" sz="1800" dirty="0"/>
        </a:p>
      </dgm:t>
    </dgm:pt>
    <dgm:pt modelId="{6C14AD4C-4BFC-2B40-B206-5A84A23C332F}" type="sibTrans" cxnId="{ACF6409C-F7E9-D245-847F-12B093DEE256}">
      <dgm:prSet/>
      <dgm:spPr/>
      <dgm:t>
        <a:bodyPr/>
        <a:lstStyle/>
        <a:p>
          <a:endParaRPr lang="en-GB"/>
        </a:p>
      </dgm:t>
    </dgm:pt>
    <dgm:pt modelId="{E5BC1355-5E1C-0141-9179-9B5DF08B0B2C}" type="parTrans" cxnId="{ACF6409C-F7E9-D245-847F-12B093DEE256}">
      <dgm:prSet/>
      <dgm:spPr/>
      <dgm:t>
        <a:bodyPr/>
        <a:lstStyle/>
        <a:p>
          <a:endParaRPr lang="en-GB"/>
        </a:p>
      </dgm:t>
    </dgm:pt>
    <dgm:pt modelId="{B6FDAFCF-8912-2049-B27D-F7ECEC0E2F4F}" type="pres">
      <dgm:prSet presAssocID="{3C4C1866-DD21-0F41-BBBA-23B26E344D67}" presName="linear" presStyleCnt="0">
        <dgm:presLayoutVars>
          <dgm:dir/>
          <dgm:animLvl val="lvl"/>
          <dgm:resizeHandles val="exact"/>
        </dgm:presLayoutVars>
      </dgm:prSet>
      <dgm:spPr/>
    </dgm:pt>
    <dgm:pt modelId="{1C494A0A-7543-6945-B613-4256A2762C15}" type="pres">
      <dgm:prSet presAssocID="{FF3D1790-0602-4340-AD50-0C414F740F56}" presName="parentLin" presStyleCnt="0"/>
      <dgm:spPr/>
    </dgm:pt>
    <dgm:pt modelId="{871A9D1D-CED8-214C-9513-C9A1FE686491}" type="pres">
      <dgm:prSet presAssocID="{FF3D1790-0602-4340-AD50-0C414F740F56}" presName="parentLeftMargin" presStyleLbl="node1" presStyleIdx="0" presStyleCnt="2"/>
      <dgm:spPr/>
    </dgm:pt>
    <dgm:pt modelId="{F5A7D7D9-40EF-7240-9E10-A73F1744B092}" type="pres">
      <dgm:prSet presAssocID="{FF3D1790-0602-4340-AD50-0C414F740F5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A13D02A-19D6-4646-83D4-F20E13FB245F}" type="pres">
      <dgm:prSet presAssocID="{FF3D1790-0602-4340-AD50-0C414F740F56}" presName="negativeSpace" presStyleCnt="0"/>
      <dgm:spPr/>
    </dgm:pt>
    <dgm:pt modelId="{360B7ED3-4B76-3A41-BA81-C4EF2BF34820}" type="pres">
      <dgm:prSet presAssocID="{FF3D1790-0602-4340-AD50-0C414F740F56}" presName="childText" presStyleLbl="conFgAcc1" presStyleIdx="0" presStyleCnt="2">
        <dgm:presLayoutVars>
          <dgm:bulletEnabled val="1"/>
        </dgm:presLayoutVars>
      </dgm:prSet>
      <dgm:spPr/>
    </dgm:pt>
    <dgm:pt modelId="{BD02193D-C15E-8E4C-AD80-61CC6993DA37}" type="pres">
      <dgm:prSet presAssocID="{6C14AD4C-4BFC-2B40-B206-5A84A23C332F}" presName="spaceBetweenRectangles" presStyleCnt="0"/>
      <dgm:spPr/>
    </dgm:pt>
    <dgm:pt modelId="{4257F79A-424E-B149-BCAB-D99230379DB5}" type="pres">
      <dgm:prSet presAssocID="{6D37E0A7-7C12-5A45-9E22-E4BCE638908B}" presName="parentLin" presStyleCnt="0"/>
      <dgm:spPr/>
    </dgm:pt>
    <dgm:pt modelId="{F8B46ED7-A8FE-C445-98FD-F86D16E78A24}" type="pres">
      <dgm:prSet presAssocID="{6D37E0A7-7C12-5A45-9E22-E4BCE638908B}" presName="parentLeftMargin" presStyleLbl="node1" presStyleIdx="0" presStyleCnt="2"/>
      <dgm:spPr/>
    </dgm:pt>
    <dgm:pt modelId="{69B0EA16-E3D3-774C-B387-7BAC88987C08}" type="pres">
      <dgm:prSet presAssocID="{6D37E0A7-7C12-5A45-9E22-E4BCE638908B}" presName="parentText" presStyleLbl="node1" presStyleIdx="1" presStyleCnt="2" custScaleX="72091" custScaleY="28941" custLinFactNeighborX="2520" custLinFactNeighborY="-4366">
        <dgm:presLayoutVars>
          <dgm:chMax val="0"/>
          <dgm:bulletEnabled val="1"/>
        </dgm:presLayoutVars>
      </dgm:prSet>
      <dgm:spPr/>
    </dgm:pt>
    <dgm:pt modelId="{6D7D233C-77AD-BC46-AA30-5CC56DC97232}" type="pres">
      <dgm:prSet presAssocID="{6D37E0A7-7C12-5A45-9E22-E4BCE638908B}" presName="negativeSpace" presStyleCnt="0"/>
      <dgm:spPr/>
    </dgm:pt>
    <dgm:pt modelId="{D6C3A30E-BF12-6242-83DC-F927462558AD}" type="pres">
      <dgm:prSet presAssocID="{6D37E0A7-7C12-5A45-9E22-E4BCE638908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FE1CE0D-C5C5-BC47-82BE-A2F392440D2F}" type="presOf" srcId="{3C4C1866-DD21-0F41-BBBA-23B26E344D67}" destId="{B6FDAFCF-8912-2049-B27D-F7ECEC0E2F4F}" srcOrd="0" destOrd="0" presId="urn:microsoft.com/office/officeart/2005/8/layout/list1"/>
    <dgm:cxn modelId="{B3EBF615-B80B-234F-86CA-9DBCCD372B8B}" srcId="{6D37E0A7-7C12-5A45-9E22-E4BCE638908B}" destId="{0DC61562-256B-D340-BDBF-CC0C033969A1}" srcOrd="4" destOrd="0" parTransId="{1A7BBE5F-A20D-564E-8368-8547C7A3967E}" sibTransId="{2691E6BF-2959-8D47-B6FE-63AA48C82BA6}"/>
    <dgm:cxn modelId="{5ADB8840-9D35-054A-A45E-67D0557CF798}" type="presOf" srcId="{FF3D1790-0602-4340-AD50-0C414F740F56}" destId="{F5A7D7D9-40EF-7240-9E10-A73F1744B092}" srcOrd="1" destOrd="0" presId="urn:microsoft.com/office/officeart/2005/8/layout/list1"/>
    <dgm:cxn modelId="{14FE4866-AE96-CE4A-8D34-9D8B1BC43238}" type="presOf" srcId="{27E62C38-FA94-CE41-8C86-3C172E736388}" destId="{D6C3A30E-BF12-6242-83DC-F927462558AD}" srcOrd="0" destOrd="0" presId="urn:microsoft.com/office/officeart/2005/8/layout/list1"/>
    <dgm:cxn modelId="{F3072C49-5A3B-B743-9E60-7CDEEA85E594}" type="presOf" srcId="{6D37E0A7-7C12-5A45-9E22-E4BCE638908B}" destId="{69B0EA16-E3D3-774C-B387-7BAC88987C08}" srcOrd="1" destOrd="0" presId="urn:microsoft.com/office/officeart/2005/8/layout/list1"/>
    <dgm:cxn modelId="{8B70704E-CEC7-B045-A6D5-3DC1EEFE982C}" srcId="{6D37E0A7-7C12-5A45-9E22-E4BCE638908B}" destId="{B59DB8F6-7625-F245-A9C3-BFA9650EF451}" srcOrd="1" destOrd="0" parTransId="{158AFAB3-FC73-7243-98F7-1701F5F948FD}" sibTransId="{AADFCE89-90EA-0F44-A9F1-EEAB6D9B55F3}"/>
    <dgm:cxn modelId="{FA12EA51-F8B1-4D46-934D-FAE11949B265}" srcId="{6D37E0A7-7C12-5A45-9E22-E4BCE638908B}" destId="{DB172428-37ED-4943-AD9B-CDA5774614C8}" srcOrd="2" destOrd="0" parTransId="{5F6E7757-5677-5C40-A7D1-98157590889E}" sibTransId="{21586ED0-5B96-4F41-96BF-9E61FD8F3B88}"/>
    <dgm:cxn modelId="{DBABB578-B1A1-304D-91AF-9ADF8B80D9B3}" type="presOf" srcId="{B59DB8F6-7625-F245-A9C3-BFA9650EF451}" destId="{D6C3A30E-BF12-6242-83DC-F927462558AD}" srcOrd="0" destOrd="1" presId="urn:microsoft.com/office/officeart/2005/8/layout/list1"/>
    <dgm:cxn modelId="{ACF6409C-F7E9-D245-847F-12B093DEE256}" srcId="{3C4C1866-DD21-0F41-BBBA-23B26E344D67}" destId="{FF3D1790-0602-4340-AD50-0C414F740F56}" srcOrd="0" destOrd="0" parTransId="{E5BC1355-5E1C-0141-9179-9B5DF08B0B2C}" sibTransId="{6C14AD4C-4BFC-2B40-B206-5A84A23C332F}"/>
    <dgm:cxn modelId="{EC890F9D-F087-B043-821D-CED1414BBE2B}" srcId="{6D37E0A7-7C12-5A45-9E22-E4BCE638908B}" destId="{27E62C38-FA94-CE41-8C86-3C172E736388}" srcOrd="0" destOrd="0" parTransId="{DF539F54-4CC5-CD40-8ED5-5EAE360640FA}" sibTransId="{D68371B7-3EA2-7E47-AA35-47CF6F74115C}"/>
    <dgm:cxn modelId="{5B46279F-9FA8-2848-B3B6-99B34FC57453}" srcId="{3C4C1866-DD21-0F41-BBBA-23B26E344D67}" destId="{6D37E0A7-7C12-5A45-9E22-E4BCE638908B}" srcOrd="1" destOrd="0" parTransId="{96E3777C-75B7-FE4D-8EE0-24B9996521B0}" sibTransId="{2359A6BE-B2C2-2141-B191-21FF06E79A3F}"/>
    <dgm:cxn modelId="{9F8C3CC4-DA29-0440-883F-0690DD1B8429}" type="presOf" srcId="{FF3D1790-0602-4340-AD50-0C414F740F56}" destId="{871A9D1D-CED8-214C-9513-C9A1FE686491}" srcOrd="0" destOrd="0" presId="urn:microsoft.com/office/officeart/2005/8/layout/list1"/>
    <dgm:cxn modelId="{842EFFC4-F04C-5C48-9129-1683CD1609F2}" srcId="{6D37E0A7-7C12-5A45-9E22-E4BCE638908B}" destId="{F4D292DB-4D8F-4740-A114-1801AB17BE00}" srcOrd="5" destOrd="0" parTransId="{4DD60A7D-F7F6-C641-83CA-0AAF26526D55}" sibTransId="{C17768FC-CAC9-5140-8D0E-F7630341CF16}"/>
    <dgm:cxn modelId="{AB8265C7-2C44-1A4B-A080-EE817E356D32}" type="presOf" srcId="{6D37E0A7-7C12-5A45-9E22-E4BCE638908B}" destId="{F8B46ED7-A8FE-C445-98FD-F86D16E78A24}" srcOrd="0" destOrd="0" presId="urn:microsoft.com/office/officeart/2005/8/layout/list1"/>
    <dgm:cxn modelId="{35DB27D7-89CC-6C4D-8977-B551BECD954B}" type="presOf" srcId="{0DC61562-256B-D340-BDBF-CC0C033969A1}" destId="{D6C3A30E-BF12-6242-83DC-F927462558AD}" srcOrd="0" destOrd="4" presId="urn:microsoft.com/office/officeart/2005/8/layout/list1"/>
    <dgm:cxn modelId="{967E0FDC-0D03-534A-9CFF-C11C1BAE0D84}" type="presOf" srcId="{F4D292DB-4D8F-4740-A114-1801AB17BE00}" destId="{D6C3A30E-BF12-6242-83DC-F927462558AD}" srcOrd="0" destOrd="5" presId="urn:microsoft.com/office/officeart/2005/8/layout/list1"/>
    <dgm:cxn modelId="{C7C6A4EA-EAF0-1544-A5F8-20061881E13D}" type="presOf" srcId="{CF668ABE-6032-2E4C-9E35-96811FDCB5DE}" destId="{D6C3A30E-BF12-6242-83DC-F927462558AD}" srcOrd="0" destOrd="3" presId="urn:microsoft.com/office/officeart/2005/8/layout/list1"/>
    <dgm:cxn modelId="{A0F175EE-D1EC-4840-9D1D-B9F23DF6CAE3}" type="presOf" srcId="{DB172428-37ED-4943-AD9B-CDA5774614C8}" destId="{D6C3A30E-BF12-6242-83DC-F927462558AD}" srcOrd="0" destOrd="2" presId="urn:microsoft.com/office/officeart/2005/8/layout/list1"/>
    <dgm:cxn modelId="{F5F063F2-5BB8-5C4D-A00C-BE92867BBDED}" srcId="{6D37E0A7-7C12-5A45-9E22-E4BCE638908B}" destId="{CF668ABE-6032-2E4C-9E35-96811FDCB5DE}" srcOrd="3" destOrd="0" parTransId="{C367C1CD-F6C0-4A41-85AB-4797BC92D206}" sibTransId="{EF937262-34F9-774B-A058-D90F06386D3C}"/>
    <dgm:cxn modelId="{278F23C8-27B6-414D-8CA6-6EACE51D02C4}" type="presParOf" srcId="{B6FDAFCF-8912-2049-B27D-F7ECEC0E2F4F}" destId="{1C494A0A-7543-6945-B613-4256A2762C15}" srcOrd="0" destOrd="0" presId="urn:microsoft.com/office/officeart/2005/8/layout/list1"/>
    <dgm:cxn modelId="{E4C0BA7F-8A90-BB49-A32E-BA5B15E9AEEA}" type="presParOf" srcId="{1C494A0A-7543-6945-B613-4256A2762C15}" destId="{871A9D1D-CED8-214C-9513-C9A1FE686491}" srcOrd="0" destOrd="0" presId="urn:microsoft.com/office/officeart/2005/8/layout/list1"/>
    <dgm:cxn modelId="{BE294ECD-5589-B94D-99FC-F944693765E8}" type="presParOf" srcId="{1C494A0A-7543-6945-B613-4256A2762C15}" destId="{F5A7D7D9-40EF-7240-9E10-A73F1744B092}" srcOrd="1" destOrd="0" presId="urn:microsoft.com/office/officeart/2005/8/layout/list1"/>
    <dgm:cxn modelId="{33E112A1-38FB-EF44-A0BE-3A3C6D39492D}" type="presParOf" srcId="{B6FDAFCF-8912-2049-B27D-F7ECEC0E2F4F}" destId="{9A13D02A-19D6-4646-83D4-F20E13FB245F}" srcOrd="1" destOrd="0" presId="urn:microsoft.com/office/officeart/2005/8/layout/list1"/>
    <dgm:cxn modelId="{FF021CD2-2D03-E14E-806D-A2D08B8767A9}" type="presParOf" srcId="{B6FDAFCF-8912-2049-B27D-F7ECEC0E2F4F}" destId="{360B7ED3-4B76-3A41-BA81-C4EF2BF34820}" srcOrd="2" destOrd="0" presId="urn:microsoft.com/office/officeart/2005/8/layout/list1"/>
    <dgm:cxn modelId="{4CD6743D-1CD2-CB4F-A7EF-E99218D2DE43}" type="presParOf" srcId="{B6FDAFCF-8912-2049-B27D-F7ECEC0E2F4F}" destId="{BD02193D-C15E-8E4C-AD80-61CC6993DA37}" srcOrd="3" destOrd="0" presId="urn:microsoft.com/office/officeart/2005/8/layout/list1"/>
    <dgm:cxn modelId="{4A07A367-3FDE-1141-95B1-236B7A43B12B}" type="presParOf" srcId="{B6FDAFCF-8912-2049-B27D-F7ECEC0E2F4F}" destId="{4257F79A-424E-B149-BCAB-D99230379DB5}" srcOrd="4" destOrd="0" presId="urn:microsoft.com/office/officeart/2005/8/layout/list1"/>
    <dgm:cxn modelId="{2FD6249A-D277-434F-8DB7-2F89A2BBE4EA}" type="presParOf" srcId="{4257F79A-424E-B149-BCAB-D99230379DB5}" destId="{F8B46ED7-A8FE-C445-98FD-F86D16E78A24}" srcOrd="0" destOrd="0" presId="urn:microsoft.com/office/officeart/2005/8/layout/list1"/>
    <dgm:cxn modelId="{6FEC80B9-ACFF-A54F-A312-630563183130}" type="presParOf" srcId="{4257F79A-424E-B149-BCAB-D99230379DB5}" destId="{69B0EA16-E3D3-774C-B387-7BAC88987C08}" srcOrd="1" destOrd="0" presId="urn:microsoft.com/office/officeart/2005/8/layout/list1"/>
    <dgm:cxn modelId="{3C3876DD-DFD3-6444-A825-4B42A9295B15}" type="presParOf" srcId="{B6FDAFCF-8912-2049-B27D-F7ECEC0E2F4F}" destId="{6D7D233C-77AD-BC46-AA30-5CC56DC97232}" srcOrd="5" destOrd="0" presId="urn:microsoft.com/office/officeart/2005/8/layout/list1"/>
    <dgm:cxn modelId="{5D050388-919E-7244-8533-3AA0125D1871}" type="presParOf" srcId="{B6FDAFCF-8912-2049-B27D-F7ECEC0E2F4F}" destId="{D6C3A30E-BF12-6242-83DC-F927462558A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CDEDCF-9653-3341-9CC3-629445909900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FF759481-5400-9547-B441-670DDD0FE6B5}">
      <dgm:prSet/>
      <dgm:spPr/>
      <dgm:t>
        <a:bodyPr/>
        <a:lstStyle/>
        <a:p>
          <a:r>
            <a:rPr lang="en-US" b="0" i="0" dirty="0"/>
            <a:t>The 3 main types of forms are </a:t>
          </a:r>
          <a:r>
            <a:rPr lang="en-US" b="1" i="0" dirty="0"/>
            <a:t>MQL</a:t>
          </a:r>
          <a:r>
            <a:rPr lang="en-US" b="0" i="0" dirty="0"/>
            <a:t>, </a:t>
          </a:r>
          <a:r>
            <a:rPr lang="en-US" b="1" i="0" dirty="0"/>
            <a:t>non-MQL</a:t>
          </a:r>
          <a:r>
            <a:rPr lang="en-US" b="0" i="0" dirty="0"/>
            <a:t> and </a:t>
          </a:r>
          <a:r>
            <a:rPr lang="en-US" b="1" i="0" dirty="0"/>
            <a:t>Hybrid</a:t>
          </a:r>
          <a:r>
            <a:rPr lang="en-US" b="0" i="0" dirty="0"/>
            <a:t>.  </a:t>
          </a:r>
          <a:endParaRPr lang="en-IN" dirty="0"/>
        </a:p>
      </dgm:t>
    </dgm:pt>
    <dgm:pt modelId="{7E8EA33B-961B-BF49-9EEA-A84D168BD88E}" type="parTrans" cxnId="{B14B884E-B7E7-4B4B-BECE-D123FC376CAA}">
      <dgm:prSet/>
      <dgm:spPr/>
      <dgm:t>
        <a:bodyPr/>
        <a:lstStyle/>
        <a:p>
          <a:endParaRPr lang="en-GB"/>
        </a:p>
      </dgm:t>
    </dgm:pt>
    <dgm:pt modelId="{E328AFC6-56AF-864B-A437-FD1E1B50B80F}" type="sibTrans" cxnId="{B14B884E-B7E7-4B4B-BECE-D123FC376CAA}">
      <dgm:prSet/>
      <dgm:spPr/>
      <dgm:t>
        <a:bodyPr/>
        <a:lstStyle/>
        <a:p>
          <a:endParaRPr lang="en-GB"/>
        </a:p>
      </dgm:t>
    </dgm:pt>
    <dgm:pt modelId="{7EA00FCB-F25A-F84E-AFF5-82E732059F45}">
      <dgm:prSet/>
      <dgm:spPr/>
      <dgm:t>
        <a:bodyPr/>
        <a:lstStyle/>
        <a:p>
          <a:r>
            <a:rPr lang="en-US" b="0" i="0" dirty="0"/>
            <a:t>The </a:t>
          </a:r>
          <a:r>
            <a:rPr lang="en-US" b="1" i="0" dirty="0"/>
            <a:t>Non-MQL</a:t>
          </a:r>
          <a:r>
            <a:rPr lang="en-US" b="0" i="0" dirty="0"/>
            <a:t> form is the more basic form and isn’t linked to Inside Sales. </a:t>
          </a:r>
          <a:r>
            <a:rPr lang="en-US" dirty="0"/>
            <a:t>F</a:t>
          </a:r>
          <a:r>
            <a:rPr lang="en-US" b="0" i="0" dirty="0"/>
            <a:t>or example, this form can be used for gated content on a landing page</a:t>
          </a:r>
          <a:endParaRPr lang="en-IN" dirty="0"/>
        </a:p>
      </dgm:t>
    </dgm:pt>
    <dgm:pt modelId="{765929B0-A91D-7A45-8570-61BDDF44E8E0}" type="parTrans" cxnId="{43D04537-9B5E-4C41-AADF-1A14A5C45F02}">
      <dgm:prSet/>
      <dgm:spPr/>
      <dgm:t>
        <a:bodyPr/>
        <a:lstStyle/>
        <a:p>
          <a:endParaRPr lang="en-GB"/>
        </a:p>
      </dgm:t>
    </dgm:pt>
    <dgm:pt modelId="{22116424-7409-D745-9DE3-B6A1C4183304}" type="sibTrans" cxnId="{43D04537-9B5E-4C41-AADF-1A14A5C45F02}">
      <dgm:prSet/>
      <dgm:spPr/>
      <dgm:t>
        <a:bodyPr/>
        <a:lstStyle/>
        <a:p>
          <a:endParaRPr lang="en-GB"/>
        </a:p>
      </dgm:t>
    </dgm:pt>
    <dgm:pt modelId="{9B46FCA6-5667-B045-BA3F-E39EF7752FA3}">
      <dgm:prSet/>
      <dgm:spPr/>
      <dgm:t>
        <a:bodyPr/>
        <a:lstStyle/>
        <a:p>
          <a:r>
            <a:rPr lang="en-US" b="0" i="0" dirty="0"/>
            <a:t>The </a:t>
          </a:r>
          <a:r>
            <a:rPr lang="en-US" b="1" i="0" dirty="0"/>
            <a:t>MQL</a:t>
          </a:r>
          <a:r>
            <a:rPr lang="en-US" b="0" i="0" dirty="0"/>
            <a:t> form creates an MQL task in Salesforce which goes to </a:t>
          </a:r>
          <a:r>
            <a:rPr lang="en-US" b="1" i="0" dirty="0"/>
            <a:t>Inside Sales</a:t>
          </a:r>
          <a:r>
            <a:rPr lang="en-US" b="0" i="0" dirty="0"/>
            <a:t> – sales follow up. This form has additional fields to the standard non-</a:t>
          </a:r>
          <a:r>
            <a:rPr lang="en-US" b="0" i="0" dirty="0" err="1"/>
            <a:t>mql</a:t>
          </a:r>
          <a:r>
            <a:rPr lang="en-US" b="0" i="0" dirty="0"/>
            <a:t> form including the required field asking for more information as well as a number of additional hidden fields. </a:t>
          </a:r>
        </a:p>
        <a:p>
          <a:r>
            <a:rPr lang="en-US" b="0" i="0" dirty="0"/>
            <a:t>In an MQL form there is an additional field of ‘</a:t>
          </a:r>
          <a:r>
            <a:rPr lang="en-US" b="1" i="1" dirty="0"/>
            <a:t>Please provide us with more detail of your need</a:t>
          </a:r>
          <a:r>
            <a:rPr lang="en-US" b="0" i="0" dirty="0"/>
            <a:t>’ which is required and is important for the Inside Sales triage process  </a:t>
          </a:r>
          <a:endParaRPr lang="en-IN" dirty="0"/>
        </a:p>
      </dgm:t>
    </dgm:pt>
    <dgm:pt modelId="{92E47B13-9713-5A41-8C97-10CCFAD9686D}" type="parTrans" cxnId="{DD82FEA0-C057-B044-B601-364E0EA35C99}">
      <dgm:prSet/>
      <dgm:spPr/>
      <dgm:t>
        <a:bodyPr/>
        <a:lstStyle/>
        <a:p>
          <a:endParaRPr lang="en-GB"/>
        </a:p>
      </dgm:t>
    </dgm:pt>
    <dgm:pt modelId="{4031C5CB-C05F-7C49-A8AB-F3FBDA27564D}" type="sibTrans" cxnId="{DD82FEA0-C057-B044-B601-364E0EA35C99}">
      <dgm:prSet/>
      <dgm:spPr/>
      <dgm:t>
        <a:bodyPr/>
        <a:lstStyle/>
        <a:p>
          <a:endParaRPr lang="en-GB"/>
        </a:p>
      </dgm:t>
    </dgm:pt>
    <dgm:pt modelId="{B8ECDEE8-288F-1D46-80FB-268F7A3FD226}">
      <dgm:prSet/>
      <dgm:spPr/>
      <dgm:t>
        <a:bodyPr/>
        <a:lstStyle/>
        <a:p>
          <a:r>
            <a:rPr lang="en-US" b="0" i="0" dirty="0"/>
            <a:t>A </a:t>
          </a:r>
          <a:r>
            <a:rPr lang="en-US" b="1" i="0" dirty="0"/>
            <a:t>hybrid</a:t>
          </a:r>
          <a:r>
            <a:rPr lang="en-US" b="0" i="0" dirty="0"/>
            <a:t> form will have both MQL &amp; Non MQL functions. </a:t>
          </a:r>
          <a:r>
            <a:rPr lang="en-GB" dirty="0"/>
            <a:t>It contains a checkbox for requesting a follow-up and ONLY if the checkbox is checked, the form produces an MQL task </a:t>
          </a:r>
          <a:endParaRPr lang="en-IN" dirty="0"/>
        </a:p>
      </dgm:t>
    </dgm:pt>
    <dgm:pt modelId="{C6277839-EF80-6F4F-BB59-6F2393CB13DF}" type="parTrans" cxnId="{05FFF313-C72A-EA4F-935E-E9A76656840F}">
      <dgm:prSet/>
      <dgm:spPr/>
      <dgm:t>
        <a:bodyPr/>
        <a:lstStyle/>
        <a:p>
          <a:endParaRPr lang="en-GB"/>
        </a:p>
      </dgm:t>
    </dgm:pt>
    <dgm:pt modelId="{668D8D7C-58A0-FD40-9161-0A8A56F2E78F}" type="sibTrans" cxnId="{05FFF313-C72A-EA4F-935E-E9A76656840F}">
      <dgm:prSet/>
      <dgm:spPr/>
      <dgm:t>
        <a:bodyPr/>
        <a:lstStyle/>
        <a:p>
          <a:endParaRPr lang="en-GB"/>
        </a:p>
      </dgm:t>
    </dgm:pt>
    <dgm:pt modelId="{30A2D70D-D1E0-4DD0-A0BA-5AF2881FF312}" type="pres">
      <dgm:prSet presAssocID="{7ECDEDCF-9653-3341-9CC3-629445909900}" presName="linear" presStyleCnt="0">
        <dgm:presLayoutVars>
          <dgm:animLvl val="lvl"/>
          <dgm:resizeHandles val="exact"/>
        </dgm:presLayoutVars>
      </dgm:prSet>
      <dgm:spPr/>
    </dgm:pt>
    <dgm:pt modelId="{40CBA35A-FEFE-4AB7-AFF9-8816799F7DBC}" type="pres">
      <dgm:prSet presAssocID="{FF759481-5400-9547-B441-670DDD0FE6B5}" presName="parentText" presStyleLbl="node1" presStyleIdx="0" presStyleCnt="4" custScaleY="43636">
        <dgm:presLayoutVars>
          <dgm:chMax val="0"/>
          <dgm:bulletEnabled val="1"/>
        </dgm:presLayoutVars>
      </dgm:prSet>
      <dgm:spPr/>
    </dgm:pt>
    <dgm:pt modelId="{FC696E68-12F7-4314-BB05-88554BA3F0AB}" type="pres">
      <dgm:prSet presAssocID="{E328AFC6-56AF-864B-A437-FD1E1B50B80F}" presName="spacer" presStyleCnt="0"/>
      <dgm:spPr/>
    </dgm:pt>
    <dgm:pt modelId="{1CAFE963-37C2-4C6D-A5A1-F50CB6A2AE96}" type="pres">
      <dgm:prSet presAssocID="{7EA00FCB-F25A-F84E-AFF5-82E732059F45}" presName="parentText" presStyleLbl="node1" presStyleIdx="1" presStyleCnt="4" custScaleY="63542">
        <dgm:presLayoutVars>
          <dgm:chMax val="0"/>
          <dgm:bulletEnabled val="1"/>
        </dgm:presLayoutVars>
      </dgm:prSet>
      <dgm:spPr/>
    </dgm:pt>
    <dgm:pt modelId="{771ED3E0-F890-4D9C-ADE7-84250B2D6EF2}" type="pres">
      <dgm:prSet presAssocID="{22116424-7409-D745-9DE3-B6A1C4183304}" presName="spacer" presStyleCnt="0"/>
      <dgm:spPr/>
    </dgm:pt>
    <dgm:pt modelId="{10DC0789-D6DF-408E-8A0C-BA7B48249C50}" type="pres">
      <dgm:prSet presAssocID="{9B46FCA6-5667-B045-BA3F-E39EF7752FA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076E8BF-A0B0-4B85-AD3A-8CF87ED1928B}" type="pres">
      <dgm:prSet presAssocID="{4031C5CB-C05F-7C49-A8AB-F3FBDA27564D}" presName="spacer" presStyleCnt="0"/>
      <dgm:spPr/>
    </dgm:pt>
    <dgm:pt modelId="{9947E278-B631-4B86-8659-249BA65758B5}" type="pres">
      <dgm:prSet presAssocID="{B8ECDEE8-288F-1D46-80FB-268F7A3FD226}" presName="parentText" presStyleLbl="node1" presStyleIdx="3" presStyleCnt="4" custScaleY="73934">
        <dgm:presLayoutVars>
          <dgm:chMax val="0"/>
          <dgm:bulletEnabled val="1"/>
        </dgm:presLayoutVars>
      </dgm:prSet>
      <dgm:spPr/>
    </dgm:pt>
  </dgm:ptLst>
  <dgm:cxnLst>
    <dgm:cxn modelId="{48477C0F-243F-4216-BB9F-88B1950E25CA}" type="presOf" srcId="{9B46FCA6-5667-B045-BA3F-E39EF7752FA3}" destId="{10DC0789-D6DF-408E-8A0C-BA7B48249C50}" srcOrd="0" destOrd="0" presId="urn:microsoft.com/office/officeart/2005/8/layout/vList2"/>
    <dgm:cxn modelId="{05FFF313-C72A-EA4F-935E-E9A76656840F}" srcId="{7ECDEDCF-9653-3341-9CC3-629445909900}" destId="{B8ECDEE8-288F-1D46-80FB-268F7A3FD226}" srcOrd="3" destOrd="0" parTransId="{C6277839-EF80-6F4F-BB59-6F2393CB13DF}" sibTransId="{668D8D7C-58A0-FD40-9161-0A8A56F2E78F}"/>
    <dgm:cxn modelId="{43D04537-9B5E-4C41-AADF-1A14A5C45F02}" srcId="{7ECDEDCF-9653-3341-9CC3-629445909900}" destId="{7EA00FCB-F25A-F84E-AFF5-82E732059F45}" srcOrd="1" destOrd="0" parTransId="{765929B0-A91D-7A45-8570-61BDDF44E8E0}" sibTransId="{22116424-7409-D745-9DE3-B6A1C4183304}"/>
    <dgm:cxn modelId="{B14B884E-B7E7-4B4B-BECE-D123FC376CAA}" srcId="{7ECDEDCF-9653-3341-9CC3-629445909900}" destId="{FF759481-5400-9547-B441-670DDD0FE6B5}" srcOrd="0" destOrd="0" parTransId="{7E8EA33B-961B-BF49-9EEA-A84D168BD88E}" sibTransId="{E328AFC6-56AF-864B-A437-FD1E1B50B80F}"/>
    <dgm:cxn modelId="{FB9A959A-87D0-4E7B-8E86-2D1F55D105B7}" type="presOf" srcId="{7EA00FCB-F25A-F84E-AFF5-82E732059F45}" destId="{1CAFE963-37C2-4C6D-A5A1-F50CB6A2AE96}" srcOrd="0" destOrd="0" presId="urn:microsoft.com/office/officeart/2005/8/layout/vList2"/>
    <dgm:cxn modelId="{DD82FEA0-C057-B044-B601-364E0EA35C99}" srcId="{7ECDEDCF-9653-3341-9CC3-629445909900}" destId="{9B46FCA6-5667-B045-BA3F-E39EF7752FA3}" srcOrd="2" destOrd="0" parTransId="{92E47B13-9713-5A41-8C97-10CCFAD9686D}" sibTransId="{4031C5CB-C05F-7C49-A8AB-F3FBDA27564D}"/>
    <dgm:cxn modelId="{A710FBF5-A95B-4BF3-B599-E7A93D78D9DF}" type="presOf" srcId="{7ECDEDCF-9653-3341-9CC3-629445909900}" destId="{30A2D70D-D1E0-4DD0-A0BA-5AF2881FF312}" srcOrd="0" destOrd="0" presId="urn:microsoft.com/office/officeart/2005/8/layout/vList2"/>
    <dgm:cxn modelId="{FAD5C5F6-A23B-484B-9348-F44DDD2AE88E}" type="presOf" srcId="{B8ECDEE8-288F-1D46-80FB-268F7A3FD226}" destId="{9947E278-B631-4B86-8659-249BA65758B5}" srcOrd="0" destOrd="0" presId="urn:microsoft.com/office/officeart/2005/8/layout/vList2"/>
    <dgm:cxn modelId="{123543F7-BBDB-4C57-81BD-DDDD02012588}" type="presOf" srcId="{FF759481-5400-9547-B441-670DDD0FE6B5}" destId="{40CBA35A-FEFE-4AB7-AFF9-8816799F7DBC}" srcOrd="0" destOrd="0" presId="urn:microsoft.com/office/officeart/2005/8/layout/vList2"/>
    <dgm:cxn modelId="{95E0CEB2-DF19-4252-A9C3-853A5E5CD114}" type="presParOf" srcId="{30A2D70D-D1E0-4DD0-A0BA-5AF2881FF312}" destId="{40CBA35A-FEFE-4AB7-AFF9-8816799F7DBC}" srcOrd="0" destOrd="0" presId="urn:microsoft.com/office/officeart/2005/8/layout/vList2"/>
    <dgm:cxn modelId="{375A1EB5-E86A-4734-920F-88F01B352C7E}" type="presParOf" srcId="{30A2D70D-D1E0-4DD0-A0BA-5AF2881FF312}" destId="{FC696E68-12F7-4314-BB05-88554BA3F0AB}" srcOrd="1" destOrd="0" presId="urn:microsoft.com/office/officeart/2005/8/layout/vList2"/>
    <dgm:cxn modelId="{643250FE-158E-448C-8ABF-283CDAD605B3}" type="presParOf" srcId="{30A2D70D-D1E0-4DD0-A0BA-5AF2881FF312}" destId="{1CAFE963-37C2-4C6D-A5A1-F50CB6A2AE96}" srcOrd="2" destOrd="0" presId="urn:microsoft.com/office/officeart/2005/8/layout/vList2"/>
    <dgm:cxn modelId="{6E318E11-8BB7-4504-9882-3528F86A0039}" type="presParOf" srcId="{30A2D70D-D1E0-4DD0-A0BA-5AF2881FF312}" destId="{771ED3E0-F890-4D9C-ADE7-84250B2D6EF2}" srcOrd="3" destOrd="0" presId="urn:microsoft.com/office/officeart/2005/8/layout/vList2"/>
    <dgm:cxn modelId="{4F4B6762-D30C-4C72-8A19-03F09A49FBA6}" type="presParOf" srcId="{30A2D70D-D1E0-4DD0-A0BA-5AF2881FF312}" destId="{10DC0789-D6DF-408E-8A0C-BA7B48249C50}" srcOrd="4" destOrd="0" presId="urn:microsoft.com/office/officeart/2005/8/layout/vList2"/>
    <dgm:cxn modelId="{A36AF219-2EA8-401C-9607-BFBFF24843EA}" type="presParOf" srcId="{30A2D70D-D1E0-4DD0-A0BA-5AF2881FF312}" destId="{F076E8BF-A0B0-4B85-AD3A-8CF87ED1928B}" srcOrd="5" destOrd="0" presId="urn:microsoft.com/office/officeart/2005/8/layout/vList2"/>
    <dgm:cxn modelId="{AB81DAA5-07A0-4D37-8E96-8A630911CAEA}" type="presParOf" srcId="{30A2D70D-D1E0-4DD0-A0BA-5AF2881FF312}" destId="{9947E278-B631-4B86-8659-249BA65758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B7ED3-4B76-3A41-BA81-C4EF2BF34820}">
      <dsp:nvSpPr>
        <dsp:cNvPr id="0" name=""/>
        <dsp:cNvSpPr/>
      </dsp:nvSpPr>
      <dsp:spPr>
        <a:xfrm>
          <a:off x="0" y="636745"/>
          <a:ext cx="10780277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7D7D9-40EF-7240-9E10-A73F1744B092}">
      <dsp:nvSpPr>
        <dsp:cNvPr id="0" name=""/>
        <dsp:cNvSpPr/>
      </dsp:nvSpPr>
      <dsp:spPr>
        <a:xfrm>
          <a:off x="539013" y="16825"/>
          <a:ext cx="7546194" cy="1239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228" tIns="0" rIns="285228" bIns="0" numCol="1" spcCol="1270" anchor="ctr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Forms allows you to learn more about customers and prospects and it’s one of the most powerful and effective ways of collecting information about existing or potential customers.</a:t>
          </a:r>
          <a:endParaRPr lang="en-IN" sz="1800" kern="1200" dirty="0"/>
        </a:p>
      </dsp:txBody>
      <dsp:txXfrm>
        <a:off x="599537" y="77349"/>
        <a:ext cx="7425146" cy="1118792"/>
      </dsp:txXfrm>
    </dsp:sp>
    <dsp:sp modelId="{D6C3A30E-BF12-6242-83DC-F927462558AD}">
      <dsp:nvSpPr>
        <dsp:cNvPr id="0" name=""/>
        <dsp:cNvSpPr/>
      </dsp:nvSpPr>
      <dsp:spPr>
        <a:xfrm>
          <a:off x="0" y="1660847"/>
          <a:ext cx="10780277" cy="264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669" tIns="874776" rIns="8366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Request Demos/call back and Free trails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Newsletter Sign-up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baseline="0"/>
            <a:t>Registrations for events and webinars</a:t>
          </a:r>
          <a:endParaRPr lang="en-IN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baseline="0"/>
            <a:t>To host (gate) Whitepapers, Videos and Reports</a:t>
          </a:r>
          <a:endParaRPr lang="en-IN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baseline="0"/>
            <a:t>Infographics and Blogs</a:t>
          </a:r>
          <a:endParaRPr lang="en-IN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Hybrid landing page (offering an asset and an MQL form in the same page) </a:t>
          </a:r>
          <a:endParaRPr lang="en-IN" sz="1800" kern="1200" dirty="0"/>
        </a:p>
      </dsp:txBody>
      <dsp:txXfrm>
        <a:off x="0" y="1660847"/>
        <a:ext cx="10780277" cy="2646000"/>
      </dsp:txXfrm>
    </dsp:sp>
    <dsp:sp modelId="{69B0EA16-E3D3-774C-B387-7BAC88987C08}">
      <dsp:nvSpPr>
        <dsp:cNvPr id="0" name=""/>
        <dsp:cNvSpPr/>
      </dsp:nvSpPr>
      <dsp:spPr>
        <a:xfrm>
          <a:off x="552597" y="1867814"/>
          <a:ext cx="5440127" cy="3588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228" tIns="0" rIns="28522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Where forms can be used?</a:t>
          </a:r>
          <a:endParaRPr lang="en-IN" sz="1800" kern="1200" dirty="0"/>
        </a:p>
      </dsp:txBody>
      <dsp:txXfrm>
        <a:off x="570113" y="1885330"/>
        <a:ext cx="5405095" cy="323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BA35A-FEFE-4AB7-AFF9-8816799F7DBC}">
      <dsp:nvSpPr>
        <dsp:cNvPr id="0" name=""/>
        <dsp:cNvSpPr/>
      </dsp:nvSpPr>
      <dsp:spPr>
        <a:xfrm>
          <a:off x="0" y="22604"/>
          <a:ext cx="11338560" cy="7674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The 3 main types of forms are </a:t>
          </a:r>
          <a:r>
            <a:rPr lang="en-US" sz="2000" b="1" i="0" kern="1200" dirty="0"/>
            <a:t>MQL</a:t>
          </a:r>
          <a:r>
            <a:rPr lang="en-US" sz="2000" b="0" i="0" kern="1200" dirty="0"/>
            <a:t>, </a:t>
          </a:r>
          <a:r>
            <a:rPr lang="en-US" sz="2000" b="1" i="0" kern="1200" dirty="0"/>
            <a:t>non-MQL</a:t>
          </a:r>
          <a:r>
            <a:rPr lang="en-US" sz="2000" b="0" i="0" kern="1200" dirty="0"/>
            <a:t> and </a:t>
          </a:r>
          <a:r>
            <a:rPr lang="en-US" sz="2000" b="1" i="0" kern="1200" dirty="0"/>
            <a:t>Hybrid</a:t>
          </a:r>
          <a:r>
            <a:rPr lang="en-US" sz="2000" b="0" i="0" kern="1200" dirty="0"/>
            <a:t>.  </a:t>
          </a:r>
          <a:endParaRPr lang="en-IN" sz="2000" kern="1200" dirty="0"/>
        </a:p>
      </dsp:txBody>
      <dsp:txXfrm>
        <a:off x="37462" y="60066"/>
        <a:ext cx="11263636" cy="692483"/>
      </dsp:txXfrm>
    </dsp:sp>
    <dsp:sp modelId="{1CAFE963-37C2-4C6D-A5A1-F50CB6A2AE96}">
      <dsp:nvSpPr>
        <dsp:cNvPr id="0" name=""/>
        <dsp:cNvSpPr/>
      </dsp:nvSpPr>
      <dsp:spPr>
        <a:xfrm>
          <a:off x="0" y="847611"/>
          <a:ext cx="11338560" cy="11174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The </a:t>
          </a:r>
          <a:r>
            <a:rPr lang="en-US" sz="2000" b="1" i="0" kern="1200" dirty="0"/>
            <a:t>Non-MQL</a:t>
          </a:r>
          <a:r>
            <a:rPr lang="en-US" sz="2000" b="0" i="0" kern="1200" dirty="0"/>
            <a:t> form is the more basic form and isn’t linked to Inside Sales. </a:t>
          </a:r>
          <a:r>
            <a:rPr lang="en-US" sz="2000" kern="1200" dirty="0"/>
            <a:t>F</a:t>
          </a:r>
          <a:r>
            <a:rPr lang="en-US" sz="2000" b="0" i="0" kern="1200" dirty="0"/>
            <a:t>or example, this form can be used for gated content on a landing page</a:t>
          </a:r>
          <a:endParaRPr lang="en-IN" sz="2000" kern="1200" dirty="0"/>
        </a:p>
      </dsp:txBody>
      <dsp:txXfrm>
        <a:off x="54551" y="902162"/>
        <a:ext cx="11229458" cy="1008383"/>
      </dsp:txXfrm>
    </dsp:sp>
    <dsp:sp modelId="{10DC0789-D6DF-408E-8A0C-BA7B48249C50}">
      <dsp:nvSpPr>
        <dsp:cNvPr id="0" name=""/>
        <dsp:cNvSpPr/>
      </dsp:nvSpPr>
      <dsp:spPr>
        <a:xfrm>
          <a:off x="0" y="2022696"/>
          <a:ext cx="11338560" cy="17586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The </a:t>
          </a:r>
          <a:r>
            <a:rPr lang="en-US" sz="2000" b="1" i="0" kern="1200" dirty="0"/>
            <a:t>MQL</a:t>
          </a:r>
          <a:r>
            <a:rPr lang="en-US" sz="2000" b="0" i="0" kern="1200" dirty="0"/>
            <a:t> form creates an MQL task in Salesforce which goes to </a:t>
          </a:r>
          <a:r>
            <a:rPr lang="en-US" sz="2000" b="1" i="0" kern="1200" dirty="0"/>
            <a:t>Inside Sales</a:t>
          </a:r>
          <a:r>
            <a:rPr lang="en-US" sz="2000" b="0" i="0" kern="1200" dirty="0"/>
            <a:t> – sales follow up. This form has additional fields to the standard non-</a:t>
          </a:r>
          <a:r>
            <a:rPr lang="en-US" sz="2000" b="0" i="0" kern="1200" dirty="0" err="1"/>
            <a:t>mql</a:t>
          </a:r>
          <a:r>
            <a:rPr lang="en-US" sz="2000" b="0" i="0" kern="1200" dirty="0"/>
            <a:t> form including the required field asking for more information as well as a number of additional hidden fields. 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In an MQL form there is an additional field of ‘</a:t>
          </a:r>
          <a:r>
            <a:rPr lang="en-US" sz="2000" b="1" i="1" kern="1200" dirty="0"/>
            <a:t>Please provide us with more detail of your need</a:t>
          </a:r>
          <a:r>
            <a:rPr lang="en-US" sz="2000" b="0" i="0" kern="1200" dirty="0"/>
            <a:t>’ which is required and is important for the Inside Sales triage process  </a:t>
          </a:r>
          <a:endParaRPr lang="en-IN" sz="2000" kern="1200" dirty="0"/>
        </a:p>
      </dsp:txBody>
      <dsp:txXfrm>
        <a:off x="85851" y="2108547"/>
        <a:ext cx="11166858" cy="1586954"/>
      </dsp:txXfrm>
    </dsp:sp>
    <dsp:sp modelId="{9947E278-B631-4B86-8659-249BA65758B5}">
      <dsp:nvSpPr>
        <dsp:cNvPr id="0" name=""/>
        <dsp:cNvSpPr/>
      </dsp:nvSpPr>
      <dsp:spPr>
        <a:xfrm>
          <a:off x="0" y="3838952"/>
          <a:ext cx="11338560" cy="13002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A </a:t>
          </a:r>
          <a:r>
            <a:rPr lang="en-US" sz="2000" b="1" i="0" kern="1200" dirty="0"/>
            <a:t>hybrid</a:t>
          </a:r>
          <a:r>
            <a:rPr lang="en-US" sz="2000" b="0" i="0" kern="1200" dirty="0"/>
            <a:t> form will have both MQL &amp; Non MQL functions. </a:t>
          </a:r>
          <a:r>
            <a:rPr lang="en-GB" sz="2000" kern="1200" dirty="0"/>
            <a:t>It contains a checkbox for requesting a follow-up and ONLY if the checkbox is checked, the form produces an MQL task </a:t>
          </a:r>
          <a:endParaRPr lang="en-IN" sz="2000" kern="1200" dirty="0"/>
        </a:p>
      </dsp:txBody>
      <dsp:txXfrm>
        <a:off x="63473" y="3902425"/>
        <a:ext cx="11211614" cy="1173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8/2/2023</a:t>
            </a:fld>
            <a:endParaRPr lang="en-US" sz="1000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8/2/2023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4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95650" y="6577013"/>
            <a:ext cx="3613150" cy="2033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D4AB0-DA56-AC40-9592-4E955E6D458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Insert presentation name here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EE55DDE-3F3A-7748-BD78-3C98261CAAF2}" type="datetime1">
              <a:rPr lang="en-US" smtClean="0"/>
              <a:pPr/>
              <a:t>8/2/2023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6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95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5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959CA0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E2C89B-7571-F544-938F-C9997978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F63227-657D-4706-8FAB-F4C176968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648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>
              <a:solidFill>
                <a:srgbClr val="7F7F7F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76FBE2-B43F-5C47-8389-AD3C99D9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Thought slides are 36pt </a:t>
            </a:r>
            <a:br>
              <a:rPr lang="en-US"/>
            </a:br>
            <a:r>
              <a:rPr lang="en-US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Arial 24pt bullet level 1</a:t>
            </a:r>
          </a:p>
          <a:p>
            <a:pPr lvl="1"/>
            <a:r>
              <a:rPr lang="en-US"/>
              <a:t>Arial 24pt bullet level 2</a:t>
            </a:r>
          </a:p>
          <a:p>
            <a:pPr lvl="2"/>
            <a:r>
              <a:rPr lang="en-US"/>
              <a:t>Arial 24pt bullet level 3</a:t>
            </a:r>
          </a:p>
          <a:p>
            <a:pPr lvl="3"/>
            <a:r>
              <a:rPr lang="en-US"/>
              <a:t>Arial 24pt bullet level 4</a:t>
            </a:r>
          </a:p>
          <a:p>
            <a:pPr lvl="4"/>
            <a:r>
              <a:rPr lang="en-US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8732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IQVIA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A1D794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D06917E-3E0E-6D47-9181-57DC0B96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err="1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FFBAF58-7775-B441-95B2-60BAEE63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(V2.1.0)</a:t>
            </a:r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07A176-04FF-4600-9428-258A4B331C28}"/>
              </a:ext>
            </a:extLst>
          </p:cNvPr>
          <p:cNvGrpSpPr/>
          <p:nvPr userDrawn="1"/>
        </p:nvGrpSpPr>
        <p:grpSpPr>
          <a:xfrm>
            <a:off x="12308084" y="0"/>
            <a:ext cx="851744" cy="3047787"/>
            <a:chOff x="12233656" y="25480"/>
            <a:chExt cx="851744" cy="304778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6790172-6CDB-486B-8C9C-5719F944A1E5}"/>
                </a:ext>
              </a:extLst>
            </p:cNvPr>
            <p:cNvSpPr/>
            <p:nvPr/>
          </p:nvSpPr>
          <p:spPr bwMode="gray">
            <a:xfrm>
              <a:off x="12233656" y="2584077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34110EB-1D9F-40AA-85D6-0DCE03E31FF6}"/>
                </a:ext>
              </a:extLst>
            </p:cNvPr>
            <p:cNvSpPr/>
            <p:nvPr/>
          </p:nvSpPr>
          <p:spPr bwMode="gray">
            <a:xfrm>
              <a:off x="12676696" y="2584077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4C9A453-AE8F-4383-BD8F-32DA97D7AAF2}"/>
                </a:ext>
              </a:extLst>
            </p:cNvPr>
            <p:cNvSpPr/>
            <p:nvPr/>
          </p:nvSpPr>
          <p:spPr bwMode="gray">
            <a:xfrm>
              <a:off x="12898215" y="2584077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E0FF7AE-5FC0-4FE9-B824-B5FD9D591486}"/>
                </a:ext>
              </a:extLst>
            </p:cNvPr>
            <p:cNvSpPr/>
            <p:nvPr/>
          </p:nvSpPr>
          <p:spPr bwMode="gray">
            <a:xfrm>
              <a:off x="12455176" y="2584077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DA3666-914B-4B70-9285-AC745AC36DD8}"/>
                </a:ext>
              </a:extLst>
            </p:cNvPr>
            <p:cNvSpPr/>
            <p:nvPr/>
          </p:nvSpPr>
          <p:spPr bwMode="gray">
            <a:xfrm>
              <a:off x="12233656" y="1976453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5BBD6E4-2C3A-4BDE-91DF-83D595CE5D83}"/>
                </a:ext>
              </a:extLst>
            </p:cNvPr>
            <p:cNvSpPr/>
            <p:nvPr/>
          </p:nvSpPr>
          <p:spPr bwMode="gray">
            <a:xfrm>
              <a:off x="12233656" y="2282071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A34AC5-EFC7-4238-82A2-6B301C2DDE12}"/>
                </a:ext>
              </a:extLst>
            </p:cNvPr>
            <p:cNvSpPr/>
            <p:nvPr/>
          </p:nvSpPr>
          <p:spPr bwMode="gray">
            <a:xfrm>
              <a:off x="12455176" y="1976453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C959C79-B003-4C43-BB55-D824D8433590}"/>
                </a:ext>
              </a:extLst>
            </p:cNvPr>
            <p:cNvSpPr/>
            <p:nvPr/>
          </p:nvSpPr>
          <p:spPr bwMode="gray">
            <a:xfrm>
              <a:off x="12676696" y="1976453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E2F109A-F3DB-4DF0-AE2F-90C6EA4CAB56}"/>
                </a:ext>
              </a:extLst>
            </p:cNvPr>
            <p:cNvSpPr/>
            <p:nvPr/>
          </p:nvSpPr>
          <p:spPr bwMode="gray">
            <a:xfrm>
              <a:off x="12898216" y="1976453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A61E298-EB0A-4E17-BD09-A9BCC2649A12}"/>
                </a:ext>
              </a:extLst>
            </p:cNvPr>
            <p:cNvSpPr txBox="1"/>
            <p:nvPr/>
          </p:nvSpPr>
          <p:spPr>
            <a:xfrm>
              <a:off x="12233656" y="25480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05AA33-EE2E-4E4E-B109-36E236936840}"/>
                </a:ext>
              </a:extLst>
            </p:cNvPr>
            <p:cNvSpPr/>
            <p:nvPr/>
          </p:nvSpPr>
          <p:spPr bwMode="gray">
            <a:xfrm>
              <a:off x="12233656" y="2886083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EEC58DC-2F2B-4BE2-B67F-07B125678C34}"/>
                </a:ext>
              </a:extLst>
            </p:cNvPr>
            <p:cNvSpPr/>
            <p:nvPr userDrawn="1"/>
          </p:nvSpPr>
          <p:spPr bwMode="gray">
            <a:xfrm>
              <a:off x="12233656" y="1765158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549ADF4-EEA9-43D1-8A2A-133C45DB1862}"/>
                </a:ext>
              </a:extLst>
            </p:cNvPr>
            <p:cNvSpPr/>
            <p:nvPr userDrawn="1"/>
          </p:nvSpPr>
          <p:spPr bwMode="gray">
            <a:xfrm>
              <a:off x="12455176" y="1765158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0543385-700D-4FD3-9403-942A7816AFF3}"/>
                </a:ext>
              </a:extLst>
            </p:cNvPr>
            <p:cNvSpPr/>
            <p:nvPr userDrawn="1"/>
          </p:nvSpPr>
          <p:spPr bwMode="gray">
            <a:xfrm>
              <a:off x="12676696" y="1765158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3C64855-B6D7-406E-A904-38AA3CAC33D1}"/>
                </a:ext>
              </a:extLst>
            </p:cNvPr>
            <p:cNvSpPr/>
            <p:nvPr userDrawn="1"/>
          </p:nvSpPr>
          <p:spPr bwMode="gray">
            <a:xfrm>
              <a:off x="12898216" y="1765158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671D4E-C545-4A51-AD54-465B655DA739}"/>
                </a:ext>
              </a:extLst>
            </p:cNvPr>
            <p:cNvSpPr/>
            <p:nvPr/>
          </p:nvSpPr>
          <p:spPr bwMode="gray">
            <a:xfrm>
              <a:off x="12455176" y="222423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B621816-B34D-4C96-B96F-5C715C45829B}"/>
                </a:ext>
              </a:extLst>
            </p:cNvPr>
            <p:cNvSpPr/>
            <p:nvPr/>
          </p:nvSpPr>
          <p:spPr bwMode="gray">
            <a:xfrm>
              <a:off x="12455176" y="443728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57F5CE8-B34F-444C-9F30-C4849266D875}"/>
                </a:ext>
              </a:extLst>
            </p:cNvPr>
            <p:cNvSpPr/>
            <p:nvPr/>
          </p:nvSpPr>
          <p:spPr bwMode="gray">
            <a:xfrm>
              <a:off x="12676695" y="222423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3D284D6-CF6C-4BFC-8BAA-4E3DEFF9F379}"/>
                </a:ext>
              </a:extLst>
            </p:cNvPr>
            <p:cNvSpPr/>
            <p:nvPr/>
          </p:nvSpPr>
          <p:spPr bwMode="gray">
            <a:xfrm>
              <a:off x="12676695" y="443728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2017C50-180E-4CF0-9C26-E8CEE97041A3}"/>
                </a:ext>
              </a:extLst>
            </p:cNvPr>
            <p:cNvSpPr/>
            <p:nvPr/>
          </p:nvSpPr>
          <p:spPr bwMode="gray">
            <a:xfrm>
              <a:off x="12898215" y="222423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85309A6-0A06-430D-BC25-9F084A978BC1}"/>
                </a:ext>
              </a:extLst>
            </p:cNvPr>
            <p:cNvSpPr/>
            <p:nvPr/>
          </p:nvSpPr>
          <p:spPr bwMode="gray">
            <a:xfrm>
              <a:off x="12898215" y="443728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02F1061-646D-4F4A-BF71-63529009C779}"/>
                </a:ext>
              </a:extLst>
            </p:cNvPr>
            <p:cNvSpPr/>
            <p:nvPr/>
          </p:nvSpPr>
          <p:spPr bwMode="gray">
            <a:xfrm>
              <a:off x="12233656" y="666550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0E5BBAC-94C9-4F7F-9287-47DCDACCDED5}"/>
                </a:ext>
              </a:extLst>
            </p:cNvPr>
            <p:cNvSpPr/>
            <p:nvPr/>
          </p:nvSpPr>
          <p:spPr bwMode="gray">
            <a:xfrm>
              <a:off x="12455176" y="1329200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D882D5B-CA7B-4921-A5C7-C2A02ADC6E9E}"/>
                </a:ext>
              </a:extLst>
            </p:cNvPr>
            <p:cNvSpPr/>
            <p:nvPr/>
          </p:nvSpPr>
          <p:spPr bwMode="gray">
            <a:xfrm>
              <a:off x="12676695" y="1329200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9E1E4DF-D2F6-452C-B668-F445C5207AE8}"/>
                </a:ext>
              </a:extLst>
            </p:cNvPr>
            <p:cNvSpPr/>
            <p:nvPr/>
          </p:nvSpPr>
          <p:spPr bwMode="gray">
            <a:xfrm>
              <a:off x="12898215" y="1329200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817B419-0520-447A-99C5-2445CD25CBC7}"/>
                </a:ext>
              </a:extLst>
            </p:cNvPr>
            <p:cNvSpPr/>
            <p:nvPr/>
          </p:nvSpPr>
          <p:spPr bwMode="gray">
            <a:xfrm>
              <a:off x="12233656" y="445182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AAAD1C3-AC65-4E7F-95B0-0904DA748A91}"/>
                </a:ext>
              </a:extLst>
            </p:cNvPr>
            <p:cNvSpPr/>
            <p:nvPr/>
          </p:nvSpPr>
          <p:spPr bwMode="gray">
            <a:xfrm>
              <a:off x="12455176" y="1550568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3E25F0A-706F-4DD8-A3DC-8BA19EF80FF9}"/>
                </a:ext>
              </a:extLst>
            </p:cNvPr>
            <p:cNvSpPr/>
            <p:nvPr/>
          </p:nvSpPr>
          <p:spPr bwMode="gray">
            <a:xfrm>
              <a:off x="12676695" y="1550568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F5CD6E0-1E3E-40C5-A52C-E38D01328967}"/>
                </a:ext>
              </a:extLst>
            </p:cNvPr>
            <p:cNvSpPr/>
            <p:nvPr/>
          </p:nvSpPr>
          <p:spPr bwMode="gray">
            <a:xfrm>
              <a:off x="12898215" y="1550568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F4C58CC-4DF8-4296-B3D0-140D4877D04D}"/>
                </a:ext>
              </a:extLst>
            </p:cNvPr>
            <p:cNvSpPr/>
            <p:nvPr/>
          </p:nvSpPr>
          <p:spPr bwMode="gray">
            <a:xfrm>
              <a:off x="12233656" y="222423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A8BD596-AF6E-430B-BB6B-EABDF5AEDD8E}"/>
                </a:ext>
              </a:extLst>
            </p:cNvPr>
            <p:cNvSpPr/>
            <p:nvPr/>
          </p:nvSpPr>
          <p:spPr bwMode="gray">
            <a:xfrm>
              <a:off x="12455176" y="1106378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31B3C34-B7AB-4090-8ECF-586A4E0A931D}"/>
                </a:ext>
              </a:extLst>
            </p:cNvPr>
            <p:cNvSpPr/>
            <p:nvPr/>
          </p:nvSpPr>
          <p:spPr bwMode="gray">
            <a:xfrm>
              <a:off x="12676695" y="1106378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BC3DFDA-BB56-4A0D-A846-DFCB8EF88D81}"/>
                </a:ext>
              </a:extLst>
            </p:cNvPr>
            <p:cNvSpPr/>
            <p:nvPr/>
          </p:nvSpPr>
          <p:spPr bwMode="gray">
            <a:xfrm>
              <a:off x="12898215" y="1106378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B4C1DB7-696A-41FA-B3FE-4C10635D8931}"/>
                </a:ext>
              </a:extLst>
            </p:cNvPr>
            <p:cNvSpPr/>
            <p:nvPr/>
          </p:nvSpPr>
          <p:spPr bwMode="gray">
            <a:xfrm>
              <a:off x="12233656" y="1330654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2A2C519-863C-4FFE-885E-34C8AB2B023E}"/>
                </a:ext>
              </a:extLst>
            </p:cNvPr>
            <p:cNvSpPr/>
            <p:nvPr/>
          </p:nvSpPr>
          <p:spPr bwMode="gray">
            <a:xfrm>
              <a:off x="12233656" y="1550568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0299C38-075C-4023-BA01-5FBB57E7B93E}"/>
                </a:ext>
              </a:extLst>
            </p:cNvPr>
            <p:cNvSpPr/>
            <p:nvPr/>
          </p:nvSpPr>
          <p:spPr bwMode="gray">
            <a:xfrm>
              <a:off x="12233656" y="1109286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230E707-137B-4479-8F7E-1687687A179F}"/>
                </a:ext>
              </a:extLst>
            </p:cNvPr>
            <p:cNvSpPr/>
            <p:nvPr/>
          </p:nvSpPr>
          <p:spPr bwMode="gray">
            <a:xfrm>
              <a:off x="12233656" y="887918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30CCC58-FAA5-4900-A5F9-0B899F2A0460}"/>
                </a:ext>
              </a:extLst>
            </p:cNvPr>
            <p:cNvSpPr/>
            <p:nvPr/>
          </p:nvSpPr>
          <p:spPr bwMode="gray">
            <a:xfrm>
              <a:off x="12455176" y="887918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D728566-B8B7-4E9D-8B72-20AC79577B3C}"/>
                </a:ext>
              </a:extLst>
            </p:cNvPr>
            <p:cNvSpPr/>
            <p:nvPr/>
          </p:nvSpPr>
          <p:spPr bwMode="gray">
            <a:xfrm>
              <a:off x="12455176" y="666550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654B01F-B9ED-460E-8A42-71800A74AFD1}"/>
                </a:ext>
              </a:extLst>
            </p:cNvPr>
            <p:cNvSpPr/>
            <p:nvPr/>
          </p:nvSpPr>
          <p:spPr bwMode="gray">
            <a:xfrm>
              <a:off x="12676695" y="887918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98DE376-4FF4-4A06-A431-8F072BE6F442}"/>
                </a:ext>
              </a:extLst>
            </p:cNvPr>
            <p:cNvSpPr/>
            <p:nvPr/>
          </p:nvSpPr>
          <p:spPr bwMode="gray">
            <a:xfrm>
              <a:off x="12676695" y="666550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3CCD18B-54DC-422F-BC15-C5819DF277AE}"/>
                </a:ext>
              </a:extLst>
            </p:cNvPr>
            <p:cNvSpPr/>
            <p:nvPr/>
          </p:nvSpPr>
          <p:spPr bwMode="gray">
            <a:xfrm>
              <a:off x="12898215" y="887918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C9AC4FBA-1217-4369-8CD8-64FAE85D8B82}"/>
                </a:ext>
              </a:extLst>
            </p:cNvPr>
            <p:cNvSpPr/>
            <p:nvPr/>
          </p:nvSpPr>
          <p:spPr bwMode="gray">
            <a:xfrm>
              <a:off x="12898215" y="666550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  <p:sldLayoutId id="2147484250" r:id="rId16"/>
    <p:sldLayoutId id="2147484251" r:id="rId17"/>
    <p:sldLayoutId id="2147484252" r:id="rId18"/>
    <p:sldLayoutId id="2147484253" r:id="rId19"/>
    <p:sldLayoutId id="2147484254" r:id="rId20"/>
    <p:sldLayoutId id="2147484255" r:id="rId21"/>
    <p:sldLayoutId id="2147484256" r:id="rId22"/>
    <p:sldLayoutId id="2147484257" r:id="rId23"/>
    <p:sldLayoutId id="2147484261" r:id="rId24"/>
    <p:sldLayoutId id="2147484258" r:id="rId25"/>
    <p:sldLayoutId id="2147484259" r:id="rId26"/>
    <p:sldLayoutId id="2147484260" r:id="rId27"/>
    <p:sldLayoutId id="2147484262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A3579F_BDCBE24C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8/10/relationships/comments" Target="../comments/modernComment_7FA357A2_225E4FD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FA3579E_DDD79FEB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2d7601d89bf543c2b56545072349f957?elqTrackId=8d2cf6eea8e648ddb39140a68aec9e20&amp;elqaid=1251&amp;elqat=2" TargetMode="External"/><Relationship Id="rId2" Type="http://schemas.openxmlformats.org/officeDocument/2006/relationships/hyperlink" Target="mailto:marketing.automation@iqvia.com?subject=I%20have%20a%20question%20for%20the%20MA%20Open%20Office%20Hour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microsoft.com/office/2018/10/relationships/comments" Target="../comments/modernComment_7FA357A6_864A1B4D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microsoft.com/office/2018/10/relationships/comments" Target="../comments/modernComment_7FA357A4_23C67B3E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F8D506-B3D3-49B3-85B0-129BCC513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/>
              <a:t>Effective Use of MQL Forms in Campaigns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6AFAF-2B5B-4A50-9008-998B2C9A03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Marketing Automation &amp;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DBC8B-FF70-423E-AE3E-988A9928E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Aaliyah Haarish</a:t>
            </a:r>
          </a:p>
          <a:p>
            <a:r>
              <a:rPr lang="en-US" dirty="0"/>
              <a:t>Aug 2, 2023</a:t>
            </a:r>
          </a:p>
        </p:txBody>
      </p:sp>
    </p:spTree>
    <p:extLst>
      <p:ext uri="{BB962C8B-B14F-4D97-AF65-F5344CB8AC3E}">
        <p14:creationId xmlns:p14="http://schemas.microsoft.com/office/powerpoint/2010/main" val="21364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890525CA-01FB-71A3-05DA-1BF8059259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4694" y="973802"/>
            <a:ext cx="11338560" cy="40233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Landing Pages are treated as part of an email campaign or standalone assets.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8ABA6C-FC20-4F39-87AB-8D5748B5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02" y="127275"/>
            <a:ext cx="11338560" cy="768263"/>
          </a:xfrm>
        </p:spPr>
        <p:txBody>
          <a:bodyPr anchor="b">
            <a:normAutofit/>
          </a:bodyPr>
          <a:lstStyle/>
          <a:p>
            <a:r>
              <a:rPr lang="en-US"/>
              <a:t>What is a Landing page?</a:t>
            </a:r>
          </a:p>
        </p:txBody>
      </p:sp>
      <p:sp>
        <p:nvSpPr>
          <p:cNvPr id="52" name="Footer Placeholder 5">
            <a:extLst>
              <a:ext uri="{FF2B5EF4-FFF2-40B4-BE49-F238E27FC236}">
                <a16:creationId xmlns:a16="http://schemas.microsoft.com/office/drawing/2014/main" id="{738F4A5E-3824-7311-6A29-B29E7B328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694" y="6387858"/>
            <a:ext cx="9285484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EB790-3DFA-41F7-A0C7-191539A9506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64612" y="1454402"/>
            <a:ext cx="11178724" cy="1562913"/>
          </a:xfr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“</a:t>
            </a:r>
            <a:r>
              <a:rPr lang="en-US" dirty="0"/>
              <a:t>The landing page provides the contact with more information and options related to the email or ad that brought them there. On the landing page, a visitor can be asked to participate in the campaign by reviewing detailed information, submitting a form, or clicking a button to receive additional information. The landing page moves prospects through your campaign and gives them a clearer idea about your product and your company</a:t>
            </a:r>
            <a:r>
              <a:rPr lang="en-US" dirty="0">
                <a:solidFill>
                  <a:schemeClr val="accent1"/>
                </a:solidFill>
              </a:rPr>
              <a:t>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“</a:t>
            </a:r>
            <a:r>
              <a:rPr lang="en-US" dirty="0"/>
              <a:t>It is a payoff to the action that was taken to get the individual to the landing page.</a:t>
            </a:r>
            <a:r>
              <a:rPr lang="en-US" dirty="0">
                <a:solidFill>
                  <a:schemeClr val="accent1"/>
                </a:solidFill>
              </a:rPr>
              <a:t>”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7E631D-B9EF-4B6E-A634-EE6E8D03CD98}"/>
              </a:ext>
            </a:extLst>
          </p:cNvPr>
          <p:cNvSpPr txBox="1"/>
          <p:nvPr/>
        </p:nvSpPr>
        <p:spPr>
          <a:xfrm>
            <a:off x="5007212" y="3113319"/>
            <a:ext cx="1189031" cy="33855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E8330-0D97-110D-C822-5680D017C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25" y="3560743"/>
            <a:ext cx="3212223" cy="3295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1B84FC-A4D7-91CB-7120-474034F98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523" y="3542376"/>
            <a:ext cx="3664986" cy="329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5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C6ABB1-C8E5-3563-A437-31FCA0AB3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435935"/>
            <a:ext cx="5771724" cy="5844549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B3D79F-D9A8-866A-271A-4F549C8FF99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84694" y="1286358"/>
            <a:ext cx="5532119" cy="4994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Hybrid landing page is a combination of offering access to any resources like, whitepapers, fact sheets </a:t>
            </a:r>
            <a:r>
              <a:rPr lang="en-US" sz="1800" dirty="0" err="1"/>
              <a:t>etc</a:t>
            </a:r>
            <a:r>
              <a:rPr lang="en-US" sz="1800" dirty="0"/>
              <a:t> along with a hybrid or an MQL form.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This can be used as an alternative for gated pages.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 Hybrid landing page can be created either with a hybrid form or a standard MQL form</a:t>
            </a:r>
          </a:p>
          <a:p>
            <a:pPr marL="0" indent="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135040-50D1-029C-790D-F1514E7D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294468"/>
            <a:ext cx="11338560" cy="768263"/>
          </a:xfrm>
        </p:spPr>
        <p:txBody>
          <a:bodyPr anchor="b">
            <a:normAutofit/>
          </a:bodyPr>
          <a:lstStyle/>
          <a:p>
            <a:r>
              <a:rPr lang="en-US" dirty="0"/>
              <a:t>Hybrid Landing page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3C7448D-A530-6961-3737-32B63750B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694" y="6387858"/>
            <a:ext cx="9285484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8D25CF-47B5-C265-2D67-0516A92ABDC8}"/>
              </a:ext>
            </a:extLst>
          </p:cNvPr>
          <p:cNvSpPr/>
          <p:nvPr/>
        </p:nvSpPr>
        <p:spPr>
          <a:xfrm>
            <a:off x="8596520" y="4221977"/>
            <a:ext cx="3031600" cy="92333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Example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42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C34ED31-F35D-600A-7AC6-645F97D70DE3}"/>
              </a:ext>
            </a:extLst>
          </p:cNvPr>
          <p:cNvSpPr txBox="1"/>
          <p:nvPr/>
        </p:nvSpPr>
        <p:spPr>
          <a:xfrm>
            <a:off x="384694" y="215757"/>
            <a:ext cx="10715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Top 3 Landing pages driving MQLs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77ADA6-AC73-42C0-A948-A8566F64C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68" y="1263044"/>
            <a:ext cx="2901272" cy="46850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4C5790-8688-7EB3-CE8A-1ECB9E5B3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498" y="1698656"/>
            <a:ext cx="3753170" cy="423552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C32E30F-7555-0B7D-B69C-FE30213237F4}"/>
              </a:ext>
            </a:extLst>
          </p:cNvPr>
          <p:cNvSpPr/>
          <p:nvPr/>
        </p:nvSpPr>
        <p:spPr>
          <a:xfrm>
            <a:off x="4395575" y="3721810"/>
            <a:ext cx="1263722" cy="9349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/>
              <a:t>104 MQLs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C6128E-CD64-4241-B0C1-A30CD3EED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9926" y="1149537"/>
            <a:ext cx="3911157" cy="468501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06DB7A0-1990-4C42-6DB8-83F950A11601}"/>
              </a:ext>
            </a:extLst>
          </p:cNvPr>
          <p:cNvSpPr/>
          <p:nvPr/>
        </p:nvSpPr>
        <p:spPr>
          <a:xfrm>
            <a:off x="9836917" y="4059999"/>
            <a:ext cx="1263722" cy="9349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/>
              <a:t>102 MQLs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FF533B-00F8-2407-E8A4-860897DF7B84}"/>
              </a:ext>
            </a:extLst>
          </p:cNvPr>
          <p:cNvSpPr/>
          <p:nvPr/>
        </p:nvSpPr>
        <p:spPr>
          <a:xfrm>
            <a:off x="1203469" y="2786862"/>
            <a:ext cx="1263722" cy="9349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/>
              <a:t>105 MQLs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09117C8-3A92-F59D-4299-A1997C0B1F38}"/>
              </a:ext>
            </a:extLst>
          </p:cNvPr>
          <p:cNvSpPr/>
          <p:nvPr/>
        </p:nvSpPr>
        <p:spPr>
          <a:xfrm>
            <a:off x="1203469" y="4248922"/>
            <a:ext cx="1263722" cy="9349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/>
              <a:t>3 </a:t>
            </a:r>
          </a:p>
          <a:p>
            <a:pPr algn="ctr"/>
            <a:r>
              <a:rPr lang="en-US" sz="1600" dirty="0"/>
              <a:t>SQLs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992C2-0432-AA16-4F4D-26D7979BC58D}"/>
              </a:ext>
            </a:extLst>
          </p:cNvPr>
          <p:cNvSpPr txBox="1"/>
          <p:nvPr/>
        </p:nvSpPr>
        <p:spPr>
          <a:xfrm>
            <a:off x="394969" y="856456"/>
            <a:ext cx="3517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2023_FierceEmailJun_Biotech_PS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4926A-A657-06DA-6B42-47FE7F6FEB3C}"/>
              </a:ext>
            </a:extLst>
          </p:cNvPr>
          <p:cNvSpPr txBox="1"/>
          <p:nvPr/>
        </p:nvSpPr>
        <p:spPr>
          <a:xfrm>
            <a:off x="3724599" y="1238909"/>
            <a:ext cx="407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2023_MdAfrFierceEmMay_USCAusa_RL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046F01-4E7A-4A15-49AA-4F0B67140166}"/>
              </a:ext>
            </a:extLst>
          </p:cNvPr>
          <p:cNvSpPr txBox="1"/>
          <p:nvPr/>
        </p:nvSpPr>
        <p:spPr>
          <a:xfrm>
            <a:off x="7356748" y="685605"/>
            <a:ext cx="4960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2023_Virtual_Customer_Sum_US_GBU_RWS_AF</a:t>
            </a:r>
          </a:p>
        </p:txBody>
      </p:sp>
    </p:spTree>
    <p:extLst>
      <p:ext uri="{BB962C8B-B14F-4D97-AF65-F5344CB8AC3E}">
        <p14:creationId xmlns:p14="http://schemas.microsoft.com/office/powerpoint/2010/main" val="5766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8ABA6C-FC20-4F39-87AB-8D5748B5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6951"/>
            <a:ext cx="11338560" cy="768263"/>
          </a:xfrm>
        </p:spPr>
        <p:txBody>
          <a:bodyPr anchor="b">
            <a:normAutofit/>
          </a:bodyPr>
          <a:lstStyle/>
          <a:p>
            <a:r>
              <a:rPr lang="en-US"/>
              <a:t>Best practices for effective MQL pages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F03519-D1D0-439B-86BC-60E167E0EFB1}"/>
              </a:ext>
            </a:extLst>
          </p:cNvPr>
          <p:cNvSpPr txBox="1"/>
          <p:nvPr/>
        </p:nvSpPr>
        <p:spPr>
          <a:xfrm>
            <a:off x="384694" y="1093189"/>
            <a:ext cx="7756631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Always have ONE objective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Target more specific audience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chemeClr val="tx1">
                    <a:lumMod val="50000"/>
                  </a:schemeClr>
                </a:solidFill>
              </a:rPr>
              <a:t>Have a short &amp; attention-grabbing titles/headlines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Have a relevant images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Make the content crisp, clear and compelling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Explaining what they will get by filling out the form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Minimizing the distractions on the page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Preference using hybrid landing page</a:t>
            </a:r>
          </a:p>
          <a:p>
            <a:pPr lvl="0">
              <a:lnSpc>
                <a:spcPct val="150000"/>
              </a:lnSpc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75921F-E2CE-4D1D-B2C9-53542872E7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922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972565-B463-4A0D-AE01-73E66F414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/>
              <a:t>Welcome</a:t>
            </a:r>
          </a:p>
          <a:p>
            <a:r>
              <a:rPr lang="en-US"/>
              <a:t>Best Practice: Effective Use of MQL Forms in Campaigns</a:t>
            </a:r>
            <a:endParaRPr lang="en-US" i="1">
              <a:cs typeface="Arial"/>
            </a:endParaRPr>
          </a:p>
          <a:p>
            <a:r>
              <a:rPr lang="en-US"/>
              <a:t>Open Q&amp;A/Discussion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B8B85-2E5A-4FD5-B022-868DF0E3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065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8C524C-9A53-4D86-B780-099467E7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733834"/>
            <a:ext cx="5004052" cy="4276349"/>
          </a:xfrm>
        </p:spPr>
        <p:txBody>
          <a:bodyPr/>
          <a:lstStyle/>
          <a:p>
            <a:r>
              <a:rPr lang="en-US"/>
              <a:t>Get your questions answered by the marketing automation team.  MA Open Office Hours are held monthly with the following agenda:</a:t>
            </a:r>
          </a:p>
          <a:p>
            <a:pPr lvl="1"/>
            <a:r>
              <a:rPr lang="en-US"/>
              <a:t>Learn about a tip or best practice  </a:t>
            </a:r>
          </a:p>
          <a:p>
            <a:pPr lvl="1"/>
            <a:r>
              <a:rPr lang="en-US"/>
              <a:t>Ask a question – Pre-submit your questions </a:t>
            </a:r>
            <a:r>
              <a:rPr lang="en-US" u="sng">
                <a:hlinkClick r:id="rId2"/>
              </a:rPr>
              <a:t>here</a:t>
            </a:r>
            <a:r>
              <a:rPr lang="en-US" u="sng"/>
              <a:t> </a:t>
            </a:r>
            <a:r>
              <a:rPr lang="en-US"/>
              <a:t>or ask during the office hours</a:t>
            </a:r>
            <a:endParaRPr lang="en-US">
              <a:cs typeface="Arial"/>
            </a:endParaRPr>
          </a:p>
          <a:p>
            <a:pPr lvl="1"/>
            <a:r>
              <a:rPr lang="en-US"/>
              <a:t>Learn how to leverage IQVIA’s marketing systems and processes most effectively</a:t>
            </a:r>
            <a:endParaRPr lang="en-US">
              <a:cs typeface="Arial"/>
            </a:endParaRPr>
          </a:p>
          <a:p>
            <a:pPr lvl="1"/>
            <a:endParaRPr lang="en-US"/>
          </a:p>
          <a:p>
            <a:r>
              <a:rPr lang="en-US" b="1" u="sng"/>
              <a:t>Action:</a:t>
            </a:r>
            <a:r>
              <a:rPr lang="en-US" b="1"/>
              <a:t> </a:t>
            </a:r>
            <a:r>
              <a:rPr lang="en-US"/>
              <a:t>Sign up </a:t>
            </a:r>
            <a:r>
              <a:rPr lang="en-US">
                <a:hlinkClick r:id="rId3"/>
              </a:rPr>
              <a:t>here</a:t>
            </a:r>
            <a:r>
              <a:rPr lang="en-US"/>
              <a:t>, if you need to be added to the outlook invite</a:t>
            </a:r>
            <a:endParaRPr lang="en-US">
              <a:cs typeface="Arial"/>
            </a:endParaRPr>
          </a:p>
          <a:p>
            <a:endParaRPr lang="en-GB"/>
          </a:p>
          <a:p>
            <a:r>
              <a:rPr lang="en-US" b="1" u="sng">
                <a:cs typeface="Arial"/>
              </a:rPr>
              <a:t>Reminder: </a:t>
            </a:r>
            <a:r>
              <a:rPr lang="en-US">
                <a:cs typeface="Arial"/>
              </a:rPr>
              <a:t>Save your questions for the end or enter in the chat. We will address as many as we can!</a:t>
            </a:r>
          </a:p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2B8F4A-7A4B-45BF-B1D1-FEB2E02D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Automation Open Office Hours 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1DC2E-BABE-4487-B9E1-D802B0DB3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890" y="1733835"/>
            <a:ext cx="4534533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3879" y="4313153"/>
            <a:ext cx="8348472" cy="16103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00"/>
              </a:spcBef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Marketing Qualified Lead (MQL)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84694" y="1432883"/>
            <a:ext cx="11033442" cy="46164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A prospect/customer identified by marketing that fits a defined profile and level of engagement </a:t>
            </a:r>
            <a:r>
              <a:rPr lang="en-US" b="1" i="1" dirty="0"/>
              <a:t>agreed to by both marketing and sales</a:t>
            </a:r>
            <a:r>
              <a:rPr lang="en-US" dirty="0"/>
              <a:t> and is ready to be turned over for sales activity.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Most importantly, </a:t>
            </a:r>
            <a:r>
              <a:rPr lang="en-US" b="1" i="1" dirty="0"/>
              <a:t>the prospect/customer is accepted by sales for further qualification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6474" y="4379657"/>
            <a:ext cx="6159068" cy="2082621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 focus on hand-raisers.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If a prospect/customer is a “hand-raiser”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- they have </a:t>
            </a:r>
            <a:r>
              <a:rPr lang="en-US" b="1" u="sng" dirty="0">
                <a:solidFill>
                  <a:schemeClr val="bg1"/>
                </a:solidFill>
              </a:rPr>
              <a:t>explicitly</a:t>
            </a:r>
            <a:r>
              <a:rPr lang="en-US" dirty="0">
                <a:solidFill>
                  <a:schemeClr val="bg1"/>
                </a:solidFill>
              </a:rPr>
              <a:t> asked up to follow-up on a specific business need and/or indicated an upcoming RFP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62" y="4037963"/>
            <a:ext cx="1861530" cy="212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0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F4056C9-DA9C-AADF-95AE-BA3168D20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482395"/>
              </p:ext>
            </p:extLst>
          </p:nvPr>
        </p:nvGraphicFramePr>
        <p:xfrm>
          <a:off x="942975" y="1562777"/>
          <a:ext cx="10780278" cy="4323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573F0AA-C6AC-E2BD-A6B0-5916AA31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Form?</a:t>
            </a:r>
          </a:p>
        </p:txBody>
      </p:sp>
    </p:spTree>
    <p:extLst>
      <p:ext uri="{BB962C8B-B14F-4D97-AF65-F5344CB8AC3E}">
        <p14:creationId xmlns:p14="http://schemas.microsoft.com/office/powerpoint/2010/main" val="16108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8ABA6C-FC20-4F39-87AB-8D5748B5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294468"/>
            <a:ext cx="11338560" cy="527465"/>
          </a:xfrm>
        </p:spPr>
        <p:txBody>
          <a:bodyPr anchor="b">
            <a:normAutofit/>
          </a:bodyPr>
          <a:lstStyle/>
          <a:p>
            <a:r>
              <a:rPr lang="en-US" dirty="0"/>
              <a:t>Types of Forms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086793EB-F1FB-52EB-333E-EF5DB140F719}"/>
              </a:ext>
            </a:extLst>
          </p:cNvPr>
          <p:cNvGraphicFramePr>
            <a:graphicFrameLocks noGrp="1"/>
          </p:cNvGraphicFramePr>
          <p:nvPr>
            <p:ph idx="19"/>
            <p:extLst>
              <p:ext uri="{D42A27DB-BD31-4B8C-83A1-F6EECF244321}">
                <p14:modId xmlns:p14="http://schemas.microsoft.com/office/powerpoint/2010/main" val="3261574935"/>
              </p:ext>
            </p:extLst>
          </p:nvPr>
        </p:nvGraphicFramePr>
        <p:xfrm>
          <a:off x="384694" y="1095160"/>
          <a:ext cx="11338560" cy="5161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300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8ABA6C-FC20-4F39-87AB-8D5748B5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6532"/>
            <a:ext cx="11338560" cy="648103"/>
          </a:xfrm>
        </p:spPr>
        <p:txBody>
          <a:bodyPr lIns="91440" tIns="45720" rIns="91440" bIns="45720" anchor="b" anchorCtr="0">
            <a:normAutofit/>
          </a:bodyPr>
          <a:lstStyle/>
          <a:p>
            <a:r>
              <a:rPr lang="en-US" dirty="0"/>
              <a:t>Types of Forms</a:t>
            </a:r>
          </a:p>
        </p:txBody>
      </p:sp>
      <p:pic>
        <p:nvPicPr>
          <p:cNvPr id="7" name="Content Placeholder 6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99C2DFEA-4708-4CCB-A357-C4AB0215857F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/>
          <a:stretch/>
        </p:blipFill>
        <p:spPr>
          <a:xfrm>
            <a:off x="291698" y="1799389"/>
            <a:ext cx="4958500" cy="3433761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42AA74-B429-4E61-A573-2520017910B1}"/>
              </a:ext>
            </a:extLst>
          </p:cNvPr>
          <p:cNvSpPr txBox="1"/>
          <p:nvPr/>
        </p:nvSpPr>
        <p:spPr>
          <a:xfrm>
            <a:off x="2069793" y="3090446"/>
            <a:ext cx="1651599" cy="33855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Non MQL Form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05DFCDD-A2B0-47E0-85F9-A60F30D37F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6343" y="711334"/>
            <a:ext cx="4958500" cy="648103"/>
          </a:xfrm>
        </p:spPr>
        <p:txBody>
          <a:bodyPr lIns="91440" tIns="45720" rIns="91440" bIns="45720" anchor="t"/>
          <a:lstStyle/>
          <a:p>
            <a:r>
              <a:rPr lang="en-US" dirty="0">
                <a:ea typeface="+mn-lt"/>
                <a:cs typeface="+mn-lt"/>
              </a:rPr>
              <a:t>Generally, forms will have 7 required fields</a:t>
            </a:r>
            <a:endParaRPr lang="en-US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CACFD01-E69F-78B2-DD2B-94B0C1A25584}"/>
              </a:ext>
            </a:extLst>
          </p:cNvPr>
          <p:cNvSpPr/>
          <p:nvPr/>
        </p:nvSpPr>
        <p:spPr>
          <a:xfrm>
            <a:off x="416343" y="5425177"/>
            <a:ext cx="4127155" cy="952457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dirty="0">
                <a:cs typeface="Arial"/>
              </a:rPr>
              <a:t>Non-MQL form is the more basic form and isn’t linked to Inside Sales. This form would be used for gated content on a landing page. </a:t>
            </a:r>
            <a:endParaRPr lang="en-US" sz="1400" dirty="0"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95E33-D62C-7A63-0B45-B03CDD494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863" y="47529"/>
            <a:ext cx="463246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AF3891-285F-445A-ADDB-23099F34997B}"/>
              </a:ext>
            </a:extLst>
          </p:cNvPr>
          <p:cNvSpPr/>
          <p:nvPr/>
        </p:nvSpPr>
        <p:spPr>
          <a:xfrm>
            <a:off x="5846848" y="2102848"/>
            <a:ext cx="4612576" cy="3749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b="1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86C400-2C04-44B3-96C4-776AE4F1CA7C}"/>
              </a:ext>
            </a:extLst>
          </p:cNvPr>
          <p:cNvSpPr txBox="1"/>
          <p:nvPr/>
        </p:nvSpPr>
        <p:spPr>
          <a:xfrm>
            <a:off x="7610490" y="870649"/>
            <a:ext cx="1203901" cy="345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MQL Form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FBC383-E2D1-4810-80B8-0796F1C90205}"/>
              </a:ext>
            </a:extLst>
          </p:cNvPr>
          <p:cNvSpPr txBox="1"/>
          <p:nvPr/>
        </p:nvSpPr>
        <p:spPr>
          <a:xfrm>
            <a:off x="7448871" y="4605414"/>
            <a:ext cx="1542454" cy="338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Hidden Fields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33B555-5CFD-4FFE-996E-EED7F85CC135}"/>
              </a:ext>
            </a:extLst>
          </p:cNvPr>
          <p:cNvSpPr/>
          <p:nvPr/>
        </p:nvSpPr>
        <p:spPr>
          <a:xfrm>
            <a:off x="5846847" y="2753474"/>
            <a:ext cx="4901004" cy="40569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85DC6643-7026-A030-E624-CD8B52F896F4}"/>
              </a:ext>
            </a:extLst>
          </p:cNvPr>
          <p:cNvSpPr/>
          <p:nvPr/>
        </p:nvSpPr>
        <p:spPr>
          <a:xfrm>
            <a:off x="8905197" y="470710"/>
            <a:ext cx="3200675" cy="1328679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r>
              <a:rPr lang="en-US" sz="1400" dirty="0">
                <a:ea typeface="+mn-lt"/>
                <a:cs typeface="+mn-lt"/>
              </a:rPr>
              <a:t>MQL forms there is an additional field of ‘Please provide us with more detail of your need’ which is required and is important for the Inside Sales triage process </a:t>
            </a:r>
          </a:p>
        </p:txBody>
      </p:sp>
    </p:spTree>
    <p:extLst>
      <p:ext uri="{BB962C8B-B14F-4D97-AF65-F5344CB8AC3E}">
        <p14:creationId xmlns:p14="http://schemas.microsoft.com/office/powerpoint/2010/main" val="60021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9123A5-0164-5434-C2D7-C01483D2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294468"/>
            <a:ext cx="11338560" cy="524239"/>
          </a:xfrm>
        </p:spPr>
        <p:txBody>
          <a:bodyPr/>
          <a:lstStyle/>
          <a:p>
            <a:r>
              <a:rPr lang="en-US" dirty="0"/>
              <a:t>Types of Forms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64621-2CB3-65AD-D8F8-629556CC1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947220"/>
            <a:ext cx="7297289" cy="5554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69A5C6-80ED-3833-8B40-824FE7DB539D}"/>
              </a:ext>
            </a:extLst>
          </p:cNvPr>
          <p:cNvSpPr txBox="1"/>
          <p:nvPr/>
        </p:nvSpPr>
        <p:spPr>
          <a:xfrm>
            <a:off x="4870101" y="3090446"/>
            <a:ext cx="1397135" cy="33808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Hybrid Form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0DE3E24-7277-804A-0A1C-765229F9CB94}"/>
              </a:ext>
            </a:extLst>
          </p:cNvPr>
          <p:cNvSpPr/>
          <p:nvPr/>
        </p:nvSpPr>
        <p:spPr>
          <a:xfrm>
            <a:off x="6740463" y="3350437"/>
            <a:ext cx="4333101" cy="1065728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 anchorCtr="0"/>
          <a:lstStyle/>
          <a:p>
            <a:r>
              <a:rPr lang="en-US" sz="1400" dirty="0">
                <a:ea typeface="+mn-lt"/>
                <a:cs typeface="+mn-lt"/>
              </a:rPr>
              <a:t>Same as the MQL form except only the option to check or uncheck the field “Are you interested in speaking with an IQVIA expert?”</a:t>
            </a:r>
          </a:p>
        </p:txBody>
      </p:sp>
    </p:spTree>
    <p:extLst>
      <p:ext uri="{BB962C8B-B14F-4D97-AF65-F5344CB8AC3E}">
        <p14:creationId xmlns:p14="http://schemas.microsoft.com/office/powerpoint/2010/main" val="217660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8ABA6C-FC20-4F39-87AB-8D5748B5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59" y="282978"/>
            <a:ext cx="11338560" cy="648103"/>
          </a:xfrm>
        </p:spPr>
        <p:txBody>
          <a:bodyPr lIns="91440" tIns="45720" rIns="91440" bIns="45720" anchor="b" anchorCtr="0">
            <a:normAutofit/>
          </a:bodyPr>
          <a:lstStyle/>
          <a:p>
            <a:r>
              <a:rPr lang="en-US" dirty="0"/>
              <a:t>MQL Vs Non MQL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9DDAA5-2886-2C3C-5FB9-A16DA826A0ED}"/>
              </a:ext>
            </a:extLst>
          </p:cNvPr>
          <p:cNvSpPr txBox="1"/>
          <p:nvPr/>
        </p:nvSpPr>
        <p:spPr>
          <a:xfrm>
            <a:off x="341659" y="5043883"/>
            <a:ext cx="6075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 OF THESE FIELDS ARE REQUIRED except the opt In Field</a:t>
            </a:r>
            <a:endParaRPr lang="en-US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64D5C8-A88C-C563-6882-AD18AD9D60BE}"/>
              </a:ext>
            </a:extLst>
          </p:cNvPr>
          <p:cNvSpPr/>
          <p:nvPr/>
        </p:nvSpPr>
        <p:spPr>
          <a:xfrm>
            <a:off x="341659" y="1079251"/>
            <a:ext cx="5901979" cy="4026682"/>
          </a:xfrm>
          <a:prstGeom prst="rect">
            <a:avLst/>
          </a:prstGeom>
        </p:spPr>
        <p:txBody>
          <a:bodyPr/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/>
              <a:t>First Name </a:t>
            </a:r>
            <a:endParaRPr lang="en-IN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/>
              <a:t>Last Name </a:t>
            </a:r>
            <a:endParaRPr lang="en-IN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/>
              <a:t>Title </a:t>
            </a:r>
            <a:endParaRPr lang="en-IN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/>
              <a:t>Company </a:t>
            </a:r>
            <a:endParaRPr lang="en-IN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/>
              <a:t>Country </a:t>
            </a:r>
            <a:endParaRPr lang="en-IN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/>
              <a:t>Email Address </a:t>
            </a:r>
            <a:endParaRPr lang="en-IN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/>
              <a:t>Please provide us with more detail of your need</a:t>
            </a:r>
            <a:endParaRPr lang="en-IN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 err="1"/>
              <a:t>Opt</a:t>
            </a:r>
            <a:r>
              <a:rPr lang="en-US" b="0" i="0" dirty="0"/>
              <a:t> in checkbox (defaulted to unchecked) 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7A6404-060A-4374-AF19-4219C1D2749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822468" y="836316"/>
            <a:ext cx="5479104" cy="4577854"/>
          </a:xfrm>
        </p:spPr>
        <p:txBody>
          <a:bodyPr/>
          <a:lstStyle/>
          <a:p>
            <a:r>
              <a:rPr lang="en-US" sz="1800" b="0" i="0" dirty="0"/>
              <a:t>First Name </a:t>
            </a:r>
            <a:endParaRPr lang="en-IN" sz="1800" dirty="0"/>
          </a:p>
          <a:p>
            <a:r>
              <a:rPr lang="en-US" sz="1800" b="0" i="0" dirty="0"/>
              <a:t>Last Name </a:t>
            </a:r>
            <a:endParaRPr lang="en-IN" sz="1800" dirty="0"/>
          </a:p>
          <a:p>
            <a:r>
              <a:rPr lang="en-US" sz="1800" b="0" i="0" dirty="0"/>
              <a:t>Title </a:t>
            </a:r>
            <a:endParaRPr lang="en-IN" sz="1800" dirty="0"/>
          </a:p>
          <a:p>
            <a:r>
              <a:rPr lang="en-US" sz="1800" b="0" i="0" dirty="0"/>
              <a:t>Company </a:t>
            </a:r>
            <a:endParaRPr lang="en-IN" sz="1800" dirty="0"/>
          </a:p>
          <a:p>
            <a:r>
              <a:rPr lang="en-US" sz="1800" b="0" i="0" dirty="0"/>
              <a:t>Country </a:t>
            </a:r>
            <a:endParaRPr lang="en-IN" sz="1800" dirty="0"/>
          </a:p>
          <a:p>
            <a:r>
              <a:rPr lang="en-US" sz="1800" b="0" i="0" dirty="0"/>
              <a:t>Email Address </a:t>
            </a:r>
            <a:endParaRPr lang="en-IN" sz="1800" dirty="0"/>
          </a:p>
          <a:p>
            <a:r>
              <a:rPr lang="en-US" sz="1800" b="0" i="0" dirty="0" err="1"/>
              <a:t>Opt</a:t>
            </a:r>
            <a:r>
              <a:rPr lang="en-US" sz="1800" b="0" i="0" dirty="0"/>
              <a:t> in checkbox (defaulted to unchecked) 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24216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QVIA_V2.1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A6DE1258-39A2-2945-9072-8BE7ECCDA81F}" vid="{B8DDE78A-610C-3E43-B28E-6C810C23E004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179F2CDC03045B7E27BFA7E2C1985" ma:contentTypeVersion="32" ma:contentTypeDescription="Create a new document." ma:contentTypeScope="" ma:versionID="145908cce31eda66b4b2e106b3839076">
  <xsd:schema xmlns:xsd="http://www.w3.org/2001/XMLSchema" xmlns:xs="http://www.w3.org/2001/XMLSchema" xmlns:p="http://schemas.microsoft.com/office/2006/metadata/properties" xmlns:ns1="http://schemas.microsoft.com/sharepoint/v3" xmlns:ns2="58efb1c5-837f-45ae-93da-6370a20ee6c7" xmlns:ns3="a60e5538-65d5-40b2-995c-731e9579326c" xmlns:ns4="fbbcf6ee-9fbd-400c-b917-9fe3efcb3dea" targetNamespace="http://schemas.microsoft.com/office/2006/metadata/properties" ma:root="true" ma:fieldsID="242d03adcd2b59c8ef78fa28c2709574" ns1:_="" ns2:_="" ns3:_="" ns4:_="">
    <xsd:import namespace="http://schemas.microsoft.com/sharepoint/v3"/>
    <xsd:import namespace="58efb1c5-837f-45ae-93da-6370a20ee6c7"/>
    <xsd:import namespace="a60e5538-65d5-40b2-995c-731e9579326c"/>
    <xsd:import namespace="fbbcf6ee-9fbd-400c-b917-9fe3efcb3d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CheckIn_x0020_Workflow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yeak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fb1c5-837f-45ae-93da-6370a20ee6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e5538-65d5-40b2-995c-731e9579326c" elementFormDefault="qualified">
    <xsd:import namespace="http://schemas.microsoft.com/office/2006/documentManagement/types"/>
    <xsd:import namespace="http://schemas.microsoft.com/office/infopath/2007/PartnerControls"/>
    <xsd:element name="CheckIn_x0020_Workflow" ma:index="13" nillable="true" ma:displayName="CheckIn Workflow" ma:internalName="CheckIn_x0020_Workflo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yeak" ma:index="17" nillable="true" ma:displayName="Description" ma:internalName="yeak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b68784c8-5187-4d12-af89-ac967a8112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ocTags" ma:index="31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cf6ee-9fbd-400c-b917-9fe3efcb3dea" elementFormDefault="qualified">
    <xsd:import namespace="http://schemas.microsoft.com/office/2006/documentManagement/types"/>
    <xsd:import namespace="http://schemas.microsoft.com/office/infopath/2007/PartnerControls"/>
    <xsd:element name="TaxCatchAll" ma:index="30" nillable="true" ma:displayName="Taxonomy Catch All Column" ma:hidden="true" ma:list="{ee3d0cc3-99b5-478e-8db0-6e2a5d0226ab}" ma:internalName="TaxCatchAll" ma:showField="CatchAllData" ma:web="58efb1c5-837f-45ae-93da-6370a20ee6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heckIn_x0020_Workflow xmlns="a60e5538-65d5-40b2-995c-731e9579326c">
      <Url xsi:nil="true"/>
      <Description xsi:nil="true"/>
    </CheckIn_x0020_Workflow>
    <yeak xmlns="a60e5538-65d5-40b2-995c-731e9579326c" xsi:nil="true"/>
    <_ip_UnifiedCompliancePolicyProperties xmlns="http://schemas.microsoft.com/sharepoint/v3" xsi:nil="true"/>
    <SharedWithUsers xmlns="58efb1c5-837f-45ae-93da-6370a20ee6c7">
      <UserInfo>
        <DisplayName>Brennan, Garrett</DisplayName>
        <AccountId>59029</AccountId>
        <AccountType/>
      </UserInfo>
      <UserInfo>
        <DisplayName>Cuff, Phil</DisplayName>
        <AccountId>9565</AccountId>
        <AccountType/>
      </UserInfo>
      <UserInfo>
        <DisplayName>LeBouef, David</DisplayName>
        <AccountId>87</AccountId>
        <AccountType/>
      </UserInfo>
    </SharedWithUsers>
    <lcf76f155ced4ddcb4097134ff3c332f xmlns="a60e5538-65d5-40b2-995c-731e9579326c">
      <Terms xmlns="http://schemas.microsoft.com/office/infopath/2007/PartnerControls"/>
    </lcf76f155ced4ddcb4097134ff3c332f>
    <TaxCatchAll xmlns="fbbcf6ee-9fbd-400c-b917-9fe3efcb3de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E84F08-0C8F-4AD1-BF2F-DD3D2A2C52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efb1c5-837f-45ae-93da-6370a20ee6c7"/>
    <ds:schemaRef ds:uri="a60e5538-65d5-40b2-995c-731e9579326c"/>
    <ds:schemaRef ds:uri="fbbcf6ee-9fbd-400c-b917-9fe3efcb3d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7C149D-E823-4D19-880D-317A9C471864}">
  <ds:schemaRefs>
    <ds:schemaRef ds:uri="58efb1c5-837f-45ae-93da-6370a20ee6c7"/>
    <ds:schemaRef ds:uri="a60e5538-65d5-40b2-995c-731e9579326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fbbcf6ee-9fbd-400c-b917-9fe3efcb3dea"/>
  </ds:schemaRefs>
</ds:datastoreItem>
</file>

<file path=customXml/itemProps3.xml><?xml version="1.0" encoding="utf-8"?>
<ds:datastoreItem xmlns:ds="http://schemas.openxmlformats.org/officeDocument/2006/customXml" ds:itemID="{CE3DDDE9-F411-4B8B-84C3-751698C8430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989ece0-f90e-40bf-9c79-1a7beccdb861}" enabled="0" method="" siteId="{5989ece0-f90e-40bf-9c79-1a7beccdb8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7225</TotalTime>
  <Words>928</Words>
  <Application>Microsoft Office PowerPoint</Application>
  <PresentationFormat>Widescreen</PresentationFormat>
  <Paragraphs>104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Georgia</vt:lpstr>
      <vt:lpstr>Segoe UI</vt:lpstr>
      <vt:lpstr>System Font Regular</vt:lpstr>
      <vt:lpstr>Wingdings</vt:lpstr>
      <vt:lpstr>IQVIA_V2.1.0</vt:lpstr>
      <vt:lpstr>Marketing Automation &amp; Operations</vt:lpstr>
      <vt:lpstr>Agenda</vt:lpstr>
      <vt:lpstr>Marketing Automation Open Office Hours </vt:lpstr>
      <vt:lpstr>What is a Marketing Qualified Lead (MQL)</vt:lpstr>
      <vt:lpstr>What is a Form?</vt:lpstr>
      <vt:lpstr>Types of Forms</vt:lpstr>
      <vt:lpstr>Types of Forms</vt:lpstr>
      <vt:lpstr>Types of Forms</vt:lpstr>
      <vt:lpstr>MQL Vs Non MQL</vt:lpstr>
      <vt:lpstr>What is a Landing page?</vt:lpstr>
      <vt:lpstr>Hybrid Landing page</vt:lpstr>
      <vt:lpstr>PowerPoint Presentation</vt:lpstr>
      <vt:lpstr>Best practices for effective MQL pages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Automation &amp; Operations</dc:title>
  <dc:creator>Cuff, Phil</dc:creator>
  <cp:lastModifiedBy>Haarish, Aaliyah</cp:lastModifiedBy>
  <cp:revision>28</cp:revision>
  <cp:lastPrinted>2019-08-20T20:33:24Z</cp:lastPrinted>
  <dcterms:created xsi:type="dcterms:W3CDTF">2021-10-01T10:36:34Z</dcterms:created>
  <dcterms:modified xsi:type="dcterms:W3CDTF">2023-08-02T12:29:22Z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0x010100901179F2CDC03045B7E27BFA7E2C1985</vt:lpwstr>
  </property>
</Properties>
</file>