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6" r:id="rId6"/>
    <p:sldId id="375" r:id="rId7"/>
    <p:sldId id="376" r:id="rId8"/>
    <p:sldId id="377" r:id="rId9"/>
    <p:sldId id="396" r:id="rId10"/>
    <p:sldId id="374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3056" autoAdjust="0"/>
  </p:normalViewPr>
  <p:slideViewPr>
    <p:cSldViewPr snapToGrid="0">
      <p:cViewPr varScale="1">
        <p:scale>
          <a:sx n="86" d="100"/>
          <a:sy n="86" d="100"/>
        </p:scale>
        <p:origin x="14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"/>
    </p:cViewPr>
  </p:sorterViewPr>
  <p:notesViewPr>
    <p:cSldViewPr snapToGrid="0">
      <p:cViewPr>
        <p:scale>
          <a:sx n="90" d="100"/>
          <a:sy n="90" d="100"/>
        </p:scale>
        <p:origin x="2742" y="-4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7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5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3/30/2020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9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AEB31D-785F-4037-AF55-C38B1E92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260" y="335950"/>
            <a:ext cx="1414165" cy="2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770386"/>
            <a:ext cx="4476872" cy="2320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9639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A11F1A-D1FF-4159-B849-47DB7123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9581" y="397611"/>
            <a:ext cx="1173592" cy="3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lugfgfgkfkgh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Reactive planning to proactive planning</a:t>
            </a:r>
          </a:p>
          <a:p>
            <a:r>
              <a:rPr lang="en-US" dirty="0"/>
              <a:t>Urgent requests can be handled but they are the exception not the rule</a:t>
            </a:r>
          </a:p>
          <a:p>
            <a:r>
              <a:rPr lang="en-US" dirty="0"/>
              <a:t>Think about the customer…make sure you’ve got space on the calendar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4AB0-DA56-AC40-9592-4E955E6D458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C347C7F-3CC6-4E3F-A346-C2428F5CC71A}" type="datetime1">
              <a:rPr lang="en-US" smtClean="0"/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1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89885A-662E-5947-8436-A98DDE93B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209FE6-0B0A-D14A-BD31-A3A61564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D20CB-6BD9-3344-8B42-A798B20A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DB0DA4-0F7F-5045-9BBE-0D82F61E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6837B-2F3B-3F49-9B2E-B8C03BCF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9B7DBB-D418-4245-8897-F7BF24A4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1ADD7-88C0-DB40-906A-BEDD0E1B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FE4F4C-058F-1246-9292-27658894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BC7BA97-D1F6-6142-A1BF-69BAA576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0C75DF-794A-7740-B701-C5E07B94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A5B910-89DD-174C-A26A-EA596118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97A297-0518-B946-B9DB-E1ECD62C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E54EF48-C603-844E-86D0-A4AC0707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11FE6E2-D9E8-0647-A8B0-4DC83BC3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range - IQVIA">
    <p:bg>
      <p:bgPr>
        <a:gradFill>
          <a:gsLst>
            <a:gs pos="20000">
              <a:srgbClr val="FE8A12"/>
            </a:gs>
            <a:gs pos="80000">
              <a:srgbClr val="F4C65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FFE2C4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635335-ADA9-F14A-AA59-3605F10A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B8EAA8-EC44-4144-A6F8-43D1C0C6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D8E0C7-3A74-E943-836A-7A1E89CA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1D6C41-2089-8944-A7DE-1B4DA2E9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861044-95A1-2B49-A60B-B4999A56CF9B}"/>
              </a:ext>
            </a:extLst>
          </p:cNvPr>
          <p:cNvGrpSpPr/>
          <p:nvPr/>
        </p:nvGrpSpPr>
        <p:grpSpPr>
          <a:xfrm>
            <a:off x="12325585" y="41736"/>
            <a:ext cx="1568505" cy="4234899"/>
            <a:chOff x="12325585" y="41736"/>
            <a:chExt cx="1568505" cy="42348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2E4A4F-48AC-314F-832A-152FAA431290}"/>
                </a:ext>
              </a:extLst>
            </p:cNvPr>
            <p:cNvSpPr/>
            <p:nvPr/>
          </p:nvSpPr>
          <p:spPr bwMode="gray">
            <a:xfrm>
              <a:off x="12798661" y="253916"/>
              <a:ext cx="284385" cy="284385"/>
            </a:xfrm>
            <a:prstGeom prst="rect">
              <a:avLst/>
            </a:prstGeom>
            <a:solidFill>
              <a:srgbClr val="7FD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8FF28-E215-F743-9488-882D8EDD0511}"/>
                </a:ext>
              </a:extLst>
            </p:cNvPr>
            <p:cNvSpPr/>
            <p:nvPr/>
          </p:nvSpPr>
          <p:spPr bwMode="gray">
            <a:xfrm>
              <a:off x="12798661" y="590140"/>
              <a:ext cx="284385" cy="284385"/>
            </a:xfrm>
            <a:prstGeom prst="rect">
              <a:avLst/>
            </a:prstGeom>
            <a:solidFill>
              <a:srgbClr val="7FA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18DEE-18B6-D745-8EED-3ED1371E9198}"/>
                </a:ext>
              </a:extLst>
            </p:cNvPr>
            <p:cNvSpPr/>
            <p:nvPr/>
          </p:nvSpPr>
          <p:spPr bwMode="gray">
            <a:xfrm>
              <a:off x="13135211" y="253916"/>
              <a:ext cx="284385" cy="284385"/>
            </a:xfrm>
            <a:prstGeom prst="rect">
              <a:avLst/>
            </a:prstGeom>
            <a:solidFill>
              <a:srgbClr val="40B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23BB6E3-FAB2-5F4B-B1C5-ECC7E64739F2}"/>
                </a:ext>
              </a:extLst>
            </p:cNvPr>
            <p:cNvSpPr/>
            <p:nvPr/>
          </p:nvSpPr>
          <p:spPr bwMode="gray">
            <a:xfrm>
              <a:off x="13135211" y="590140"/>
              <a:ext cx="284385" cy="284385"/>
            </a:xfrm>
            <a:prstGeom prst="rect">
              <a:avLst/>
            </a:prstGeom>
            <a:solidFill>
              <a:srgbClr val="4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336131-DE9C-4C4E-BD70-9A4AC3A2929D}"/>
                </a:ext>
              </a:extLst>
            </p:cNvPr>
            <p:cNvSpPr/>
            <p:nvPr/>
          </p:nvSpPr>
          <p:spPr bwMode="gray">
            <a:xfrm>
              <a:off x="13471761" y="253916"/>
              <a:ext cx="284385" cy="284385"/>
            </a:xfrm>
            <a:prstGeom prst="rect">
              <a:avLst/>
            </a:prstGeom>
            <a:solidFill>
              <a:srgbClr val="BFE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275795E-B071-FE47-9C29-B3F692BBC02B}"/>
                </a:ext>
              </a:extLst>
            </p:cNvPr>
            <p:cNvSpPr/>
            <p:nvPr/>
          </p:nvSpPr>
          <p:spPr bwMode="gray">
            <a:xfrm>
              <a:off x="13471761" y="590140"/>
              <a:ext cx="284385" cy="284385"/>
            </a:xfrm>
            <a:prstGeom prst="rect">
              <a:avLst/>
            </a:prstGeom>
            <a:solidFill>
              <a:srgbClr val="BFD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3B52BA-0D9D-134E-BA96-0A4FDACC53AE}"/>
                </a:ext>
              </a:extLst>
            </p:cNvPr>
            <p:cNvSpPr/>
            <p:nvPr/>
          </p:nvSpPr>
          <p:spPr bwMode="gray">
            <a:xfrm>
              <a:off x="12462111" y="928669"/>
              <a:ext cx="284385" cy="284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5E5BC3B-0E3A-2449-8ACA-85F6A951CB01}"/>
                </a:ext>
              </a:extLst>
            </p:cNvPr>
            <p:cNvSpPr/>
            <p:nvPr/>
          </p:nvSpPr>
          <p:spPr bwMode="gray">
            <a:xfrm>
              <a:off x="12798661" y="1935420"/>
              <a:ext cx="284385" cy="284385"/>
            </a:xfrm>
            <a:prstGeom prst="rect">
              <a:avLst/>
            </a:prstGeom>
            <a:solidFill>
              <a:srgbClr val="F7D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EFF8B2C-FC11-CD46-9C8A-BD730900B2A6}"/>
                </a:ext>
              </a:extLst>
            </p:cNvPr>
            <p:cNvSpPr/>
            <p:nvPr/>
          </p:nvSpPr>
          <p:spPr bwMode="gray">
            <a:xfrm>
              <a:off x="13135211" y="1935420"/>
              <a:ext cx="284385" cy="284385"/>
            </a:xfrm>
            <a:prstGeom prst="rect">
              <a:avLst/>
            </a:prstGeom>
            <a:solidFill>
              <a:srgbClr val="F4C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2D731D-63C4-7E42-B942-5ADF27F0ADA2}"/>
                </a:ext>
              </a:extLst>
            </p:cNvPr>
            <p:cNvSpPr/>
            <p:nvPr/>
          </p:nvSpPr>
          <p:spPr bwMode="gray">
            <a:xfrm>
              <a:off x="13471761" y="1935420"/>
              <a:ext cx="284385" cy="284385"/>
            </a:xfrm>
            <a:prstGeom prst="rect">
              <a:avLst/>
            </a:prstGeom>
            <a:solidFill>
              <a:srgbClr val="FBE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19D061-2CCE-864A-AFCF-BA62ED98CF10}"/>
                </a:ext>
              </a:extLst>
            </p:cNvPr>
            <p:cNvSpPr/>
            <p:nvPr/>
          </p:nvSpPr>
          <p:spPr bwMode="gray">
            <a:xfrm>
              <a:off x="12462111" y="592349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A251A5D-E834-5447-953F-4148EC11C9B8}"/>
                </a:ext>
              </a:extLst>
            </p:cNvPr>
            <p:cNvSpPr/>
            <p:nvPr/>
          </p:nvSpPr>
          <p:spPr bwMode="gray">
            <a:xfrm>
              <a:off x="12798661" y="2271740"/>
              <a:ext cx="284385" cy="284385"/>
            </a:xfrm>
            <a:prstGeom prst="rect">
              <a:avLst/>
            </a:prstGeom>
            <a:solidFill>
              <a:srgbClr val="FEC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B01F80C-8595-A74C-AF49-6359801C9784}"/>
                </a:ext>
              </a:extLst>
            </p:cNvPr>
            <p:cNvSpPr/>
            <p:nvPr/>
          </p:nvSpPr>
          <p:spPr bwMode="gray">
            <a:xfrm>
              <a:off x="13135211" y="2271740"/>
              <a:ext cx="284385" cy="284385"/>
            </a:xfrm>
            <a:prstGeom prst="rect">
              <a:avLst/>
            </a:prstGeom>
            <a:solidFill>
              <a:srgbClr val="FE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C6370F1-26AD-E041-BA8A-F7DA8D95B8CA}"/>
                </a:ext>
              </a:extLst>
            </p:cNvPr>
            <p:cNvSpPr/>
            <p:nvPr/>
          </p:nvSpPr>
          <p:spPr bwMode="gray">
            <a:xfrm>
              <a:off x="13471761" y="2271740"/>
              <a:ext cx="284385" cy="284385"/>
            </a:xfrm>
            <a:prstGeom prst="rect">
              <a:avLst/>
            </a:prstGeom>
            <a:solidFill>
              <a:srgbClr val="FFE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AB45CE9-BB6C-0149-80BA-31C7AE5626C4}"/>
                </a:ext>
              </a:extLst>
            </p:cNvPr>
            <p:cNvSpPr/>
            <p:nvPr/>
          </p:nvSpPr>
          <p:spPr bwMode="gray">
            <a:xfrm>
              <a:off x="12462111" y="253916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B35FDC-2232-864F-BADD-661D156158D6}"/>
                </a:ext>
              </a:extLst>
            </p:cNvPr>
            <p:cNvSpPr/>
            <p:nvPr/>
          </p:nvSpPr>
          <p:spPr bwMode="gray">
            <a:xfrm>
              <a:off x="12798661" y="1596891"/>
              <a:ext cx="284385" cy="284385"/>
            </a:xfrm>
            <a:prstGeom prst="rect">
              <a:avLst/>
            </a:prstGeom>
            <a:solidFill>
              <a:srgbClr val="7FD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7CB333C-9A58-F740-B08D-09FA1D104B15}"/>
                </a:ext>
              </a:extLst>
            </p:cNvPr>
            <p:cNvSpPr/>
            <p:nvPr/>
          </p:nvSpPr>
          <p:spPr bwMode="gray">
            <a:xfrm>
              <a:off x="13135211" y="1596891"/>
              <a:ext cx="284385" cy="284385"/>
            </a:xfrm>
            <a:prstGeom prst="rect">
              <a:avLst/>
            </a:prstGeom>
            <a:solidFill>
              <a:srgbClr val="40C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89D992-5C10-3A45-BF16-4384F7BA6828}"/>
                </a:ext>
              </a:extLst>
            </p:cNvPr>
            <p:cNvSpPr/>
            <p:nvPr/>
          </p:nvSpPr>
          <p:spPr bwMode="gray">
            <a:xfrm>
              <a:off x="13471761" y="1596891"/>
              <a:ext cx="284385" cy="284385"/>
            </a:xfrm>
            <a:prstGeom prst="rect">
              <a:avLst/>
            </a:prstGeom>
            <a:solidFill>
              <a:srgbClr val="BFE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E77EE0C-3660-884F-B742-095D504276D0}"/>
                </a:ext>
              </a:extLst>
            </p:cNvPr>
            <p:cNvSpPr/>
            <p:nvPr/>
          </p:nvSpPr>
          <p:spPr bwMode="gray">
            <a:xfrm>
              <a:off x="12462111" y="3533419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EF83AE-8A27-C44A-9324-FA3A4896B8F4}"/>
                </a:ext>
              </a:extLst>
            </p:cNvPr>
            <p:cNvSpPr/>
            <p:nvPr/>
          </p:nvSpPr>
          <p:spPr bwMode="gray">
            <a:xfrm>
              <a:off x="13135211" y="3533419"/>
              <a:ext cx="284385" cy="284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F34DD6-075B-DD4E-91FD-7C3135028198}"/>
                </a:ext>
              </a:extLst>
            </p:cNvPr>
            <p:cNvSpPr/>
            <p:nvPr/>
          </p:nvSpPr>
          <p:spPr bwMode="gray">
            <a:xfrm>
              <a:off x="13471760" y="3533419"/>
              <a:ext cx="284385" cy="284385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045834D-FFE6-DA41-B70D-07AFA78D8BEC}"/>
                </a:ext>
              </a:extLst>
            </p:cNvPr>
            <p:cNvSpPr/>
            <p:nvPr/>
          </p:nvSpPr>
          <p:spPr bwMode="gray">
            <a:xfrm>
              <a:off x="12798661" y="3533419"/>
              <a:ext cx="284385" cy="284385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C60060-D439-1846-8187-6B3648AB779C}"/>
                </a:ext>
              </a:extLst>
            </p:cNvPr>
            <p:cNvSpPr/>
            <p:nvPr/>
          </p:nvSpPr>
          <p:spPr bwMode="gray">
            <a:xfrm>
              <a:off x="12462111" y="2610269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4537A3-815B-654F-9405-8FC3B6F0C70F}"/>
                </a:ext>
              </a:extLst>
            </p:cNvPr>
            <p:cNvSpPr/>
            <p:nvPr/>
          </p:nvSpPr>
          <p:spPr bwMode="gray">
            <a:xfrm>
              <a:off x="12462111" y="1937629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73106B-51C5-D541-9A87-B5CF0BC15FB3}"/>
                </a:ext>
              </a:extLst>
            </p:cNvPr>
            <p:cNvSpPr/>
            <p:nvPr/>
          </p:nvSpPr>
          <p:spPr bwMode="gray">
            <a:xfrm>
              <a:off x="12462111" y="227174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D23B5AC-DE23-104B-8B31-0D484A7F8E82}"/>
                </a:ext>
              </a:extLst>
            </p:cNvPr>
            <p:cNvSpPr/>
            <p:nvPr/>
          </p:nvSpPr>
          <p:spPr bwMode="gray">
            <a:xfrm>
              <a:off x="12462111" y="16013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E537CA-716E-A04D-A674-A23B2F9F0641}"/>
                </a:ext>
              </a:extLst>
            </p:cNvPr>
            <p:cNvSpPr/>
            <p:nvPr/>
          </p:nvSpPr>
          <p:spPr bwMode="gray">
            <a:xfrm>
              <a:off x="12462111" y="1264989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022DD8-7E50-6B40-9A0A-BB12BA4CB6EA}"/>
                </a:ext>
              </a:extLst>
            </p:cNvPr>
            <p:cNvSpPr/>
            <p:nvPr/>
          </p:nvSpPr>
          <p:spPr bwMode="gray">
            <a:xfrm>
              <a:off x="12462111" y="3074588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2789F3-816A-A644-BB73-0EBCDF25BAB5}"/>
                </a:ext>
              </a:extLst>
            </p:cNvPr>
            <p:cNvSpPr/>
            <p:nvPr/>
          </p:nvSpPr>
          <p:spPr bwMode="gray">
            <a:xfrm>
              <a:off x="12798661" y="2610269"/>
              <a:ext cx="284385" cy="284385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98C4E5-4403-FC41-9A95-9A4D9240F6E5}"/>
                </a:ext>
              </a:extLst>
            </p:cNvPr>
            <p:cNvSpPr/>
            <p:nvPr/>
          </p:nvSpPr>
          <p:spPr bwMode="gray">
            <a:xfrm>
              <a:off x="12798661" y="1264989"/>
              <a:ext cx="284385" cy="284385"/>
            </a:xfrm>
            <a:prstGeom prst="rect">
              <a:avLst/>
            </a:prstGeom>
            <a:solidFill>
              <a:srgbClr val="80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4006C7-064B-7D49-916C-7FD52454F72C}"/>
                </a:ext>
              </a:extLst>
            </p:cNvPr>
            <p:cNvSpPr/>
            <p:nvPr/>
          </p:nvSpPr>
          <p:spPr bwMode="gray">
            <a:xfrm>
              <a:off x="12798661" y="928669"/>
              <a:ext cx="284385" cy="284385"/>
            </a:xfrm>
            <a:prstGeom prst="rect">
              <a:avLst/>
            </a:prstGeom>
            <a:solidFill>
              <a:srgbClr val="A1D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4188D44-56F8-0A4B-82CC-98A72AAAED7D}"/>
                </a:ext>
              </a:extLst>
            </p:cNvPr>
            <p:cNvSpPr/>
            <p:nvPr/>
          </p:nvSpPr>
          <p:spPr bwMode="gray">
            <a:xfrm>
              <a:off x="13135211" y="2610269"/>
              <a:ext cx="284385" cy="284385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C36ECE3-857B-D44D-8E8A-B01F5907C1C0}"/>
                </a:ext>
              </a:extLst>
            </p:cNvPr>
            <p:cNvSpPr/>
            <p:nvPr/>
          </p:nvSpPr>
          <p:spPr bwMode="gray">
            <a:xfrm>
              <a:off x="13135211" y="1264989"/>
              <a:ext cx="284385" cy="284385"/>
            </a:xfrm>
            <a:prstGeom prst="rect">
              <a:avLst/>
            </a:prstGeom>
            <a:solidFill>
              <a:srgbClr val="41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5D37CA-B7D6-B840-BB93-5B58E0D65FC5}"/>
                </a:ext>
              </a:extLst>
            </p:cNvPr>
            <p:cNvSpPr/>
            <p:nvPr/>
          </p:nvSpPr>
          <p:spPr bwMode="gray">
            <a:xfrm>
              <a:off x="13135211" y="928669"/>
              <a:ext cx="284385" cy="284385"/>
            </a:xfrm>
            <a:prstGeom prst="rect">
              <a:avLst/>
            </a:prstGeom>
            <a:solidFill>
              <a:srgbClr val="72C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A568378-A642-8843-ABE4-1D22617BABE9}"/>
                </a:ext>
              </a:extLst>
            </p:cNvPr>
            <p:cNvSpPr/>
            <p:nvPr/>
          </p:nvSpPr>
          <p:spPr bwMode="gray">
            <a:xfrm>
              <a:off x="13471761" y="2610269"/>
              <a:ext cx="284385" cy="284385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2996DBD-9E22-D94C-8451-B43D1A1022A9}"/>
                </a:ext>
              </a:extLst>
            </p:cNvPr>
            <p:cNvSpPr/>
            <p:nvPr/>
          </p:nvSpPr>
          <p:spPr bwMode="gray">
            <a:xfrm>
              <a:off x="13471761" y="1264989"/>
              <a:ext cx="284385" cy="284385"/>
            </a:xfrm>
            <a:prstGeom prst="rect">
              <a:avLst/>
            </a:prstGeom>
            <a:solidFill>
              <a:srgbClr val="C0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FA95D0E-D116-A94A-9C75-FF2794EFC7E5}"/>
                </a:ext>
              </a:extLst>
            </p:cNvPr>
            <p:cNvSpPr/>
            <p:nvPr/>
          </p:nvSpPr>
          <p:spPr bwMode="gray">
            <a:xfrm>
              <a:off x="13471761" y="928669"/>
              <a:ext cx="284385" cy="284385"/>
            </a:xfrm>
            <a:prstGeom prst="rect">
              <a:avLst/>
            </a:prstGeom>
            <a:solidFill>
              <a:srgbClr val="D0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0598390-A137-A449-B489-8A878F15F4DD}"/>
                </a:ext>
              </a:extLst>
            </p:cNvPr>
            <p:cNvSpPr txBox="1"/>
            <p:nvPr/>
          </p:nvSpPr>
          <p:spPr>
            <a:xfrm>
              <a:off x="12325585" y="41736"/>
              <a:ext cx="1568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100%    50%     75%     25%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0A1A6A-874F-134B-A8DD-3CD456B31D0B}"/>
                </a:ext>
              </a:extLst>
            </p:cNvPr>
            <p:cNvSpPr/>
            <p:nvPr/>
          </p:nvSpPr>
          <p:spPr bwMode="gray">
            <a:xfrm>
              <a:off x="12462110" y="3992250"/>
              <a:ext cx="284385" cy="284385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1869EA-DDF0-F64D-9255-984F57AD749E}"/>
                </a:ext>
              </a:extLst>
            </p:cNvPr>
            <p:cNvSpPr txBox="1"/>
            <p:nvPr/>
          </p:nvSpPr>
          <p:spPr>
            <a:xfrm>
              <a:off x="12759146" y="402672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5% Charcoal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955423"/>
            <a:ext cx="7060325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(V2.0.1)</a:t>
            </a:r>
            <a:endParaRPr lang="en-US" sz="11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  <p:sldLayoutId id="2147484261" r:id="rId25"/>
    <p:sldLayoutId id="2147484258" r:id="rId26"/>
    <p:sldLayoutId id="2147484259" r:id="rId27"/>
    <p:sldLayoutId id="214748426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publish?EQBCT=9420a8fd525f41ec85ed41368ed6ba7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rketing.automation@iqvia.com" TargetMode="External"/><Relationship Id="rId4" Type="http://schemas.openxmlformats.org/officeDocument/2006/relationships/hyperlink" Target="http://constellation.iqvia.com/ma-portal-ho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ellation.quintiles.com/ma-portal-lprequest" TargetMode="External"/><Relationship Id="rId2" Type="http://schemas.openxmlformats.org/officeDocument/2006/relationships/hyperlink" Target="http://constellation.quintiles.com/ma-portal-home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Expectations for you and the MA Team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Automation SLAs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lnSpc>
                <a:spcPct val="150000"/>
              </a:lnSpc>
            </a:pPr>
            <a:r>
              <a:rPr lang="en-US" sz="1600" dirty="0"/>
              <a:t>Check the </a:t>
            </a:r>
            <a:r>
              <a:rPr lang="en-US" sz="1600" dirty="0">
                <a:hlinkClick r:id="rId3"/>
              </a:rPr>
              <a:t>SmartSheet Outreach Calendar </a:t>
            </a:r>
            <a:r>
              <a:rPr lang="en-US" sz="1600" dirty="0"/>
              <a:t>before deciding on dates for your campaign (remove filters)</a:t>
            </a:r>
          </a:p>
          <a:p>
            <a:pPr marL="285750" indent="-285750" fontAlgn="base">
              <a:lnSpc>
                <a:spcPct val="150000"/>
              </a:lnSpc>
            </a:pPr>
            <a:r>
              <a:rPr lang="en-US" sz="1600" dirty="0"/>
              <a:t>Complete the request form via the </a:t>
            </a:r>
            <a:r>
              <a:rPr lang="en-US" dirty="0">
                <a:hlinkClick r:id="rId4"/>
              </a:rPr>
              <a:t>Marketing Automation Tool Box</a:t>
            </a:r>
            <a:endParaRPr lang="en-US" sz="1600" dirty="0"/>
          </a:p>
          <a:p>
            <a:pPr marL="285750" indent="-285750" fontAlgn="base">
              <a:lnSpc>
                <a:spcPct val="150000"/>
              </a:lnSpc>
            </a:pPr>
            <a:r>
              <a:rPr lang="en-US" sz="1600" dirty="0"/>
              <a:t>Always submit the form as soon as you know the dates of your campaign</a:t>
            </a:r>
          </a:p>
          <a:p>
            <a:pPr marL="285750" indent="-285750" fontAlgn="base">
              <a:lnSpc>
                <a:spcPct val="150000"/>
              </a:lnSpc>
            </a:pPr>
            <a:r>
              <a:rPr lang="en-US" sz="1600" dirty="0"/>
              <a:t>Potentially submit all requests for the coming Quarter at the beginning of the Quarter to ensure availability</a:t>
            </a:r>
          </a:p>
          <a:p>
            <a:pPr marL="285750" indent="-285750" fontAlgn="base">
              <a:lnSpc>
                <a:spcPct val="150000"/>
              </a:lnSpc>
            </a:pPr>
            <a:r>
              <a:rPr lang="en-US" sz="1600" dirty="0"/>
              <a:t>Content is due 7 days prior to the requested send date of each email</a:t>
            </a:r>
          </a:p>
          <a:p>
            <a:pPr marL="285750" indent="-285750" fontAlgn="base">
              <a:lnSpc>
                <a:spcPct val="150000"/>
              </a:lnSpc>
            </a:pPr>
            <a:r>
              <a:rPr lang="en-US" sz="1600" dirty="0"/>
              <a:t>Plan ahead and collaborate </a:t>
            </a:r>
          </a:p>
          <a:p>
            <a:pPr marL="285750" indent="-285750" fontAlgn="base">
              <a:lnSpc>
                <a:spcPct val="150000"/>
              </a:lnSpc>
            </a:pPr>
            <a:r>
              <a:rPr lang="en-US" sz="1600" dirty="0"/>
              <a:t>Once your outreach is requested your MA Lead will contact you. </a:t>
            </a:r>
            <a:endParaRPr lang="en-US" sz="1600" strike="sngStrike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Outreach Campaigns for Eloqua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A1D2E-8FE0-416F-BC19-671E6DAD8D86}"/>
              </a:ext>
            </a:extLst>
          </p:cNvPr>
          <p:cNvSpPr txBox="1"/>
          <p:nvPr/>
        </p:nvSpPr>
        <p:spPr>
          <a:xfrm>
            <a:off x="8063226" y="4085184"/>
            <a:ext cx="331347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QUESTIONS? REQUESTS?</a:t>
            </a:r>
          </a:p>
          <a:p>
            <a:r>
              <a:rPr lang="en-US" sz="1600" dirty="0">
                <a:solidFill>
                  <a:schemeClr val="bg1"/>
                </a:solidFill>
                <a:hlinkClick r:id="rId5"/>
              </a:rPr>
              <a:t>Marketing.automation@iqvia.com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E39526-018D-4832-8273-A5320F481B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/>
              <a:t>Does anything need to be updated or changed and how are we applying?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19A5EB-D72E-43DC-9765-897BCF97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Campaign Service Level Agreements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B8879-D65A-44B4-A7E1-13BAB3AE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1F147-5412-4F76-92BA-1C60B063224A}"/>
              </a:ext>
            </a:extLst>
          </p:cNvPr>
          <p:cNvSpPr/>
          <p:nvPr/>
        </p:nvSpPr>
        <p:spPr>
          <a:xfrm>
            <a:off x="384694" y="1727375"/>
            <a:ext cx="35528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b="1" dirty="0">
                <a:solidFill>
                  <a:srgbClr val="004C97"/>
                </a:solidFill>
                <a:latin typeface="Arial" panose="020B0604020202020204" pitchFamily="34" charset="0"/>
              </a:rPr>
              <a:t>1 Week - Basic Campaign</a:t>
            </a:r>
            <a:br>
              <a:rPr lang="en-US" b="1" dirty="0">
                <a:solidFill>
                  <a:srgbClr val="004C97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4C97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Uses existing email templates w/ no changes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Basic personalization (greeting)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Marketing provides final content and confirms GBU/RBU opt-in to global campaign 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Campaign landing pages (optional)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Final approved content due 1 weeks in advanced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716D92-0468-4F3B-96B8-65209189ECFD}"/>
              </a:ext>
            </a:extLst>
          </p:cNvPr>
          <p:cNvSpPr/>
          <p:nvPr/>
        </p:nvSpPr>
        <p:spPr>
          <a:xfrm>
            <a:off x="4075885" y="1727375"/>
            <a:ext cx="384580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297DFD"/>
                </a:solidFill>
                <a:latin typeface="Arial" panose="020B0604020202020204" pitchFamily="34" charset="0"/>
              </a:rPr>
              <a:t>2 Weeks - Advanced Campaign</a:t>
            </a:r>
            <a:r>
              <a:rPr lang="en-US" dirty="0">
                <a:latin typeface="Arial" panose="020B0604020202020204" pitchFamily="34" charset="0"/>
              </a:rPr>
              <a:t>​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Elements of Basic plus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All nurture campaigns (Eloqua only)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HTML provided to third party agency 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New “add-on” development (custom graphic, survey, web page, microsite, landing page, Ceros)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Advanced Reporting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Final approved content due 2 weeks in advance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87F22-8822-437A-AAF8-6334DE52FC52}"/>
              </a:ext>
            </a:extLst>
          </p:cNvPr>
          <p:cNvSpPr/>
          <p:nvPr/>
        </p:nvSpPr>
        <p:spPr>
          <a:xfrm>
            <a:off x="8058464" y="1709230"/>
            <a:ext cx="372450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32B5FD"/>
                </a:solidFill>
                <a:latin typeface="Arial" panose="020B0604020202020204" pitchFamily="34" charset="0"/>
              </a:rPr>
              <a:t>3 Weeks - Special Campaign</a:t>
            </a:r>
            <a:r>
              <a:rPr lang="en-US" dirty="0">
                <a:latin typeface="Arial" panose="020B0604020202020204" pitchFamily="34" charset="0"/>
              </a:rPr>
              <a:t>​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Elements of Basic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  <a:r>
              <a:rPr lang="en-U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Advanced plus: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Pilot Campaigns (contains elements not previously used)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New delivery template creation and testing (HTML)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Progressive profiling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Web development by outside agency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Advanced Personalization (Dynamic Content)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Final approved content due 3 weeks in advanced</a:t>
            </a:r>
            <a:r>
              <a:rPr lang="en-US" sz="1600" dirty="0"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E39526-018D-4832-8273-A5320F481B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/>
              <a:t>Example of high level steps and timing to activate an outreach campaign in the system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19A5EB-D72E-43DC-9765-897BCF97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Timing From Outreach Kick Off to Completion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724084-C4AE-4391-92E6-42D53B4DCB37}"/>
              </a:ext>
            </a:extLst>
          </p:cNvPr>
          <p:cNvCxnSpPr>
            <a:cxnSpLocks/>
          </p:cNvCxnSpPr>
          <p:nvPr/>
        </p:nvCxnSpPr>
        <p:spPr bwMode="auto">
          <a:xfrm flipV="1">
            <a:off x="1138335" y="2503023"/>
            <a:ext cx="10095722" cy="13525"/>
          </a:xfrm>
          <a:prstGeom prst="line">
            <a:avLst/>
          </a:prstGeom>
          <a:solidFill>
            <a:schemeClr val="folHlink"/>
          </a:solidFill>
          <a:ln w="66675" cap="flat" cmpd="sng" algn="ctr">
            <a:solidFill>
              <a:srgbClr val="D1D1D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D86BB0-29E2-4D70-8B31-3F315B10C3CE}"/>
              </a:ext>
            </a:extLst>
          </p:cNvPr>
          <p:cNvGrpSpPr/>
          <p:nvPr/>
        </p:nvGrpSpPr>
        <p:grpSpPr>
          <a:xfrm>
            <a:off x="1964829" y="2414270"/>
            <a:ext cx="2140403" cy="3047588"/>
            <a:chOff x="299645" y="2097030"/>
            <a:chExt cx="1810701" cy="39073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D83C49-9B54-4782-9E94-CED9BC5A6F4D}"/>
                </a:ext>
              </a:extLst>
            </p:cNvPr>
            <p:cNvCxnSpPr/>
            <p:nvPr/>
          </p:nvCxnSpPr>
          <p:spPr bwMode="auto">
            <a:xfrm flipH="1">
              <a:off x="969364" y="2263475"/>
              <a:ext cx="5448" cy="2560320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8950AF-0425-4B35-9237-73B14098AD55}"/>
                </a:ext>
              </a:extLst>
            </p:cNvPr>
            <p:cNvSpPr/>
            <p:nvPr/>
          </p:nvSpPr>
          <p:spPr>
            <a:xfrm>
              <a:off x="299645" y="4889655"/>
              <a:ext cx="1810701" cy="111477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Kick-off meeting (Advanced)</a:t>
              </a:r>
            </a:p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Develop content / anticipate delays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F06956-7CF1-4A7C-8176-D39A94EC2425}"/>
                </a:ext>
              </a:extLst>
            </p:cNvPr>
            <p:cNvSpPr/>
            <p:nvPr/>
          </p:nvSpPr>
          <p:spPr>
            <a:xfrm>
              <a:off x="887730" y="2097030"/>
              <a:ext cx="164400" cy="2430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err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A264C7-ED8F-4D87-A5F5-599FAAE5AE04}"/>
              </a:ext>
            </a:extLst>
          </p:cNvPr>
          <p:cNvGrpSpPr/>
          <p:nvPr/>
        </p:nvGrpSpPr>
        <p:grpSpPr>
          <a:xfrm>
            <a:off x="4653290" y="2402697"/>
            <a:ext cx="1412430" cy="3304336"/>
            <a:chOff x="2119395" y="2085456"/>
            <a:chExt cx="1412430" cy="330433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7458C4-1268-411C-8489-9315165B02D1}"/>
                </a:ext>
              </a:extLst>
            </p:cNvPr>
            <p:cNvSpPr/>
            <p:nvPr/>
          </p:nvSpPr>
          <p:spPr>
            <a:xfrm>
              <a:off x="2670001" y="2085456"/>
              <a:ext cx="201168" cy="201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err="1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C69CA40-D9F8-4DE9-8167-F147672C4B8D}"/>
                </a:ext>
              </a:extLst>
            </p:cNvPr>
            <p:cNvCxnSpPr/>
            <p:nvPr/>
          </p:nvCxnSpPr>
          <p:spPr bwMode="auto">
            <a:xfrm flipH="1">
              <a:off x="2766122" y="2234996"/>
              <a:ext cx="5448" cy="2560320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A05444-63BE-4F78-83BD-1DEE8782792D}"/>
                </a:ext>
              </a:extLst>
            </p:cNvPr>
            <p:cNvSpPr/>
            <p:nvPr/>
          </p:nvSpPr>
          <p:spPr>
            <a:xfrm>
              <a:off x="2119395" y="4889655"/>
              <a:ext cx="1412430" cy="50013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Asset creation</a:t>
              </a:r>
            </a:p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Test sent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736A94-90CB-431F-B3C7-93ADB1676117}"/>
              </a:ext>
            </a:extLst>
          </p:cNvPr>
          <p:cNvGrpSpPr/>
          <p:nvPr/>
        </p:nvGrpSpPr>
        <p:grpSpPr>
          <a:xfrm>
            <a:off x="7505642" y="1721732"/>
            <a:ext cx="1783382" cy="3762163"/>
            <a:chOff x="3697554" y="1404491"/>
            <a:chExt cx="1783382" cy="376216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ED7643C-3127-47FE-A3E3-C9593F1FAC39}"/>
                </a:ext>
              </a:extLst>
            </p:cNvPr>
            <p:cNvSpPr/>
            <p:nvPr/>
          </p:nvSpPr>
          <p:spPr>
            <a:xfrm>
              <a:off x="4460591" y="2073882"/>
              <a:ext cx="201168" cy="201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err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8311DC-3281-4B49-87AF-AB89DB999624}"/>
                </a:ext>
              </a:extLst>
            </p:cNvPr>
            <p:cNvSpPr txBox="1"/>
            <p:nvPr/>
          </p:nvSpPr>
          <p:spPr>
            <a:xfrm>
              <a:off x="4126255" y="1404491"/>
              <a:ext cx="925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</a:rPr>
                <a:t>1 Day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5EED26-74C4-444B-96CD-E25DA78B0A80}"/>
                </a:ext>
              </a:extLst>
            </p:cNvPr>
            <p:cNvCxnSpPr/>
            <p:nvPr/>
          </p:nvCxnSpPr>
          <p:spPr bwMode="auto">
            <a:xfrm flipH="1">
              <a:off x="4556712" y="2206517"/>
              <a:ext cx="5448" cy="2560320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A4ED9F-E35F-447D-8734-11C4D3EDBC0D}"/>
                </a:ext>
              </a:extLst>
            </p:cNvPr>
            <p:cNvSpPr/>
            <p:nvPr/>
          </p:nvSpPr>
          <p:spPr>
            <a:xfrm>
              <a:off x="3697554" y="4889655"/>
              <a:ext cx="1783382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Campaign scheduled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0EA7DD-FE2C-44C0-9D4D-3C3FB946B4C4}"/>
              </a:ext>
            </a:extLst>
          </p:cNvPr>
          <p:cNvGrpSpPr/>
          <p:nvPr/>
        </p:nvGrpSpPr>
        <p:grpSpPr>
          <a:xfrm>
            <a:off x="3252370" y="2396910"/>
            <a:ext cx="1862888" cy="1624944"/>
            <a:chOff x="1220255" y="2091243"/>
            <a:chExt cx="1547864" cy="162494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D1F27DA-48FB-4D43-84A5-EDD330AEC2C8}"/>
                </a:ext>
              </a:extLst>
            </p:cNvPr>
            <p:cNvSpPr/>
            <p:nvPr/>
          </p:nvSpPr>
          <p:spPr>
            <a:xfrm>
              <a:off x="1787968" y="2091243"/>
              <a:ext cx="164646" cy="2011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err="1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03EDF68-4714-44D1-AF37-B7E7FF053CEF}"/>
                </a:ext>
              </a:extLst>
            </p:cNvPr>
            <p:cNvCxnSpPr/>
            <p:nvPr/>
          </p:nvCxnSpPr>
          <p:spPr bwMode="auto">
            <a:xfrm flipH="1">
              <a:off x="1867074" y="2251902"/>
              <a:ext cx="4953" cy="743106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1C97C1-6F34-48A2-95CE-2CD50D1EE93F}"/>
                </a:ext>
              </a:extLst>
            </p:cNvPr>
            <p:cNvSpPr/>
            <p:nvPr/>
          </p:nvSpPr>
          <p:spPr>
            <a:xfrm>
              <a:off x="1220255" y="3069856"/>
              <a:ext cx="15478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Submit content with all copy, links and images FINAL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CD6F9B-1ADD-455F-AD7C-63C4A4ABC31D}"/>
              </a:ext>
            </a:extLst>
          </p:cNvPr>
          <p:cNvGrpSpPr/>
          <p:nvPr/>
        </p:nvGrpSpPr>
        <p:grpSpPr>
          <a:xfrm>
            <a:off x="5889373" y="1759056"/>
            <a:ext cx="1648607" cy="2497510"/>
            <a:chOff x="3011355" y="1441815"/>
            <a:chExt cx="1293453" cy="249751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332B927-0C25-4D7A-A34C-6021D0B396C2}"/>
                </a:ext>
              </a:extLst>
            </p:cNvPr>
            <p:cNvSpPr/>
            <p:nvPr/>
          </p:nvSpPr>
          <p:spPr>
            <a:xfrm>
              <a:off x="3581582" y="2043149"/>
              <a:ext cx="180244" cy="2274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err="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712921-1EC6-460D-A533-E71C0CD72808}"/>
                </a:ext>
              </a:extLst>
            </p:cNvPr>
            <p:cNvSpPr txBox="1"/>
            <p:nvPr/>
          </p:nvSpPr>
          <p:spPr>
            <a:xfrm>
              <a:off x="3188604" y="1441815"/>
              <a:ext cx="925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5-2 Days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AFDC3E5-7857-4B07-BFE0-7796BE40F9D8}"/>
                </a:ext>
              </a:extLst>
            </p:cNvPr>
            <p:cNvCxnSpPr/>
            <p:nvPr/>
          </p:nvCxnSpPr>
          <p:spPr bwMode="auto">
            <a:xfrm flipH="1">
              <a:off x="3668089" y="2257094"/>
              <a:ext cx="4953" cy="743106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A2A958-F91A-4C35-AC0D-2B28DBAE6E95}"/>
                </a:ext>
              </a:extLst>
            </p:cNvPr>
            <p:cNvSpPr/>
            <p:nvPr/>
          </p:nvSpPr>
          <p:spPr>
            <a:xfrm>
              <a:off x="3011355" y="3069856"/>
              <a:ext cx="1293453" cy="869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Test reviewed and changes submitted</a:t>
              </a:r>
            </a:p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Final Approval submitted to MA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67DBC14-D72D-48EC-8E8D-A67AAE5FCB48}"/>
              </a:ext>
            </a:extLst>
          </p:cNvPr>
          <p:cNvGrpSpPr/>
          <p:nvPr/>
        </p:nvGrpSpPr>
        <p:grpSpPr>
          <a:xfrm>
            <a:off x="9775767" y="1721732"/>
            <a:ext cx="1728878" cy="2350168"/>
            <a:chOff x="4815089" y="1404491"/>
            <a:chExt cx="1728878" cy="235016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DCA6D68-74E0-44E0-81DF-5157C607AAA0}"/>
                </a:ext>
              </a:extLst>
            </p:cNvPr>
            <p:cNvSpPr/>
            <p:nvPr/>
          </p:nvSpPr>
          <p:spPr>
            <a:xfrm>
              <a:off x="5355886" y="2068095"/>
              <a:ext cx="201168" cy="2011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err="1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CD9641-CDCB-4FEA-8419-97F8562BC003}"/>
                </a:ext>
              </a:extLst>
            </p:cNvPr>
            <p:cNvSpPr txBox="1"/>
            <p:nvPr/>
          </p:nvSpPr>
          <p:spPr>
            <a:xfrm>
              <a:off x="4905291" y="1404491"/>
              <a:ext cx="1081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Week after Launch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90746F-B8F6-4EEC-9AB6-C8846163313E}"/>
                </a:ext>
              </a:extLst>
            </p:cNvPr>
            <p:cNvCxnSpPr/>
            <p:nvPr/>
          </p:nvCxnSpPr>
          <p:spPr bwMode="auto">
            <a:xfrm flipH="1">
              <a:off x="5453960" y="2234997"/>
              <a:ext cx="4953" cy="743106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63870C-07B0-479B-BC5B-BDB749BC8D15}"/>
                </a:ext>
              </a:extLst>
            </p:cNvPr>
            <p:cNvSpPr/>
            <p:nvPr/>
          </p:nvSpPr>
          <p:spPr>
            <a:xfrm>
              <a:off x="4815089" y="3069856"/>
              <a:ext cx="1728878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Metrics sent</a:t>
              </a:r>
            </a:p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Clickthrough visualizer sent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B0E7E89-FE1D-4A7F-972D-50635066275D}"/>
              </a:ext>
            </a:extLst>
          </p:cNvPr>
          <p:cNvSpPr txBox="1"/>
          <p:nvPr/>
        </p:nvSpPr>
        <p:spPr>
          <a:xfrm>
            <a:off x="379750" y="1651158"/>
            <a:ext cx="1863836" cy="7386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olidFill>
                  <a:schemeClr val="accent2"/>
                </a:solidFill>
              </a:rPr>
              <a:t>Timing Dependent on Campaign Type (&gt;5 - &gt;15 days)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E15978-0ED4-4DE1-AFF6-25016DFC725D}"/>
              </a:ext>
            </a:extLst>
          </p:cNvPr>
          <p:cNvGrpSpPr/>
          <p:nvPr/>
        </p:nvGrpSpPr>
        <p:grpSpPr>
          <a:xfrm>
            <a:off x="379751" y="2396910"/>
            <a:ext cx="1792886" cy="1255612"/>
            <a:chOff x="1220256" y="2091243"/>
            <a:chExt cx="1489700" cy="125561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4DFAA0-06DD-4605-A298-D56D35A2CAA4}"/>
                </a:ext>
              </a:extLst>
            </p:cNvPr>
            <p:cNvSpPr/>
            <p:nvPr/>
          </p:nvSpPr>
          <p:spPr>
            <a:xfrm>
              <a:off x="1787968" y="2091243"/>
              <a:ext cx="164646" cy="2011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err="1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65CA5-6434-42AC-901E-E2296FF79051}"/>
                </a:ext>
              </a:extLst>
            </p:cNvPr>
            <p:cNvCxnSpPr/>
            <p:nvPr/>
          </p:nvCxnSpPr>
          <p:spPr bwMode="auto">
            <a:xfrm flipH="1">
              <a:off x="1867074" y="2251902"/>
              <a:ext cx="4953" cy="743106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799F1F-9060-4C13-B656-8EC32F5C8EAA}"/>
                </a:ext>
              </a:extLst>
            </p:cNvPr>
            <p:cNvSpPr/>
            <p:nvPr/>
          </p:nvSpPr>
          <p:spPr>
            <a:xfrm>
              <a:off x="1220256" y="3069856"/>
              <a:ext cx="14897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4572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>
                  <a:solidFill>
                    <a:schemeClr val="tx2"/>
                  </a:solidFill>
                </a:rPr>
                <a:t>Submit request form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E9B1EA1-14EE-4A9A-99BE-FF55753CC317}"/>
              </a:ext>
            </a:extLst>
          </p:cNvPr>
          <p:cNvSpPr txBox="1"/>
          <p:nvPr/>
        </p:nvSpPr>
        <p:spPr>
          <a:xfrm>
            <a:off x="3528389" y="1732065"/>
            <a:ext cx="1752432" cy="30777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olidFill>
                  <a:schemeClr val="accent1"/>
                </a:solidFill>
                <a:latin typeface="+mn-lt"/>
              </a:rPr>
              <a:t>5-15 Days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66D94C03-5103-4811-AD8E-923A7AD6BA44}"/>
              </a:ext>
            </a:extLst>
          </p:cNvPr>
          <p:cNvSpPr/>
          <p:nvPr/>
        </p:nvSpPr>
        <p:spPr>
          <a:xfrm rot="5400000" flipV="1">
            <a:off x="3963423" y="921965"/>
            <a:ext cx="110521" cy="2524275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19A5EB-D72E-43DC-9765-897BCF97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a 3</a:t>
            </a:r>
            <a:r>
              <a:rPr lang="en-US" baseline="30000" dirty="0"/>
              <a:t>rd</a:t>
            </a:r>
            <a:r>
              <a:rPr lang="en-US" dirty="0"/>
              <a:t> Party HTML Emails and Online Advertising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B8879-D65A-44B4-A7E1-13BAB3AE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1F147-5412-4F76-92BA-1C60B063224A}"/>
              </a:ext>
            </a:extLst>
          </p:cNvPr>
          <p:cNvSpPr/>
          <p:nvPr/>
        </p:nvSpPr>
        <p:spPr>
          <a:xfrm>
            <a:off x="384694" y="1410134"/>
            <a:ext cx="113385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Require 2 weeks notice​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Submit a Campaign Request Form​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Share 3</a:t>
            </a:r>
            <a:r>
              <a:rPr lang="en-US" sz="1600" baseline="30000" dirty="0"/>
              <a:t>rd</a:t>
            </a:r>
            <a:r>
              <a:rPr lang="en-US" sz="1600" dirty="0"/>
              <a:t> Party requirements with MA at the same time you submit the request form​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Notify of MA assigned to you whom the deliverables are to be sent​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Campaign created in Eloqua to sync with CRM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 needs to see the test from the 3</a:t>
            </a:r>
            <a:r>
              <a:rPr lang="en-US" sz="1600" baseline="30000" dirty="0"/>
              <a:t>rd</a:t>
            </a:r>
            <a:r>
              <a:rPr lang="en-US" sz="1600" dirty="0"/>
              <a:t> Party Vendor before email is sent</a:t>
            </a:r>
          </a:p>
        </p:txBody>
      </p:sp>
    </p:spTree>
    <p:extLst>
      <p:ext uri="{BB962C8B-B14F-4D97-AF65-F5344CB8AC3E}">
        <p14:creationId xmlns:p14="http://schemas.microsoft.com/office/powerpoint/2010/main" val="21454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19A5EB-D72E-43DC-9765-897BCF97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Landing Pages – not for www.iqvia.com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B8879-D65A-44B4-A7E1-13BAB3AE5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1F147-5412-4F76-92BA-1C60B063224A}"/>
              </a:ext>
            </a:extLst>
          </p:cNvPr>
          <p:cNvSpPr/>
          <p:nvPr/>
        </p:nvSpPr>
        <p:spPr>
          <a:xfrm>
            <a:off x="384694" y="1410134"/>
            <a:ext cx="113385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Requires 2 weeks notice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Indicate on the </a:t>
            </a:r>
            <a:r>
              <a:rPr lang="en-US" sz="1600" dirty="0">
                <a:hlinkClick r:id="rId2"/>
              </a:rPr>
              <a:t>Campaign Request Form </a:t>
            </a:r>
            <a:r>
              <a:rPr lang="en-US" sz="1600" dirty="0"/>
              <a:t>if your campaign needs a form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Include form fields (remember less is more)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Forms also need a corresponding Landing page and Thank you page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Does the form need to drive MQLs or simply registrations for an asset?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If yes, then Inside Sales must be informed of the campaign before activation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Also, there are a minimum of required fields for MQLs (</a:t>
            </a:r>
            <a:r>
              <a:rPr lang="en-US" sz="1600" dirty="0">
                <a:hlinkClick r:id="" action="ppaction://noaction"/>
              </a:rPr>
              <a:t>see Contact slide</a:t>
            </a:r>
            <a:r>
              <a:rPr lang="en-US" sz="1600" dirty="0"/>
              <a:t>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If requesting a landing page not associated to any outreach campaign, please fill out the form located on the “</a:t>
            </a:r>
            <a:r>
              <a:rPr lang="en-US" sz="1600" dirty="0">
                <a:hlinkClick r:id="rId3"/>
              </a:rPr>
              <a:t>Landing Pages</a:t>
            </a:r>
            <a:r>
              <a:rPr lang="en-US" sz="1600" dirty="0"/>
              <a:t>” link of the service portal home page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51A3F-35A8-4E4C-889F-E619B6809DB0}"/>
              </a:ext>
            </a:extLst>
          </p:cNvPr>
          <p:cNvSpPr/>
          <p:nvPr/>
        </p:nvSpPr>
        <p:spPr>
          <a:xfrm>
            <a:off x="666561" y="4911521"/>
            <a:ext cx="9130582" cy="948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8EA23-7324-4173-A8F6-9E10648A37BA}"/>
              </a:ext>
            </a:extLst>
          </p:cNvPr>
          <p:cNvGrpSpPr/>
          <p:nvPr/>
        </p:nvGrpSpPr>
        <p:grpSpPr>
          <a:xfrm>
            <a:off x="813529" y="4973458"/>
            <a:ext cx="8826860" cy="676668"/>
            <a:chOff x="813529" y="5219681"/>
            <a:chExt cx="8826860" cy="6766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F3F0FE-81ED-4DF3-A98E-F6D48561F8F6}"/>
                </a:ext>
              </a:extLst>
            </p:cNvPr>
            <p:cNvGrpSpPr/>
            <p:nvPr/>
          </p:nvGrpSpPr>
          <p:grpSpPr>
            <a:xfrm>
              <a:off x="813529" y="5219681"/>
              <a:ext cx="667644" cy="672466"/>
              <a:chOff x="-3562350" y="520701"/>
              <a:chExt cx="3736975" cy="3763963"/>
            </a:xfrm>
            <a:solidFill>
              <a:schemeClr val="tx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ED7CD261-5161-4517-A12A-7463D46C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1035051"/>
                <a:ext cx="3248025" cy="3249613"/>
              </a:xfrm>
              <a:custGeom>
                <a:avLst/>
                <a:gdLst>
                  <a:gd name="T0" fmla="*/ 1933 w 2046"/>
                  <a:gd name="T1" fmla="*/ 1933 h 2047"/>
                  <a:gd name="T2" fmla="*/ 114 w 2046"/>
                  <a:gd name="T3" fmla="*/ 1933 h 2047"/>
                  <a:gd name="T4" fmla="*/ 114 w 2046"/>
                  <a:gd name="T5" fmla="*/ 114 h 2047"/>
                  <a:gd name="T6" fmla="*/ 628 w 2046"/>
                  <a:gd name="T7" fmla="*/ 114 h 2047"/>
                  <a:gd name="T8" fmla="*/ 628 w 2046"/>
                  <a:gd name="T9" fmla="*/ 0 h 2047"/>
                  <a:gd name="T10" fmla="*/ 0 w 2046"/>
                  <a:gd name="T11" fmla="*/ 0 h 2047"/>
                  <a:gd name="T12" fmla="*/ 0 w 2046"/>
                  <a:gd name="T13" fmla="*/ 2047 h 2047"/>
                  <a:gd name="T14" fmla="*/ 2046 w 2046"/>
                  <a:gd name="T15" fmla="*/ 2047 h 2047"/>
                  <a:gd name="T16" fmla="*/ 2046 w 2046"/>
                  <a:gd name="T17" fmla="*/ 1597 h 2047"/>
                  <a:gd name="T18" fmla="*/ 1933 w 2046"/>
                  <a:gd name="T19" fmla="*/ 1597 h 2047"/>
                  <a:gd name="T20" fmla="*/ 1933 w 2046"/>
                  <a:gd name="T21" fmla="*/ 1933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6" h="2047">
                    <a:moveTo>
                      <a:pt x="1933" y="1933"/>
                    </a:moveTo>
                    <a:lnTo>
                      <a:pt x="114" y="1933"/>
                    </a:lnTo>
                    <a:lnTo>
                      <a:pt x="114" y="114"/>
                    </a:lnTo>
                    <a:lnTo>
                      <a:pt x="628" y="114"/>
                    </a:lnTo>
                    <a:lnTo>
                      <a:pt x="628" y="0"/>
                    </a:lnTo>
                    <a:lnTo>
                      <a:pt x="0" y="0"/>
                    </a:lnTo>
                    <a:lnTo>
                      <a:pt x="0" y="2047"/>
                    </a:lnTo>
                    <a:lnTo>
                      <a:pt x="2046" y="2047"/>
                    </a:lnTo>
                    <a:lnTo>
                      <a:pt x="2046" y="1597"/>
                    </a:lnTo>
                    <a:lnTo>
                      <a:pt x="1933" y="1597"/>
                    </a:lnTo>
                    <a:lnTo>
                      <a:pt x="1933" y="19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06F793A8-E373-451E-B01F-D66176ACA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911475" y="520701"/>
                <a:ext cx="3086100" cy="2670175"/>
              </a:xfrm>
              <a:custGeom>
                <a:avLst/>
                <a:gdLst>
                  <a:gd name="T0" fmla="*/ 1944 w 1944"/>
                  <a:gd name="T1" fmla="*/ 1682 h 1682"/>
                  <a:gd name="T2" fmla="*/ 971 w 1944"/>
                  <a:gd name="T3" fmla="*/ 0 h 1682"/>
                  <a:gd name="T4" fmla="*/ 0 w 1944"/>
                  <a:gd name="T5" fmla="*/ 1682 h 1682"/>
                  <a:gd name="T6" fmla="*/ 1944 w 1944"/>
                  <a:gd name="T7" fmla="*/ 1682 h 1682"/>
                  <a:gd name="T8" fmla="*/ 1745 w 1944"/>
                  <a:gd name="T9" fmla="*/ 1568 h 1682"/>
                  <a:gd name="T10" fmla="*/ 196 w 1944"/>
                  <a:gd name="T11" fmla="*/ 1568 h 1682"/>
                  <a:gd name="T12" fmla="*/ 971 w 1944"/>
                  <a:gd name="T13" fmla="*/ 227 h 1682"/>
                  <a:gd name="T14" fmla="*/ 1745 w 1944"/>
                  <a:gd name="T15" fmla="*/ 1568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4" h="1682">
                    <a:moveTo>
                      <a:pt x="1944" y="1682"/>
                    </a:moveTo>
                    <a:lnTo>
                      <a:pt x="971" y="0"/>
                    </a:lnTo>
                    <a:lnTo>
                      <a:pt x="0" y="1682"/>
                    </a:lnTo>
                    <a:lnTo>
                      <a:pt x="1944" y="1682"/>
                    </a:lnTo>
                    <a:close/>
                    <a:moveTo>
                      <a:pt x="1745" y="1568"/>
                    </a:moveTo>
                    <a:lnTo>
                      <a:pt x="196" y="1568"/>
                    </a:lnTo>
                    <a:lnTo>
                      <a:pt x="971" y="227"/>
                    </a:lnTo>
                    <a:lnTo>
                      <a:pt x="1745" y="15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9718342E-4297-495C-A884-DFE89FB6A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60500" y="1370013"/>
                <a:ext cx="180975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0DF0C151-83DE-4FB8-AE6A-6F74E561E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60500" y="2644776"/>
                <a:ext cx="180975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8DF8C0-345B-418B-BDE8-22F61C85C6A8}"/>
                </a:ext>
              </a:extLst>
            </p:cNvPr>
            <p:cNvSpPr txBox="1"/>
            <p:nvPr/>
          </p:nvSpPr>
          <p:spPr>
            <a:xfrm>
              <a:off x="1764823" y="5311574"/>
              <a:ext cx="78755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IMPORTANT – Event Landing Page requests need to be requested through CVENT. Contact Joy Thomas and Paul Jenner for details.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4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914400" fontAlgn="base">
              <a:lnSpc>
                <a:spcPct val="150000"/>
              </a:lnSpc>
            </a:pPr>
            <a:r>
              <a:rPr lang="en-US" sz="1600" b="1" dirty="0"/>
              <a:t>Webinars</a:t>
            </a:r>
            <a:r>
              <a:rPr lang="en-US" sz="1600" dirty="0"/>
              <a:t>: automatically sync between ON24 and Eloqua/SFDC.  MA team agrees to update the Webinar SmartSheet Calendar with total contacts, NNCs and MQL numbers.</a:t>
            </a:r>
          </a:p>
          <a:p>
            <a:pPr marL="285750" indent="-285750" defTabSz="914400" fontAlgn="base">
              <a:lnSpc>
                <a:spcPct val="150000"/>
              </a:lnSpc>
            </a:pPr>
            <a:r>
              <a:rPr lang="en-US" sz="1600" b="1" dirty="0"/>
              <a:t>Tradeshows</a:t>
            </a:r>
            <a:r>
              <a:rPr lang="en-US" sz="1600" dirty="0"/>
              <a:t>: Marketer agrees to get us the leads/names from an event/tradeshow within 4 days of the last day of the event.  MA team agrees to get this list uploaded into Eloqua/SFDC within </a:t>
            </a:r>
            <a:r>
              <a:rPr lang="en-US" dirty="0"/>
              <a:t>48</a:t>
            </a:r>
            <a:r>
              <a:rPr lang="en-US" sz="1600" dirty="0"/>
              <a:t> hours of receipt of the list.</a:t>
            </a:r>
          </a:p>
          <a:p>
            <a:pPr marL="285750" indent="-285750" defTabSz="914400" fontAlgn="base">
              <a:lnSpc>
                <a:spcPct val="150000"/>
              </a:lnSpc>
            </a:pPr>
            <a:r>
              <a:rPr lang="en-US" sz="1600" b="1" dirty="0"/>
              <a:t>Data Uploads</a:t>
            </a:r>
            <a:r>
              <a:rPr lang="en-US" sz="1600" dirty="0"/>
              <a:t>: MA team agrees to get this list uploaded into Eloqua/SFDC within 24 hours or receipt of the list.</a:t>
            </a:r>
          </a:p>
          <a:p>
            <a:pPr marL="285750" indent="-285750" defTabSz="914400" fontAlgn="base">
              <a:lnSpc>
                <a:spcPct val="150000"/>
              </a:lnSpc>
            </a:pPr>
            <a:r>
              <a:rPr lang="en-US" sz="1600" b="1" dirty="0"/>
              <a:t>Campaigns</a:t>
            </a:r>
            <a:r>
              <a:rPr lang="en-US" sz="1600" dirty="0"/>
              <a:t>: MA team agrees to get email tests to the Marketer at least 2-3 days prior to campaign launch</a:t>
            </a:r>
          </a:p>
          <a:p>
            <a:pPr marL="285750" indent="-285750" defTabSz="914400" fontAlgn="base">
              <a:lnSpc>
                <a:spcPct val="150000"/>
              </a:lnSpc>
            </a:pPr>
            <a:r>
              <a:rPr lang="en-US" sz="1600" b="1" dirty="0"/>
              <a:t>Opt-Outs</a:t>
            </a:r>
            <a:r>
              <a:rPr lang="en-US" sz="1600" dirty="0"/>
              <a:t> are made within 10 business days of receipt when the request is manual.  This is automatically handled by the system when the user clicks a link within the website or an email.</a:t>
            </a:r>
          </a:p>
          <a:p>
            <a:pPr marL="285750" indent="-285750" defTabSz="914400" fontAlgn="base">
              <a:lnSpc>
                <a:spcPct val="150000"/>
              </a:lnSpc>
            </a:pPr>
            <a:r>
              <a:rPr lang="en-US" sz="1600" b="1" dirty="0"/>
              <a:t>Reporting on campaigns</a:t>
            </a:r>
            <a:r>
              <a:rPr lang="en-US" sz="1600" dirty="0"/>
              <a:t> - an email performance report will be given 1 week after your delivery date. It will be provided by the MA owner in charge of your campaign.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Automation Service Level Agreements (SLAs)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Institute PowerPoint Template-v2.0.1.potx" id="{638123C5-577D-4406-B527-D8F890DFF2EA}" vid="{14770E37-B516-4023-8AB8-5A650425DE78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A2E7D0F39B0419D06C2AF8F943DA6" ma:contentTypeVersion="10" ma:contentTypeDescription="Create a new document." ma:contentTypeScope="" ma:versionID="a471e02836d865df727f3294bdf5b946">
  <xsd:schema xmlns:xsd="http://www.w3.org/2001/XMLSchema" xmlns:xs="http://www.w3.org/2001/XMLSchema" xmlns:p="http://schemas.microsoft.com/office/2006/metadata/properties" xmlns:ns3="e1cf4d95-c22f-48ac-bfee-91f52b47e51c" xmlns:ns4="923dc435-a974-4be9-b0d5-42e4527033ac" targetNamespace="http://schemas.microsoft.com/office/2006/metadata/properties" ma:root="true" ma:fieldsID="22d10177e2f48b462edbdb61f8eb172f" ns3:_="" ns4:_="">
    <xsd:import namespace="e1cf4d95-c22f-48ac-bfee-91f52b47e51c"/>
    <xsd:import namespace="923dc435-a974-4be9-b0d5-42e4527033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f4d95-c22f-48ac-bfee-91f52b47e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dc435-a974-4be9-b0d5-42e452703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6045F0-4A98-4AC4-AB77-18B2833AC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8262A2-5AA9-4CCA-A70F-92A3EDF257F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cf4d95-c22f-48ac-bfee-91f52b47e51c"/>
    <ds:schemaRef ds:uri="http://purl.org/dc/elements/1.1/"/>
    <ds:schemaRef ds:uri="http://schemas.microsoft.com/office/2006/documentManagement/types"/>
    <ds:schemaRef ds:uri="923dc435-a974-4be9-b0d5-42e4527033a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FE159E-7521-4292-B262-FA11E118C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f4d95-c22f-48ac-bfee-91f52b47e51c"/>
    <ds:schemaRef ds:uri="923dc435-a974-4be9-b0d5-42e452703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691</Words>
  <Application>Microsoft Office PowerPoint</Application>
  <PresentationFormat>Widescreen</PresentationFormat>
  <Paragraphs>85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Courier New</vt:lpstr>
      <vt:lpstr>Georgia</vt:lpstr>
      <vt:lpstr>System Font Regular</vt:lpstr>
      <vt:lpstr>Wingdings</vt:lpstr>
      <vt:lpstr>IQVIA_V2.0.0</vt:lpstr>
      <vt:lpstr>Marketing Automation SLAs</vt:lpstr>
      <vt:lpstr>Requesting Outreach Campaigns for Eloqua</vt:lpstr>
      <vt:lpstr>Review of Campaign Service Level Agreements</vt:lpstr>
      <vt:lpstr>Typical Timing From Outreach Kick Off to Completion</vt:lpstr>
      <vt:lpstr>How to Request a 3rd Party HTML Emails and Online Advertising</vt:lpstr>
      <vt:lpstr>How to Request Landing Pages – not for www.iqvia.com</vt:lpstr>
      <vt:lpstr>Marketing Automation Service Level Agreements (SLAs)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SLAs</dc:title>
  <dc:creator>Cuff, Phil</dc:creator>
  <cp:lastModifiedBy>Cuff, Phil</cp:lastModifiedBy>
  <cp:revision>2</cp:revision>
  <cp:lastPrinted>2019-08-20T20:33:24Z</cp:lastPrinted>
  <dcterms:created xsi:type="dcterms:W3CDTF">2020-03-30T09:50:40Z</dcterms:created>
  <dcterms:modified xsi:type="dcterms:W3CDTF">2020-03-30T09:56:53Z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0x010100C51A2E7D0F39B0419D06C2AF8F943DA6</vt:lpwstr>
  </property>
</Properties>
</file>