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1"/>
  </p:sldMasterIdLst>
  <p:notesMasterIdLst>
    <p:notesMasterId r:id="rId13"/>
  </p:notesMasterIdLst>
  <p:handoutMasterIdLst>
    <p:handoutMasterId r:id="rId14"/>
  </p:handoutMasterIdLst>
  <p:sldIdLst>
    <p:sldId id="256" r:id="rId2"/>
    <p:sldId id="421" r:id="rId3"/>
    <p:sldId id="355" r:id="rId4"/>
    <p:sldId id="299" r:id="rId5"/>
    <p:sldId id="349" r:id="rId6"/>
    <p:sldId id="360" r:id="rId7"/>
    <p:sldId id="361" r:id="rId8"/>
    <p:sldId id="334" r:id="rId9"/>
    <p:sldId id="303" r:id="rId10"/>
    <p:sldId id="330" r:id="rId11"/>
    <p:sldId id="305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56" autoAdjust="0"/>
  </p:normalViewPr>
  <p:slideViewPr>
    <p:cSldViewPr snapToGrid="0">
      <p:cViewPr varScale="1">
        <p:scale>
          <a:sx n="87" d="100"/>
          <a:sy n="87" d="100"/>
        </p:scale>
        <p:origin x="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"/>
    </p:cViewPr>
  </p:sorterViewPr>
  <p:notesViewPr>
    <p:cSldViewPr snapToGrid="0">
      <p:cViewPr>
        <p:scale>
          <a:sx n="90" d="100"/>
          <a:sy n="90" d="100"/>
        </p:scale>
        <p:origin x="2742" y="-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7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5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8/27/2020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9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AEB31D-785F-4037-AF55-C38B1E92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260" y="335950"/>
            <a:ext cx="1414165" cy="2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770386"/>
            <a:ext cx="4476872" cy="2320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9639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A11F1A-D1FF-4159-B849-47DB7123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9581" y="397611"/>
            <a:ext cx="1173592" cy="3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lugfgfgkfkgh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Dadfat</a:t>
            </a:r>
            <a:r>
              <a:rPr lang="en-US" dirty="0"/>
              <a:t> </a:t>
            </a:r>
            <a:r>
              <a:rPr lang="en-US" dirty="0" err="1"/>
              <a:t>cleansung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5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4AB0-DA56-AC40-9592-4E955E6D45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C347C7F-3CC6-4E3F-A346-C2428F5CC71A}" type="datetime1">
              <a:rPr lang="en-US" smtClean="0"/>
              <a:t>8/27/2020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89885A-662E-5947-8436-A98DDE93B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209FE6-0B0A-D14A-BD31-A3A61564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D20CB-6BD9-3344-8B42-A798B20A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DB0DA4-0F7F-5045-9BBE-0D82F61E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6837B-2F3B-3F49-9B2E-B8C03BCF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9B7DBB-D418-4245-8897-F7BF24A4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1ADD7-88C0-DB40-906A-BEDD0E1B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FE4F4C-058F-1246-9292-27658894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BC7BA97-D1F6-6142-A1BF-69BAA576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0C75DF-794A-7740-B701-C5E07B94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A5B910-89DD-174C-A26A-EA596118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97A297-0518-B946-B9DB-E1ECD62C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E54EF48-C603-844E-86D0-A4AC0707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1958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11FE6E2-D9E8-0647-A8B0-4DC83BC3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96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343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range - IQVIA">
    <p:bg>
      <p:bgPr>
        <a:gradFill>
          <a:gsLst>
            <a:gs pos="20000">
              <a:srgbClr val="FE8A12"/>
            </a:gs>
            <a:gs pos="80000">
              <a:srgbClr val="F4C65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FFE2C4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635335-ADA9-F14A-AA59-3605F10A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B8EAA8-EC44-4144-A6F8-43D1C0C6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D8E0C7-3A74-E943-836A-7A1E89CA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1D6C41-2089-8944-A7DE-1B4DA2E9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861044-95A1-2B49-A60B-B4999A56CF9B}"/>
              </a:ext>
            </a:extLst>
          </p:cNvPr>
          <p:cNvGrpSpPr/>
          <p:nvPr/>
        </p:nvGrpSpPr>
        <p:grpSpPr>
          <a:xfrm>
            <a:off x="12325585" y="41736"/>
            <a:ext cx="1568505" cy="4234899"/>
            <a:chOff x="12325585" y="41736"/>
            <a:chExt cx="1568505" cy="42348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2E4A4F-48AC-314F-832A-152FAA431290}"/>
                </a:ext>
              </a:extLst>
            </p:cNvPr>
            <p:cNvSpPr/>
            <p:nvPr/>
          </p:nvSpPr>
          <p:spPr bwMode="gray">
            <a:xfrm>
              <a:off x="12798661" y="253916"/>
              <a:ext cx="284385" cy="284385"/>
            </a:xfrm>
            <a:prstGeom prst="rect">
              <a:avLst/>
            </a:prstGeom>
            <a:solidFill>
              <a:srgbClr val="7FD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8FF28-E215-F743-9488-882D8EDD0511}"/>
                </a:ext>
              </a:extLst>
            </p:cNvPr>
            <p:cNvSpPr/>
            <p:nvPr/>
          </p:nvSpPr>
          <p:spPr bwMode="gray">
            <a:xfrm>
              <a:off x="12798661" y="590140"/>
              <a:ext cx="284385" cy="284385"/>
            </a:xfrm>
            <a:prstGeom prst="rect">
              <a:avLst/>
            </a:prstGeom>
            <a:solidFill>
              <a:srgbClr val="7FA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18DEE-18B6-D745-8EED-3ED1371E9198}"/>
                </a:ext>
              </a:extLst>
            </p:cNvPr>
            <p:cNvSpPr/>
            <p:nvPr/>
          </p:nvSpPr>
          <p:spPr bwMode="gray">
            <a:xfrm>
              <a:off x="13135211" y="253916"/>
              <a:ext cx="284385" cy="284385"/>
            </a:xfrm>
            <a:prstGeom prst="rect">
              <a:avLst/>
            </a:prstGeom>
            <a:solidFill>
              <a:srgbClr val="40B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23BB6E3-FAB2-5F4B-B1C5-ECC7E64739F2}"/>
                </a:ext>
              </a:extLst>
            </p:cNvPr>
            <p:cNvSpPr/>
            <p:nvPr/>
          </p:nvSpPr>
          <p:spPr bwMode="gray">
            <a:xfrm>
              <a:off x="13135211" y="590140"/>
              <a:ext cx="284385" cy="284385"/>
            </a:xfrm>
            <a:prstGeom prst="rect">
              <a:avLst/>
            </a:prstGeom>
            <a:solidFill>
              <a:srgbClr val="4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336131-DE9C-4C4E-BD70-9A4AC3A2929D}"/>
                </a:ext>
              </a:extLst>
            </p:cNvPr>
            <p:cNvSpPr/>
            <p:nvPr/>
          </p:nvSpPr>
          <p:spPr bwMode="gray">
            <a:xfrm>
              <a:off x="13471761" y="253916"/>
              <a:ext cx="284385" cy="284385"/>
            </a:xfrm>
            <a:prstGeom prst="rect">
              <a:avLst/>
            </a:prstGeom>
            <a:solidFill>
              <a:srgbClr val="BFE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275795E-B071-FE47-9C29-B3F692BBC02B}"/>
                </a:ext>
              </a:extLst>
            </p:cNvPr>
            <p:cNvSpPr/>
            <p:nvPr/>
          </p:nvSpPr>
          <p:spPr bwMode="gray">
            <a:xfrm>
              <a:off x="13471761" y="590140"/>
              <a:ext cx="284385" cy="284385"/>
            </a:xfrm>
            <a:prstGeom prst="rect">
              <a:avLst/>
            </a:prstGeom>
            <a:solidFill>
              <a:srgbClr val="BFD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3B52BA-0D9D-134E-BA96-0A4FDACC53AE}"/>
                </a:ext>
              </a:extLst>
            </p:cNvPr>
            <p:cNvSpPr/>
            <p:nvPr/>
          </p:nvSpPr>
          <p:spPr bwMode="gray">
            <a:xfrm>
              <a:off x="12462111" y="928669"/>
              <a:ext cx="284385" cy="284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5E5BC3B-0E3A-2449-8ACA-85F6A951CB01}"/>
                </a:ext>
              </a:extLst>
            </p:cNvPr>
            <p:cNvSpPr/>
            <p:nvPr/>
          </p:nvSpPr>
          <p:spPr bwMode="gray">
            <a:xfrm>
              <a:off x="12798661" y="1935420"/>
              <a:ext cx="284385" cy="284385"/>
            </a:xfrm>
            <a:prstGeom prst="rect">
              <a:avLst/>
            </a:prstGeom>
            <a:solidFill>
              <a:srgbClr val="F7D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EFF8B2C-FC11-CD46-9C8A-BD730900B2A6}"/>
                </a:ext>
              </a:extLst>
            </p:cNvPr>
            <p:cNvSpPr/>
            <p:nvPr/>
          </p:nvSpPr>
          <p:spPr bwMode="gray">
            <a:xfrm>
              <a:off x="13135211" y="1935420"/>
              <a:ext cx="284385" cy="284385"/>
            </a:xfrm>
            <a:prstGeom prst="rect">
              <a:avLst/>
            </a:prstGeom>
            <a:solidFill>
              <a:srgbClr val="F4C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2D731D-63C4-7E42-B942-5ADF27F0ADA2}"/>
                </a:ext>
              </a:extLst>
            </p:cNvPr>
            <p:cNvSpPr/>
            <p:nvPr/>
          </p:nvSpPr>
          <p:spPr bwMode="gray">
            <a:xfrm>
              <a:off x="13471761" y="1935420"/>
              <a:ext cx="284385" cy="284385"/>
            </a:xfrm>
            <a:prstGeom prst="rect">
              <a:avLst/>
            </a:prstGeom>
            <a:solidFill>
              <a:srgbClr val="FBE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19D061-2CCE-864A-AFCF-BA62ED98CF10}"/>
                </a:ext>
              </a:extLst>
            </p:cNvPr>
            <p:cNvSpPr/>
            <p:nvPr/>
          </p:nvSpPr>
          <p:spPr bwMode="gray">
            <a:xfrm>
              <a:off x="12462111" y="592349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A251A5D-E834-5447-953F-4148EC11C9B8}"/>
                </a:ext>
              </a:extLst>
            </p:cNvPr>
            <p:cNvSpPr/>
            <p:nvPr/>
          </p:nvSpPr>
          <p:spPr bwMode="gray">
            <a:xfrm>
              <a:off x="12798661" y="2271740"/>
              <a:ext cx="284385" cy="284385"/>
            </a:xfrm>
            <a:prstGeom prst="rect">
              <a:avLst/>
            </a:prstGeom>
            <a:solidFill>
              <a:srgbClr val="FEC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B01F80C-8595-A74C-AF49-6359801C9784}"/>
                </a:ext>
              </a:extLst>
            </p:cNvPr>
            <p:cNvSpPr/>
            <p:nvPr/>
          </p:nvSpPr>
          <p:spPr bwMode="gray">
            <a:xfrm>
              <a:off x="13135211" y="2271740"/>
              <a:ext cx="284385" cy="284385"/>
            </a:xfrm>
            <a:prstGeom prst="rect">
              <a:avLst/>
            </a:prstGeom>
            <a:solidFill>
              <a:srgbClr val="FE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C6370F1-26AD-E041-BA8A-F7DA8D95B8CA}"/>
                </a:ext>
              </a:extLst>
            </p:cNvPr>
            <p:cNvSpPr/>
            <p:nvPr/>
          </p:nvSpPr>
          <p:spPr bwMode="gray">
            <a:xfrm>
              <a:off x="13471761" y="2271740"/>
              <a:ext cx="284385" cy="284385"/>
            </a:xfrm>
            <a:prstGeom prst="rect">
              <a:avLst/>
            </a:prstGeom>
            <a:solidFill>
              <a:srgbClr val="FFE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AB45CE9-BB6C-0149-80BA-31C7AE5626C4}"/>
                </a:ext>
              </a:extLst>
            </p:cNvPr>
            <p:cNvSpPr/>
            <p:nvPr/>
          </p:nvSpPr>
          <p:spPr bwMode="gray">
            <a:xfrm>
              <a:off x="12462111" y="253916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B35FDC-2232-864F-BADD-661D156158D6}"/>
                </a:ext>
              </a:extLst>
            </p:cNvPr>
            <p:cNvSpPr/>
            <p:nvPr/>
          </p:nvSpPr>
          <p:spPr bwMode="gray">
            <a:xfrm>
              <a:off x="12798661" y="1596891"/>
              <a:ext cx="284385" cy="284385"/>
            </a:xfrm>
            <a:prstGeom prst="rect">
              <a:avLst/>
            </a:prstGeom>
            <a:solidFill>
              <a:srgbClr val="7FD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7CB333C-9A58-F740-B08D-09FA1D104B15}"/>
                </a:ext>
              </a:extLst>
            </p:cNvPr>
            <p:cNvSpPr/>
            <p:nvPr/>
          </p:nvSpPr>
          <p:spPr bwMode="gray">
            <a:xfrm>
              <a:off x="13135211" y="1596891"/>
              <a:ext cx="284385" cy="284385"/>
            </a:xfrm>
            <a:prstGeom prst="rect">
              <a:avLst/>
            </a:prstGeom>
            <a:solidFill>
              <a:srgbClr val="40C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89D992-5C10-3A45-BF16-4384F7BA6828}"/>
                </a:ext>
              </a:extLst>
            </p:cNvPr>
            <p:cNvSpPr/>
            <p:nvPr/>
          </p:nvSpPr>
          <p:spPr bwMode="gray">
            <a:xfrm>
              <a:off x="13471761" y="1596891"/>
              <a:ext cx="284385" cy="284385"/>
            </a:xfrm>
            <a:prstGeom prst="rect">
              <a:avLst/>
            </a:prstGeom>
            <a:solidFill>
              <a:srgbClr val="BFE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E77EE0C-3660-884F-B742-095D504276D0}"/>
                </a:ext>
              </a:extLst>
            </p:cNvPr>
            <p:cNvSpPr/>
            <p:nvPr/>
          </p:nvSpPr>
          <p:spPr bwMode="gray">
            <a:xfrm>
              <a:off x="12462111" y="3533419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EF83AE-8A27-C44A-9324-FA3A4896B8F4}"/>
                </a:ext>
              </a:extLst>
            </p:cNvPr>
            <p:cNvSpPr/>
            <p:nvPr/>
          </p:nvSpPr>
          <p:spPr bwMode="gray">
            <a:xfrm>
              <a:off x="13135211" y="3533419"/>
              <a:ext cx="284385" cy="284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F34DD6-075B-DD4E-91FD-7C3135028198}"/>
                </a:ext>
              </a:extLst>
            </p:cNvPr>
            <p:cNvSpPr/>
            <p:nvPr/>
          </p:nvSpPr>
          <p:spPr bwMode="gray">
            <a:xfrm>
              <a:off x="13471760" y="3533419"/>
              <a:ext cx="284385" cy="284385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045834D-FFE6-DA41-B70D-07AFA78D8BEC}"/>
                </a:ext>
              </a:extLst>
            </p:cNvPr>
            <p:cNvSpPr/>
            <p:nvPr/>
          </p:nvSpPr>
          <p:spPr bwMode="gray">
            <a:xfrm>
              <a:off x="12798661" y="3533419"/>
              <a:ext cx="284385" cy="284385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C60060-D439-1846-8187-6B3648AB779C}"/>
                </a:ext>
              </a:extLst>
            </p:cNvPr>
            <p:cNvSpPr/>
            <p:nvPr/>
          </p:nvSpPr>
          <p:spPr bwMode="gray">
            <a:xfrm>
              <a:off x="12462111" y="2610269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4537A3-815B-654F-9405-8FC3B6F0C70F}"/>
                </a:ext>
              </a:extLst>
            </p:cNvPr>
            <p:cNvSpPr/>
            <p:nvPr/>
          </p:nvSpPr>
          <p:spPr bwMode="gray">
            <a:xfrm>
              <a:off x="12462111" y="1937629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73106B-51C5-D541-9A87-B5CF0BC15FB3}"/>
                </a:ext>
              </a:extLst>
            </p:cNvPr>
            <p:cNvSpPr/>
            <p:nvPr/>
          </p:nvSpPr>
          <p:spPr bwMode="gray">
            <a:xfrm>
              <a:off x="12462111" y="227174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D23B5AC-DE23-104B-8B31-0D484A7F8E82}"/>
                </a:ext>
              </a:extLst>
            </p:cNvPr>
            <p:cNvSpPr/>
            <p:nvPr/>
          </p:nvSpPr>
          <p:spPr bwMode="gray">
            <a:xfrm>
              <a:off x="12462111" y="16013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E537CA-716E-A04D-A674-A23B2F9F0641}"/>
                </a:ext>
              </a:extLst>
            </p:cNvPr>
            <p:cNvSpPr/>
            <p:nvPr/>
          </p:nvSpPr>
          <p:spPr bwMode="gray">
            <a:xfrm>
              <a:off x="12462111" y="1264989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022DD8-7E50-6B40-9A0A-BB12BA4CB6EA}"/>
                </a:ext>
              </a:extLst>
            </p:cNvPr>
            <p:cNvSpPr/>
            <p:nvPr/>
          </p:nvSpPr>
          <p:spPr bwMode="gray">
            <a:xfrm>
              <a:off x="12462111" y="3074588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2789F3-816A-A644-BB73-0EBCDF25BAB5}"/>
                </a:ext>
              </a:extLst>
            </p:cNvPr>
            <p:cNvSpPr/>
            <p:nvPr/>
          </p:nvSpPr>
          <p:spPr bwMode="gray">
            <a:xfrm>
              <a:off x="12798661" y="2610269"/>
              <a:ext cx="284385" cy="284385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98C4E5-4403-FC41-9A95-9A4D9240F6E5}"/>
                </a:ext>
              </a:extLst>
            </p:cNvPr>
            <p:cNvSpPr/>
            <p:nvPr/>
          </p:nvSpPr>
          <p:spPr bwMode="gray">
            <a:xfrm>
              <a:off x="12798661" y="1264989"/>
              <a:ext cx="284385" cy="284385"/>
            </a:xfrm>
            <a:prstGeom prst="rect">
              <a:avLst/>
            </a:prstGeom>
            <a:solidFill>
              <a:srgbClr val="80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4006C7-064B-7D49-916C-7FD52454F72C}"/>
                </a:ext>
              </a:extLst>
            </p:cNvPr>
            <p:cNvSpPr/>
            <p:nvPr/>
          </p:nvSpPr>
          <p:spPr bwMode="gray">
            <a:xfrm>
              <a:off x="12798661" y="928669"/>
              <a:ext cx="284385" cy="284385"/>
            </a:xfrm>
            <a:prstGeom prst="rect">
              <a:avLst/>
            </a:prstGeom>
            <a:solidFill>
              <a:srgbClr val="A1D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4188D44-56F8-0A4B-82CC-98A72AAAED7D}"/>
                </a:ext>
              </a:extLst>
            </p:cNvPr>
            <p:cNvSpPr/>
            <p:nvPr/>
          </p:nvSpPr>
          <p:spPr bwMode="gray">
            <a:xfrm>
              <a:off x="13135211" y="2610269"/>
              <a:ext cx="284385" cy="284385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C36ECE3-857B-D44D-8E8A-B01F5907C1C0}"/>
                </a:ext>
              </a:extLst>
            </p:cNvPr>
            <p:cNvSpPr/>
            <p:nvPr/>
          </p:nvSpPr>
          <p:spPr bwMode="gray">
            <a:xfrm>
              <a:off x="13135211" y="1264989"/>
              <a:ext cx="284385" cy="284385"/>
            </a:xfrm>
            <a:prstGeom prst="rect">
              <a:avLst/>
            </a:prstGeom>
            <a:solidFill>
              <a:srgbClr val="41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5D37CA-B7D6-B840-BB93-5B58E0D65FC5}"/>
                </a:ext>
              </a:extLst>
            </p:cNvPr>
            <p:cNvSpPr/>
            <p:nvPr/>
          </p:nvSpPr>
          <p:spPr bwMode="gray">
            <a:xfrm>
              <a:off x="13135211" y="928669"/>
              <a:ext cx="284385" cy="284385"/>
            </a:xfrm>
            <a:prstGeom prst="rect">
              <a:avLst/>
            </a:prstGeom>
            <a:solidFill>
              <a:srgbClr val="72C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A568378-A642-8843-ABE4-1D22617BABE9}"/>
                </a:ext>
              </a:extLst>
            </p:cNvPr>
            <p:cNvSpPr/>
            <p:nvPr/>
          </p:nvSpPr>
          <p:spPr bwMode="gray">
            <a:xfrm>
              <a:off x="13471761" y="2610269"/>
              <a:ext cx="284385" cy="284385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2996DBD-9E22-D94C-8451-B43D1A1022A9}"/>
                </a:ext>
              </a:extLst>
            </p:cNvPr>
            <p:cNvSpPr/>
            <p:nvPr/>
          </p:nvSpPr>
          <p:spPr bwMode="gray">
            <a:xfrm>
              <a:off x="13471761" y="1264989"/>
              <a:ext cx="284385" cy="284385"/>
            </a:xfrm>
            <a:prstGeom prst="rect">
              <a:avLst/>
            </a:prstGeom>
            <a:solidFill>
              <a:srgbClr val="C0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FA95D0E-D116-A94A-9C75-FF2794EFC7E5}"/>
                </a:ext>
              </a:extLst>
            </p:cNvPr>
            <p:cNvSpPr/>
            <p:nvPr/>
          </p:nvSpPr>
          <p:spPr bwMode="gray">
            <a:xfrm>
              <a:off x="13471761" y="928669"/>
              <a:ext cx="284385" cy="284385"/>
            </a:xfrm>
            <a:prstGeom prst="rect">
              <a:avLst/>
            </a:prstGeom>
            <a:solidFill>
              <a:srgbClr val="D0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0598390-A137-A449-B489-8A878F15F4DD}"/>
                </a:ext>
              </a:extLst>
            </p:cNvPr>
            <p:cNvSpPr txBox="1"/>
            <p:nvPr/>
          </p:nvSpPr>
          <p:spPr>
            <a:xfrm>
              <a:off x="12325585" y="41736"/>
              <a:ext cx="1568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100%    50%     75%     25%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0A1A6A-874F-134B-A8DD-3CD456B31D0B}"/>
                </a:ext>
              </a:extLst>
            </p:cNvPr>
            <p:cNvSpPr/>
            <p:nvPr/>
          </p:nvSpPr>
          <p:spPr bwMode="gray">
            <a:xfrm>
              <a:off x="12462110" y="3992250"/>
              <a:ext cx="284385" cy="284385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1869EA-DDF0-F64D-9255-984F57AD749E}"/>
                </a:ext>
              </a:extLst>
            </p:cNvPr>
            <p:cNvSpPr txBox="1"/>
            <p:nvPr/>
          </p:nvSpPr>
          <p:spPr>
            <a:xfrm>
              <a:off x="12759146" y="402672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5% Charcoal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955423"/>
            <a:ext cx="7060325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(V2.0.1)</a:t>
            </a:r>
            <a:endParaRPr lang="en-US" sz="11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  <p:sldLayoutId id="2147484261" r:id="rId25"/>
    <p:sldLayoutId id="2147484258" r:id="rId26"/>
    <p:sldLayoutId id="2147484259" r:id="rId27"/>
    <p:sldLayoutId id="2147484260" r:id="rId28"/>
    <p:sldLayoutId id="2147484263" r:id="rId29"/>
    <p:sldLayoutId id="2147484264" r:id="rId30"/>
    <p:sldLayoutId id="2147484265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ntiles.service-now.com/via?id=sc_cat_item&amp;sys_id=080175f4cd0e7100b3793da009f647ec" TargetMode="External"/><Relationship Id="rId2" Type="http://schemas.openxmlformats.org/officeDocument/2006/relationships/hyperlink" Target="https://quintiles.service-now.com/via?id=sc_cat_item&amp;sys_id=c0d4dd1adbe313c4b6f1f5471d9619eb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Quick Start Guide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Eloqua Profiler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LeBouef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You can click to have an alert on the Contact or the Company Domain. (For large companies, try not to select company as this will fill up your mailbox!)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693" y="269434"/>
            <a:ext cx="11338560" cy="768263"/>
          </a:xfrm>
        </p:spPr>
        <p:txBody>
          <a:bodyPr/>
          <a:lstStyle/>
          <a:p>
            <a:r>
              <a:rPr lang="en-GB" dirty="0"/>
              <a:t>Set the Alert Type at the Contact or Company Level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7" y="2075613"/>
            <a:ext cx="6462500" cy="40168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9280" y="3176524"/>
            <a:ext cx="5141832" cy="2667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6058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4966CB-38D7-4082-A271-B9A9276070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Alerts are delivered from from Eloqua Notifications &lt;eloquanotifications@eloqua.com&gt;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Alert Notification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A5A17-E202-487B-B161-055A969C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1520845"/>
            <a:ext cx="2657230" cy="4785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4CEA0E-6A68-4DAA-9131-DEE8668B0406}"/>
              </a:ext>
            </a:extLst>
          </p:cNvPr>
          <p:cNvSpPr txBox="1"/>
          <p:nvPr/>
        </p:nvSpPr>
        <p:spPr>
          <a:xfrm>
            <a:off x="4931508" y="2039816"/>
            <a:ext cx="559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Suggest setting up an Outlook rule to deliver alerts to a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separate folder in Outlook.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To view the contacts complete activity profiler you can view the record in Salesforce or select the call to action located at the bottom of the email to open Profiler.</a:t>
            </a:r>
          </a:p>
          <a:p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788" y="1862023"/>
            <a:ext cx="3764662" cy="411674"/>
          </a:xfrm>
        </p:spPr>
        <p:txBody>
          <a:bodyPr/>
          <a:lstStyle/>
          <a:p>
            <a:r>
              <a:rPr lang="en-GB" dirty="0"/>
              <a:t>Key benefits:</a:t>
            </a:r>
          </a:p>
          <a:p>
            <a:pPr marL="28575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F5765"/>
                </a:solidFill>
              </a:rPr>
              <a:t>Best in Class Lead Generation </a:t>
            </a:r>
            <a:r>
              <a:rPr lang="en-US" b="0" dirty="0">
                <a:solidFill>
                  <a:srgbClr val="3F5765"/>
                </a:solidFill>
              </a:rPr>
              <a:t>: Multiple lead score models based on customer profiles, and engagement over a period of time </a:t>
            </a:r>
            <a:endParaRPr lang="en-GB" dirty="0">
              <a:solidFill>
                <a:srgbClr val="3F5765"/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endParaRPr lang="en-GB" dirty="0">
              <a:solidFill>
                <a:srgbClr val="3F5765"/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3F5765"/>
                </a:solidFill>
              </a:rPr>
              <a:t>360 View of Lead Engagement</a:t>
            </a:r>
            <a:r>
              <a:rPr lang="en-GB" b="0" dirty="0">
                <a:solidFill>
                  <a:srgbClr val="3F5765"/>
                </a:solidFill>
              </a:rPr>
              <a:t>: Holistic view </a:t>
            </a:r>
            <a:r>
              <a:rPr lang="en-US" b="0" dirty="0">
                <a:solidFill>
                  <a:srgbClr val="3F5765"/>
                </a:solidFill>
              </a:rPr>
              <a:t>of marketing engagement w/ IQVIA to improve targeting and customer experience</a:t>
            </a: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rgbClr val="3F5765"/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F5765"/>
                </a:solidFill>
              </a:rPr>
              <a:t>Easy to Use Interface - </a:t>
            </a:r>
            <a:r>
              <a:rPr lang="en-US" b="0" dirty="0">
                <a:solidFill>
                  <a:srgbClr val="3F5765"/>
                </a:solidFill>
              </a:rPr>
              <a:t>Feature rich campaign development with functionality to support nurture campaigns and dynamic content</a:t>
            </a: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endParaRPr lang="en-US" b="0" dirty="0">
              <a:solidFill>
                <a:srgbClr val="3F5765"/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endParaRPr lang="en-US" b="0" dirty="0">
              <a:solidFill>
                <a:srgbClr val="3F5765"/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endParaRPr lang="en-US" b="0" dirty="0">
              <a:solidFill>
                <a:srgbClr val="3F5765"/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43B02A"/>
              </a:buCl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360 Views of Customer Engagement and Demand Generation Capabilities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Eloqua Profiler Summary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05785" y="127034"/>
            <a:ext cx="634937" cy="638881"/>
            <a:chOff x="9442450" y="2100263"/>
            <a:chExt cx="3578225" cy="3600451"/>
          </a:xfrm>
          <a:solidFill>
            <a:schemeClr val="accent2"/>
          </a:solidFill>
        </p:grpSpPr>
        <p:sp>
          <p:nvSpPr>
            <p:cNvPr id="16" name="Freeform 162"/>
            <p:cNvSpPr>
              <a:spLocks/>
            </p:cNvSpPr>
            <p:nvPr/>
          </p:nvSpPr>
          <p:spPr bwMode="auto">
            <a:xfrm>
              <a:off x="9442450" y="2451101"/>
              <a:ext cx="3251200" cy="3249613"/>
            </a:xfrm>
            <a:custGeom>
              <a:avLst/>
              <a:gdLst>
                <a:gd name="T0" fmla="*/ 1934 w 2048"/>
                <a:gd name="T1" fmla="*/ 1933 h 2047"/>
                <a:gd name="T2" fmla="*/ 114 w 2048"/>
                <a:gd name="T3" fmla="*/ 1933 h 2047"/>
                <a:gd name="T4" fmla="*/ 114 w 2048"/>
                <a:gd name="T5" fmla="*/ 113 h 2047"/>
                <a:gd name="T6" fmla="*/ 287 w 2048"/>
                <a:gd name="T7" fmla="*/ 113 h 2047"/>
                <a:gd name="T8" fmla="*/ 287 w 2048"/>
                <a:gd name="T9" fmla="*/ 0 h 2047"/>
                <a:gd name="T10" fmla="*/ 0 w 2048"/>
                <a:gd name="T11" fmla="*/ 0 h 2047"/>
                <a:gd name="T12" fmla="*/ 0 w 2048"/>
                <a:gd name="T13" fmla="*/ 2047 h 2047"/>
                <a:gd name="T14" fmla="*/ 2048 w 2048"/>
                <a:gd name="T15" fmla="*/ 2047 h 2047"/>
                <a:gd name="T16" fmla="*/ 2048 w 2048"/>
                <a:gd name="T17" fmla="*/ 1696 h 2047"/>
                <a:gd name="T18" fmla="*/ 1934 w 2048"/>
                <a:gd name="T19" fmla="*/ 1696 h 2047"/>
                <a:gd name="T20" fmla="*/ 1934 w 2048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8" h="2047">
                  <a:moveTo>
                    <a:pt x="1934" y="1933"/>
                  </a:moveTo>
                  <a:lnTo>
                    <a:pt x="114" y="1933"/>
                  </a:lnTo>
                  <a:lnTo>
                    <a:pt x="114" y="113"/>
                  </a:lnTo>
                  <a:lnTo>
                    <a:pt x="287" y="113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8" y="2047"/>
                  </a:lnTo>
                  <a:lnTo>
                    <a:pt x="2048" y="1696"/>
                  </a:lnTo>
                  <a:lnTo>
                    <a:pt x="1934" y="1696"/>
                  </a:lnTo>
                  <a:lnTo>
                    <a:pt x="1934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3"/>
            <p:cNvSpPr>
              <a:spLocks noEditPoints="1"/>
            </p:cNvSpPr>
            <p:nvPr/>
          </p:nvSpPr>
          <p:spPr bwMode="auto">
            <a:xfrm>
              <a:off x="10233025" y="2100263"/>
              <a:ext cx="2787650" cy="2644775"/>
            </a:xfrm>
            <a:custGeom>
              <a:avLst/>
              <a:gdLst>
                <a:gd name="T0" fmla="*/ 551 w 741"/>
                <a:gd name="T1" fmla="*/ 444 h 703"/>
                <a:gd name="T2" fmla="*/ 640 w 741"/>
                <a:gd name="T3" fmla="*/ 533 h 703"/>
                <a:gd name="T4" fmla="*/ 267 w 741"/>
                <a:gd name="T5" fmla="*/ 533 h 703"/>
                <a:gd name="T6" fmla="*/ 259 w 741"/>
                <a:gd name="T7" fmla="*/ 508 h 703"/>
                <a:gd name="T8" fmla="*/ 531 w 741"/>
                <a:gd name="T9" fmla="*/ 247 h 703"/>
                <a:gd name="T10" fmla="*/ 606 w 741"/>
                <a:gd name="T11" fmla="*/ 270 h 703"/>
                <a:gd name="T12" fmla="*/ 741 w 741"/>
                <a:gd name="T13" fmla="*/ 135 h 703"/>
                <a:gd name="T14" fmla="*/ 606 w 741"/>
                <a:gd name="T15" fmla="*/ 0 h 703"/>
                <a:gd name="T16" fmla="*/ 474 w 741"/>
                <a:gd name="T17" fmla="*/ 111 h 703"/>
                <a:gd name="T18" fmla="*/ 267 w 741"/>
                <a:gd name="T19" fmla="*/ 111 h 703"/>
                <a:gd name="T20" fmla="*/ 134 w 741"/>
                <a:gd name="T21" fmla="*/ 0 h 703"/>
                <a:gd name="T22" fmla="*/ 0 w 741"/>
                <a:gd name="T23" fmla="*/ 135 h 703"/>
                <a:gd name="T24" fmla="*/ 134 w 741"/>
                <a:gd name="T25" fmla="*/ 270 h 703"/>
                <a:gd name="T26" fmla="*/ 267 w 741"/>
                <a:gd name="T27" fmla="*/ 159 h 703"/>
                <a:gd name="T28" fmla="*/ 474 w 741"/>
                <a:gd name="T29" fmla="*/ 159 h 703"/>
                <a:gd name="T30" fmla="*/ 497 w 741"/>
                <a:gd name="T31" fmla="*/ 213 h 703"/>
                <a:gd name="T32" fmla="*/ 233 w 741"/>
                <a:gd name="T33" fmla="*/ 466 h 703"/>
                <a:gd name="T34" fmla="*/ 134 w 741"/>
                <a:gd name="T35" fmla="*/ 422 h 703"/>
                <a:gd name="T36" fmla="*/ 0 w 741"/>
                <a:gd name="T37" fmla="*/ 557 h 703"/>
                <a:gd name="T38" fmla="*/ 134 w 741"/>
                <a:gd name="T39" fmla="*/ 691 h 703"/>
                <a:gd name="T40" fmla="*/ 267 w 741"/>
                <a:gd name="T41" fmla="*/ 581 h 703"/>
                <a:gd name="T42" fmla="*/ 640 w 741"/>
                <a:gd name="T43" fmla="*/ 581 h 703"/>
                <a:gd name="T44" fmla="*/ 551 w 741"/>
                <a:gd name="T45" fmla="*/ 669 h 703"/>
                <a:gd name="T46" fmla="*/ 585 w 741"/>
                <a:gd name="T47" fmla="*/ 703 h 703"/>
                <a:gd name="T48" fmla="*/ 732 w 741"/>
                <a:gd name="T49" fmla="*/ 557 h 703"/>
                <a:gd name="T50" fmla="*/ 585 w 741"/>
                <a:gd name="T51" fmla="*/ 410 h 703"/>
                <a:gd name="T52" fmla="*/ 551 w 741"/>
                <a:gd name="T53" fmla="*/ 444 h 703"/>
                <a:gd name="T54" fmla="*/ 134 w 741"/>
                <a:gd name="T55" fmla="*/ 222 h 703"/>
                <a:gd name="T56" fmla="*/ 48 w 741"/>
                <a:gd name="T57" fmla="*/ 135 h 703"/>
                <a:gd name="T58" fmla="*/ 134 w 741"/>
                <a:gd name="T59" fmla="*/ 48 h 703"/>
                <a:gd name="T60" fmla="*/ 221 w 741"/>
                <a:gd name="T61" fmla="*/ 135 h 703"/>
                <a:gd name="T62" fmla="*/ 134 w 741"/>
                <a:gd name="T63" fmla="*/ 222 h 703"/>
                <a:gd name="T64" fmla="*/ 606 w 741"/>
                <a:gd name="T65" fmla="*/ 48 h 703"/>
                <a:gd name="T66" fmla="*/ 693 w 741"/>
                <a:gd name="T67" fmla="*/ 135 h 703"/>
                <a:gd name="T68" fmla="*/ 606 w 741"/>
                <a:gd name="T69" fmla="*/ 222 h 703"/>
                <a:gd name="T70" fmla="*/ 520 w 741"/>
                <a:gd name="T71" fmla="*/ 135 h 703"/>
                <a:gd name="T72" fmla="*/ 606 w 741"/>
                <a:gd name="T73" fmla="*/ 48 h 703"/>
                <a:gd name="T74" fmla="*/ 134 w 741"/>
                <a:gd name="T75" fmla="*/ 643 h 703"/>
                <a:gd name="T76" fmla="*/ 48 w 741"/>
                <a:gd name="T77" fmla="*/ 557 h 703"/>
                <a:gd name="T78" fmla="*/ 134 w 741"/>
                <a:gd name="T79" fmla="*/ 470 h 703"/>
                <a:gd name="T80" fmla="*/ 221 w 741"/>
                <a:gd name="T81" fmla="*/ 557 h 703"/>
                <a:gd name="T82" fmla="*/ 134 w 741"/>
                <a:gd name="T83" fmla="*/ 643 h 703"/>
                <a:gd name="T84" fmla="*/ 662 w 741"/>
                <a:gd name="T85" fmla="*/ 558 h 703"/>
                <a:gd name="T86" fmla="*/ 662 w 741"/>
                <a:gd name="T87" fmla="*/ 555 h 703"/>
                <a:gd name="T88" fmla="*/ 664 w 741"/>
                <a:gd name="T89" fmla="*/ 557 h 703"/>
                <a:gd name="T90" fmla="*/ 662 w 741"/>
                <a:gd name="T91" fmla="*/ 55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1" h="703">
                  <a:moveTo>
                    <a:pt x="551" y="444"/>
                  </a:moveTo>
                  <a:cubicBezTo>
                    <a:pt x="640" y="533"/>
                    <a:pt x="640" y="533"/>
                    <a:pt x="640" y="533"/>
                  </a:cubicBezTo>
                  <a:cubicBezTo>
                    <a:pt x="267" y="533"/>
                    <a:pt x="267" y="533"/>
                    <a:pt x="267" y="533"/>
                  </a:cubicBezTo>
                  <a:cubicBezTo>
                    <a:pt x="265" y="524"/>
                    <a:pt x="263" y="516"/>
                    <a:pt x="259" y="508"/>
                  </a:cubicBezTo>
                  <a:cubicBezTo>
                    <a:pt x="531" y="247"/>
                    <a:pt x="531" y="247"/>
                    <a:pt x="531" y="247"/>
                  </a:cubicBezTo>
                  <a:cubicBezTo>
                    <a:pt x="553" y="261"/>
                    <a:pt x="578" y="270"/>
                    <a:pt x="606" y="270"/>
                  </a:cubicBezTo>
                  <a:cubicBezTo>
                    <a:pt x="680" y="270"/>
                    <a:pt x="741" y="209"/>
                    <a:pt x="741" y="135"/>
                  </a:cubicBezTo>
                  <a:cubicBezTo>
                    <a:pt x="741" y="61"/>
                    <a:pt x="680" y="0"/>
                    <a:pt x="606" y="0"/>
                  </a:cubicBezTo>
                  <a:cubicBezTo>
                    <a:pt x="540" y="0"/>
                    <a:pt x="485" y="48"/>
                    <a:pt x="474" y="111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55" y="48"/>
                    <a:pt x="200" y="0"/>
                    <a:pt x="134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09"/>
                    <a:pt x="60" y="270"/>
                    <a:pt x="134" y="270"/>
                  </a:cubicBezTo>
                  <a:cubicBezTo>
                    <a:pt x="200" y="270"/>
                    <a:pt x="255" y="222"/>
                    <a:pt x="267" y="159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7" y="179"/>
                    <a:pt x="485" y="197"/>
                    <a:pt x="497" y="213"/>
                  </a:cubicBezTo>
                  <a:cubicBezTo>
                    <a:pt x="233" y="466"/>
                    <a:pt x="233" y="466"/>
                    <a:pt x="233" y="466"/>
                  </a:cubicBezTo>
                  <a:cubicBezTo>
                    <a:pt x="209" y="439"/>
                    <a:pt x="174" y="422"/>
                    <a:pt x="134" y="422"/>
                  </a:cubicBezTo>
                  <a:cubicBezTo>
                    <a:pt x="60" y="422"/>
                    <a:pt x="0" y="483"/>
                    <a:pt x="0" y="557"/>
                  </a:cubicBezTo>
                  <a:cubicBezTo>
                    <a:pt x="0" y="631"/>
                    <a:pt x="60" y="691"/>
                    <a:pt x="134" y="691"/>
                  </a:cubicBezTo>
                  <a:cubicBezTo>
                    <a:pt x="200" y="691"/>
                    <a:pt x="255" y="644"/>
                    <a:pt x="267" y="581"/>
                  </a:cubicBezTo>
                  <a:cubicBezTo>
                    <a:pt x="640" y="581"/>
                    <a:pt x="640" y="581"/>
                    <a:pt x="640" y="581"/>
                  </a:cubicBezTo>
                  <a:cubicBezTo>
                    <a:pt x="551" y="669"/>
                    <a:pt x="551" y="669"/>
                    <a:pt x="551" y="669"/>
                  </a:cubicBezTo>
                  <a:cubicBezTo>
                    <a:pt x="585" y="703"/>
                    <a:pt x="585" y="703"/>
                    <a:pt x="585" y="703"/>
                  </a:cubicBezTo>
                  <a:cubicBezTo>
                    <a:pt x="732" y="557"/>
                    <a:pt x="732" y="557"/>
                    <a:pt x="732" y="557"/>
                  </a:cubicBezTo>
                  <a:cubicBezTo>
                    <a:pt x="585" y="410"/>
                    <a:pt x="585" y="410"/>
                    <a:pt x="585" y="410"/>
                  </a:cubicBezTo>
                  <a:lnTo>
                    <a:pt x="551" y="444"/>
                  </a:lnTo>
                  <a:close/>
                  <a:moveTo>
                    <a:pt x="134" y="222"/>
                  </a:moveTo>
                  <a:cubicBezTo>
                    <a:pt x="87" y="222"/>
                    <a:pt x="48" y="183"/>
                    <a:pt x="48" y="135"/>
                  </a:cubicBezTo>
                  <a:cubicBezTo>
                    <a:pt x="48" y="87"/>
                    <a:pt x="87" y="48"/>
                    <a:pt x="134" y="48"/>
                  </a:cubicBezTo>
                  <a:cubicBezTo>
                    <a:pt x="182" y="48"/>
                    <a:pt x="221" y="87"/>
                    <a:pt x="221" y="135"/>
                  </a:cubicBezTo>
                  <a:cubicBezTo>
                    <a:pt x="221" y="183"/>
                    <a:pt x="182" y="222"/>
                    <a:pt x="134" y="222"/>
                  </a:cubicBezTo>
                  <a:close/>
                  <a:moveTo>
                    <a:pt x="606" y="48"/>
                  </a:moveTo>
                  <a:cubicBezTo>
                    <a:pt x="654" y="48"/>
                    <a:pt x="693" y="87"/>
                    <a:pt x="693" y="135"/>
                  </a:cubicBezTo>
                  <a:cubicBezTo>
                    <a:pt x="693" y="183"/>
                    <a:pt x="654" y="222"/>
                    <a:pt x="606" y="222"/>
                  </a:cubicBezTo>
                  <a:cubicBezTo>
                    <a:pt x="558" y="222"/>
                    <a:pt x="520" y="183"/>
                    <a:pt x="520" y="135"/>
                  </a:cubicBezTo>
                  <a:cubicBezTo>
                    <a:pt x="520" y="87"/>
                    <a:pt x="558" y="48"/>
                    <a:pt x="606" y="48"/>
                  </a:cubicBezTo>
                  <a:close/>
                  <a:moveTo>
                    <a:pt x="134" y="643"/>
                  </a:moveTo>
                  <a:cubicBezTo>
                    <a:pt x="87" y="643"/>
                    <a:pt x="48" y="605"/>
                    <a:pt x="48" y="557"/>
                  </a:cubicBezTo>
                  <a:cubicBezTo>
                    <a:pt x="48" y="509"/>
                    <a:pt x="87" y="470"/>
                    <a:pt x="134" y="470"/>
                  </a:cubicBezTo>
                  <a:cubicBezTo>
                    <a:pt x="182" y="470"/>
                    <a:pt x="221" y="509"/>
                    <a:pt x="221" y="557"/>
                  </a:cubicBezTo>
                  <a:cubicBezTo>
                    <a:pt x="221" y="605"/>
                    <a:pt x="182" y="643"/>
                    <a:pt x="134" y="643"/>
                  </a:cubicBezTo>
                  <a:close/>
                  <a:moveTo>
                    <a:pt x="662" y="558"/>
                  </a:moveTo>
                  <a:cubicBezTo>
                    <a:pt x="662" y="555"/>
                    <a:pt x="662" y="555"/>
                    <a:pt x="662" y="555"/>
                  </a:cubicBezTo>
                  <a:cubicBezTo>
                    <a:pt x="664" y="557"/>
                    <a:pt x="664" y="557"/>
                    <a:pt x="664" y="557"/>
                  </a:cubicBezTo>
                  <a:lnTo>
                    <a:pt x="662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2" b="341"/>
          <a:stretch/>
        </p:blipFill>
        <p:spPr>
          <a:xfrm>
            <a:off x="5249333" y="1798257"/>
            <a:ext cx="2592098" cy="388163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4" name="Picture Placeholder 14">
            <a:extLst>
              <a:ext uri="{FF2B5EF4-FFF2-40B4-BE49-F238E27FC236}">
                <a16:creationId xmlns:a16="http://schemas.microsoft.com/office/drawing/2014/main" id="{57C0553F-C4DC-44AE-96BE-136624D1F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>
          <a:xfrm rot="16200000">
            <a:off x="588301" y="1059352"/>
            <a:ext cx="5154767" cy="5161524"/>
          </a:xfrm>
          <a:prstGeom prst="rect">
            <a:avLst/>
          </a:prstGeom>
        </p:spPr>
      </p:pic>
      <p:pic>
        <p:nvPicPr>
          <p:cNvPr id="35" name="Picture Placeholder 3">
            <a:extLst>
              <a:ext uri="{FF2B5EF4-FFF2-40B4-BE49-F238E27FC236}">
                <a16:creationId xmlns:a16="http://schemas.microsoft.com/office/drawing/2014/main" id="{2F8249BB-09CB-4476-9661-4DC3D5E8B7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7" r="58"/>
          <a:stretch/>
        </p:blipFill>
        <p:spPr>
          <a:xfrm>
            <a:off x="137324" y="1628546"/>
            <a:ext cx="2757089" cy="4363456"/>
          </a:xfrm>
          <a:prstGeom prst="rect">
            <a:avLst/>
          </a:prstGeom>
        </p:spPr>
      </p:pic>
      <p:sp>
        <p:nvSpPr>
          <p:cNvPr id="36" name="Freeform 6">
            <a:extLst>
              <a:ext uri="{FF2B5EF4-FFF2-40B4-BE49-F238E27FC236}">
                <a16:creationId xmlns:a16="http://schemas.microsoft.com/office/drawing/2014/main" id="{64F8030D-B00F-41BE-9012-1DDDE84472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2822" y="2441846"/>
            <a:ext cx="305723" cy="305723"/>
          </a:xfrm>
          <a:custGeom>
            <a:avLst/>
            <a:gdLst>
              <a:gd name="T0" fmla="*/ 2777 w 2964"/>
              <a:gd name="T1" fmla="*/ 0 h 2964"/>
              <a:gd name="T2" fmla="*/ 185 w 2964"/>
              <a:gd name="T3" fmla="*/ 0 h 2964"/>
              <a:gd name="T4" fmla="*/ 0 w 2964"/>
              <a:gd name="T5" fmla="*/ 185 h 2964"/>
              <a:gd name="T6" fmla="*/ 0 w 2964"/>
              <a:gd name="T7" fmla="*/ 2777 h 2964"/>
              <a:gd name="T8" fmla="*/ 185 w 2964"/>
              <a:gd name="T9" fmla="*/ 2963 h 2964"/>
              <a:gd name="T10" fmla="*/ 2777 w 2964"/>
              <a:gd name="T11" fmla="*/ 2963 h 2964"/>
              <a:gd name="T12" fmla="*/ 2963 w 2964"/>
              <a:gd name="T13" fmla="*/ 2777 h 2964"/>
              <a:gd name="T14" fmla="*/ 2963 w 2964"/>
              <a:gd name="T15" fmla="*/ 185 h 2964"/>
              <a:gd name="T16" fmla="*/ 2777 w 2964"/>
              <a:gd name="T17" fmla="*/ 0 h 2964"/>
              <a:gd name="T18" fmla="*/ 1019 w 2964"/>
              <a:gd name="T19" fmla="*/ 2314 h 2964"/>
              <a:gd name="T20" fmla="*/ 672 w 2964"/>
              <a:gd name="T21" fmla="*/ 2314 h 2964"/>
              <a:gd name="T22" fmla="*/ 672 w 2964"/>
              <a:gd name="T23" fmla="*/ 1204 h 2964"/>
              <a:gd name="T24" fmla="*/ 1019 w 2964"/>
              <a:gd name="T25" fmla="*/ 1204 h 2964"/>
              <a:gd name="T26" fmla="*/ 1019 w 2964"/>
              <a:gd name="T27" fmla="*/ 2314 h 2964"/>
              <a:gd name="T28" fmla="*/ 845 w 2964"/>
              <a:gd name="T29" fmla="*/ 1054 h 2964"/>
              <a:gd name="T30" fmla="*/ 648 w 2964"/>
              <a:gd name="T31" fmla="*/ 845 h 2964"/>
              <a:gd name="T32" fmla="*/ 845 w 2964"/>
              <a:gd name="T33" fmla="*/ 648 h 2964"/>
              <a:gd name="T34" fmla="*/ 1054 w 2964"/>
              <a:gd name="T35" fmla="*/ 845 h 2964"/>
              <a:gd name="T36" fmla="*/ 845 w 2964"/>
              <a:gd name="T37" fmla="*/ 1054 h 2964"/>
              <a:gd name="T38" fmla="*/ 2314 w 2964"/>
              <a:gd name="T39" fmla="*/ 2314 h 2964"/>
              <a:gd name="T40" fmla="*/ 1968 w 2964"/>
              <a:gd name="T41" fmla="*/ 2314 h 2964"/>
              <a:gd name="T42" fmla="*/ 1968 w 2964"/>
              <a:gd name="T43" fmla="*/ 1771 h 2964"/>
              <a:gd name="T44" fmla="*/ 1794 w 2964"/>
              <a:gd name="T45" fmla="*/ 1482 h 2964"/>
              <a:gd name="T46" fmla="*/ 1586 w 2964"/>
              <a:gd name="T47" fmla="*/ 1760 h 2964"/>
              <a:gd name="T48" fmla="*/ 1586 w 2964"/>
              <a:gd name="T49" fmla="*/ 2314 h 2964"/>
              <a:gd name="T50" fmla="*/ 1239 w 2964"/>
              <a:gd name="T51" fmla="*/ 2314 h 2964"/>
              <a:gd name="T52" fmla="*/ 1239 w 2964"/>
              <a:gd name="T53" fmla="*/ 1204 h 2964"/>
              <a:gd name="T54" fmla="*/ 1574 w 2964"/>
              <a:gd name="T55" fmla="*/ 1204 h 2964"/>
              <a:gd name="T56" fmla="*/ 1574 w 2964"/>
              <a:gd name="T57" fmla="*/ 1354 h 2964"/>
              <a:gd name="T58" fmla="*/ 1899 w 2964"/>
              <a:gd name="T59" fmla="*/ 1169 h 2964"/>
              <a:gd name="T60" fmla="*/ 2314 w 2964"/>
              <a:gd name="T61" fmla="*/ 1702 h 2964"/>
              <a:gd name="T62" fmla="*/ 2314 w 2964"/>
              <a:gd name="T63" fmla="*/ 2314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64" h="2964">
                <a:moveTo>
                  <a:pt x="2777" y="0"/>
                </a:moveTo>
                <a:cubicBezTo>
                  <a:pt x="185" y="0"/>
                  <a:pt x="185" y="0"/>
                  <a:pt x="185" y="0"/>
                </a:cubicBezTo>
                <a:cubicBezTo>
                  <a:pt x="81" y="0"/>
                  <a:pt x="0" y="81"/>
                  <a:pt x="0" y="185"/>
                </a:cubicBezTo>
                <a:cubicBezTo>
                  <a:pt x="0" y="2777"/>
                  <a:pt x="0" y="2777"/>
                  <a:pt x="0" y="2777"/>
                </a:cubicBezTo>
                <a:cubicBezTo>
                  <a:pt x="0" y="2882"/>
                  <a:pt x="81" y="2963"/>
                  <a:pt x="185" y="2963"/>
                </a:cubicBezTo>
                <a:cubicBezTo>
                  <a:pt x="2777" y="2963"/>
                  <a:pt x="2777" y="2963"/>
                  <a:pt x="2777" y="2963"/>
                </a:cubicBezTo>
                <a:cubicBezTo>
                  <a:pt x="2882" y="2963"/>
                  <a:pt x="2963" y="2882"/>
                  <a:pt x="2963" y="2777"/>
                </a:cubicBezTo>
                <a:cubicBezTo>
                  <a:pt x="2963" y="185"/>
                  <a:pt x="2963" y="185"/>
                  <a:pt x="2963" y="185"/>
                </a:cubicBezTo>
                <a:cubicBezTo>
                  <a:pt x="2963" y="81"/>
                  <a:pt x="2882" y="0"/>
                  <a:pt x="2777" y="0"/>
                </a:cubicBezTo>
                <a:close/>
                <a:moveTo>
                  <a:pt x="1019" y="2314"/>
                </a:moveTo>
                <a:cubicBezTo>
                  <a:pt x="672" y="2314"/>
                  <a:pt x="672" y="2314"/>
                  <a:pt x="672" y="2314"/>
                </a:cubicBezTo>
                <a:cubicBezTo>
                  <a:pt x="672" y="1204"/>
                  <a:pt x="672" y="1204"/>
                  <a:pt x="672" y="1204"/>
                </a:cubicBezTo>
                <a:cubicBezTo>
                  <a:pt x="1019" y="1204"/>
                  <a:pt x="1019" y="1204"/>
                  <a:pt x="1019" y="1204"/>
                </a:cubicBezTo>
                <a:lnTo>
                  <a:pt x="1019" y="2314"/>
                </a:lnTo>
                <a:close/>
                <a:moveTo>
                  <a:pt x="845" y="1054"/>
                </a:moveTo>
                <a:cubicBezTo>
                  <a:pt x="741" y="1054"/>
                  <a:pt x="648" y="961"/>
                  <a:pt x="648" y="845"/>
                </a:cubicBezTo>
                <a:cubicBezTo>
                  <a:pt x="648" y="741"/>
                  <a:pt x="741" y="648"/>
                  <a:pt x="845" y="648"/>
                </a:cubicBezTo>
                <a:cubicBezTo>
                  <a:pt x="961" y="648"/>
                  <a:pt x="1054" y="741"/>
                  <a:pt x="1054" y="845"/>
                </a:cubicBezTo>
                <a:cubicBezTo>
                  <a:pt x="1054" y="961"/>
                  <a:pt x="961" y="1054"/>
                  <a:pt x="845" y="1054"/>
                </a:cubicBezTo>
                <a:close/>
                <a:moveTo>
                  <a:pt x="2314" y="2314"/>
                </a:moveTo>
                <a:cubicBezTo>
                  <a:pt x="1968" y="2314"/>
                  <a:pt x="1968" y="2314"/>
                  <a:pt x="1968" y="2314"/>
                </a:cubicBezTo>
                <a:cubicBezTo>
                  <a:pt x="1968" y="1771"/>
                  <a:pt x="1968" y="1771"/>
                  <a:pt x="1968" y="1771"/>
                </a:cubicBezTo>
                <a:cubicBezTo>
                  <a:pt x="1968" y="1644"/>
                  <a:pt x="1968" y="1482"/>
                  <a:pt x="1794" y="1482"/>
                </a:cubicBezTo>
                <a:cubicBezTo>
                  <a:pt x="1609" y="1482"/>
                  <a:pt x="1586" y="1621"/>
                  <a:pt x="1586" y="1760"/>
                </a:cubicBezTo>
                <a:cubicBezTo>
                  <a:pt x="1586" y="2314"/>
                  <a:pt x="1586" y="2314"/>
                  <a:pt x="1586" y="2314"/>
                </a:cubicBezTo>
                <a:cubicBezTo>
                  <a:pt x="1239" y="2314"/>
                  <a:pt x="1239" y="2314"/>
                  <a:pt x="1239" y="2314"/>
                </a:cubicBezTo>
                <a:cubicBezTo>
                  <a:pt x="1239" y="1204"/>
                  <a:pt x="1239" y="1204"/>
                  <a:pt x="1239" y="1204"/>
                </a:cubicBezTo>
                <a:cubicBezTo>
                  <a:pt x="1574" y="1204"/>
                  <a:pt x="1574" y="1204"/>
                  <a:pt x="1574" y="1204"/>
                </a:cubicBezTo>
                <a:cubicBezTo>
                  <a:pt x="1574" y="1354"/>
                  <a:pt x="1574" y="1354"/>
                  <a:pt x="1574" y="1354"/>
                </a:cubicBezTo>
                <a:cubicBezTo>
                  <a:pt x="1621" y="1262"/>
                  <a:pt x="1737" y="1169"/>
                  <a:pt x="1899" y="1169"/>
                </a:cubicBezTo>
                <a:cubicBezTo>
                  <a:pt x="2257" y="1169"/>
                  <a:pt x="2314" y="1401"/>
                  <a:pt x="2314" y="1702"/>
                </a:cubicBezTo>
                <a:lnTo>
                  <a:pt x="2314" y="2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Freeform 4">
            <a:extLst>
              <a:ext uri="{FF2B5EF4-FFF2-40B4-BE49-F238E27FC236}">
                <a16:creationId xmlns:a16="http://schemas.microsoft.com/office/drawing/2014/main" id="{D42A5C9B-6C92-4584-8A19-E4E2AE548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2755" y="3438894"/>
            <a:ext cx="295183" cy="363302"/>
          </a:xfrm>
          <a:custGeom>
            <a:avLst/>
            <a:gdLst>
              <a:gd name="T0" fmla="*/ 2211 w 2408"/>
              <a:gd name="T1" fmla="*/ 1956 h 2964"/>
              <a:gd name="T2" fmla="*/ 1991 w 2408"/>
              <a:gd name="T3" fmla="*/ 1679 h 2964"/>
              <a:gd name="T4" fmla="*/ 1528 w 2408"/>
              <a:gd name="T5" fmla="*/ 1470 h 2964"/>
              <a:gd name="T6" fmla="*/ 1204 w 2408"/>
              <a:gd name="T7" fmla="*/ 1945 h 2964"/>
              <a:gd name="T8" fmla="*/ 880 w 2408"/>
              <a:gd name="T9" fmla="*/ 1470 h 2964"/>
              <a:gd name="T10" fmla="*/ 417 w 2408"/>
              <a:gd name="T11" fmla="*/ 1679 h 2964"/>
              <a:gd name="T12" fmla="*/ 197 w 2408"/>
              <a:gd name="T13" fmla="*/ 1956 h 2964"/>
              <a:gd name="T14" fmla="*/ 0 w 2408"/>
              <a:gd name="T15" fmla="*/ 2963 h 2964"/>
              <a:gd name="T16" fmla="*/ 417 w 2408"/>
              <a:gd name="T17" fmla="*/ 2963 h 2964"/>
              <a:gd name="T18" fmla="*/ 533 w 2408"/>
              <a:gd name="T19" fmla="*/ 2349 h 2964"/>
              <a:gd name="T20" fmla="*/ 648 w 2408"/>
              <a:gd name="T21" fmla="*/ 2963 h 2964"/>
              <a:gd name="T22" fmla="*/ 1760 w 2408"/>
              <a:gd name="T23" fmla="*/ 2963 h 2964"/>
              <a:gd name="T24" fmla="*/ 1875 w 2408"/>
              <a:gd name="T25" fmla="*/ 2349 h 2964"/>
              <a:gd name="T26" fmla="*/ 1991 w 2408"/>
              <a:gd name="T27" fmla="*/ 2963 h 2964"/>
              <a:gd name="T28" fmla="*/ 2407 w 2408"/>
              <a:gd name="T29" fmla="*/ 2963 h 2964"/>
              <a:gd name="T30" fmla="*/ 2211 w 2408"/>
              <a:gd name="T31" fmla="*/ 1956 h 2964"/>
              <a:gd name="T32" fmla="*/ 972 w 2408"/>
              <a:gd name="T33" fmla="*/ 1215 h 2964"/>
              <a:gd name="T34" fmla="*/ 880 w 2408"/>
              <a:gd name="T35" fmla="*/ 1019 h 2964"/>
              <a:gd name="T36" fmla="*/ 776 w 2408"/>
              <a:gd name="T37" fmla="*/ 903 h 2964"/>
              <a:gd name="T38" fmla="*/ 752 w 2408"/>
              <a:gd name="T39" fmla="*/ 799 h 2964"/>
              <a:gd name="T40" fmla="*/ 833 w 2408"/>
              <a:gd name="T41" fmla="*/ 695 h 2964"/>
              <a:gd name="T42" fmla="*/ 833 w 2408"/>
              <a:gd name="T43" fmla="*/ 613 h 2964"/>
              <a:gd name="T44" fmla="*/ 1019 w 2408"/>
              <a:gd name="T45" fmla="*/ 313 h 2964"/>
              <a:gd name="T46" fmla="*/ 1401 w 2408"/>
              <a:gd name="T47" fmla="*/ 695 h 2964"/>
              <a:gd name="T48" fmla="*/ 1482 w 2408"/>
              <a:gd name="T49" fmla="*/ 695 h 2964"/>
              <a:gd name="T50" fmla="*/ 1574 w 2408"/>
              <a:gd name="T51" fmla="*/ 776 h 2964"/>
              <a:gd name="T52" fmla="*/ 1354 w 2408"/>
              <a:gd name="T53" fmla="*/ 1297 h 2964"/>
              <a:gd name="T54" fmla="*/ 1667 w 2408"/>
              <a:gd name="T55" fmla="*/ 1297 h 2964"/>
              <a:gd name="T56" fmla="*/ 1806 w 2408"/>
              <a:gd name="T57" fmla="*/ 695 h 2964"/>
              <a:gd name="T58" fmla="*/ 1296 w 2408"/>
              <a:gd name="T59" fmla="*/ 93 h 2964"/>
              <a:gd name="T60" fmla="*/ 1227 w 2408"/>
              <a:gd name="T61" fmla="*/ 0 h 2964"/>
              <a:gd name="T62" fmla="*/ 602 w 2408"/>
              <a:gd name="T63" fmla="*/ 648 h 2964"/>
              <a:gd name="T64" fmla="*/ 972 w 2408"/>
              <a:gd name="T65" fmla="*/ 1215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8" h="2964">
                <a:moveTo>
                  <a:pt x="2211" y="1956"/>
                </a:moveTo>
                <a:cubicBezTo>
                  <a:pt x="2188" y="1829"/>
                  <a:pt x="2107" y="1725"/>
                  <a:pt x="1991" y="1679"/>
                </a:cubicBezTo>
                <a:cubicBezTo>
                  <a:pt x="1528" y="1470"/>
                  <a:pt x="1528" y="1470"/>
                  <a:pt x="1528" y="1470"/>
                </a:cubicBezTo>
                <a:cubicBezTo>
                  <a:pt x="1528" y="1505"/>
                  <a:pt x="1470" y="1783"/>
                  <a:pt x="1204" y="1945"/>
                </a:cubicBezTo>
                <a:cubicBezTo>
                  <a:pt x="937" y="1783"/>
                  <a:pt x="880" y="1505"/>
                  <a:pt x="880" y="1470"/>
                </a:cubicBezTo>
                <a:cubicBezTo>
                  <a:pt x="417" y="1679"/>
                  <a:pt x="417" y="1679"/>
                  <a:pt x="417" y="1679"/>
                </a:cubicBezTo>
                <a:cubicBezTo>
                  <a:pt x="301" y="1725"/>
                  <a:pt x="220" y="1829"/>
                  <a:pt x="197" y="1956"/>
                </a:cubicBezTo>
                <a:cubicBezTo>
                  <a:pt x="0" y="2963"/>
                  <a:pt x="0" y="2963"/>
                  <a:pt x="0" y="2963"/>
                </a:cubicBezTo>
                <a:cubicBezTo>
                  <a:pt x="417" y="2963"/>
                  <a:pt x="417" y="2963"/>
                  <a:pt x="417" y="2963"/>
                </a:cubicBezTo>
                <a:cubicBezTo>
                  <a:pt x="533" y="2349"/>
                  <a:pt x="533" y="2349"/>
                  <a:pt x="533" y="2349"/>
                </a:cubicBezTo>
                <a:cubicBezTo>
                  <a:pt x="648" y="2963"/>
                  <a:pt x="648" y="2963"/>
                  <a:pt x="648" y="2963"/>
                </a:cubicBezTo>
                <a:cubicBezTo>
                  <a:pt x="1760" y="2963"/>
                  <a:pt x="1760" y="2963"/>
                  <a:pt x="1760" y="2963"/>
                </a:cubicBezTo>
                <a:cubicBezTo>
                  <a:pt x="1875" y="2349"/>
                  <a:pt x="1875" y="2349"/>
                  <a:pt x="1875" y="2349"/>
                </a:cubicBezTo>
                <a:cubicBezTo>
                  <a:pt x="1991" y="2963"/>
                  <a:pt x="1991" y="2963"/>
                  <a:pt x="1991" y="2963"/>
                </a:cubicBezTo>
                <a:cubicBezTo>
                  <a:pt x="2407" y="2963"/>
                  <a:pt x="2407" y="2963"/>
                  <a:pt x="2407" y="2963"/>
                </a:cubicBezTo>
                <a:lnTo>
                  <a:pt x="2211" y="1956"/>
                </a:lnTo>
                <a:close/>
                <a:moveTo>
                  <a:pt x="972" y="1215"/>
                </a:moveTo>
                <a:cubicBezTo>
                  <a:pt x="926" y="1158"/>
                  <a:pt x="903" y="1088"/>
                  <a:pt x="880" y="1019"/>
                </a:cubicBezTo>
                <a:cubicBezTo>
                  <a:pt x="822" y="1007"/>
                  <a:pt x="776" y="961"/>
                  <a:pt x="776" y="903"/>
                </a:cubicBezTo>
                <a:cubicBezTo>
                  <a:pt x="752" y="799"/>
                  <a:pt x="752" y="799"/>
                  <a:pt x="752" y="799"/>
                </a:cubicBezTo>
                <a:cubicBezTo>
                  <a:pt x="752" y="752"/>
                  <a:pt x="787" y="706"/>
                  <a:pt x="833" y="695"/>
                </a:cubicBezTo>
                <a:cubicBezTo>
                  <a:pt x="833" y="648"/>
                  <a:pt x="833" y="613"/>
                  <a:pt x="833" y="613"/>
                </a:cubicBezTo>
                <a:cubicBezTo>
                  <a:pt x="833" y="556"/>
                  <a:pt x="845" y="382"/>
                  <a:pt x="1019" y="313"/>
                </a:cubicBezTo>
                <a:cubicBezTo>
                  <a:pt x="1019" y="521"/>
                  <a:pt x="1192" y="695"/>
                  <a:pt x="1401" y="695"/>
                </a:cubicBezTo>
                <a:cubicBezTo>
                  <a:pt x="1482" y="695"/>
                  <a:pt x="1482" y="695"/>
                  <a:pt x="1482" y="695"/>
                </a:cubicBezTo>
                <a:cubicBezTo>
                  <a:pt x="1528" y="695"/>
                  <a:pt x="1563" y="729"/>
                  <a:pt x="1574" y="776"/>
                </a:cubicBezTo>
                <a:cubicBezTo>
                  <a:pt x="1574" y="926"/>
                  <a:pt x="1539" y="1192"/>
                  <a:pt x="1354" y="1297"/>
                </a:cubicBezTo>
                <a:cubicBezTo>
                  <a:pt x="1667" y="1297"/>
                  <a:pt x="1667" y="1297"/>
                  <a:pt x="1667" y="1297"/>
                </a:cubicBezTo>
                <a:cubicBezTo>
                  <a:pt x="1760" y="1146"/>
                  <a:pt x="1806" y="868"/>
                  <a:pt x="1806" y="695"/>
                </a:cubicBezTo>
                <a:cubicBezTo>
                  <a:pt x="1806" y="278"/>
                  <a:pt x="1598" y="93"/>
                  <a:pt x="1296" y="93"/>
                </a:cubicBezTo>
                <a:cubicBezTo>
                  <a:pt x="1227" y="0"/>
                  <a:pt x="1227" y="0"/>
                  <a:pt x="1227" y="0"/>
                </a:cubicBezTo>
                <a:cubicBezTo>
                  <a:pt x="937" y="0"/>
                  <a:pt x="602" y="185"/>
                  <a:pt x="602" y="648"/>
                </a:cubicBezTo>
                <a:cubicBezTo>
                  <a:pt x="602" y="857"/>
                  <a:pt x="683" y="1123"/>
                  <a:pt x="972" y="1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37A5D442-CF31-45B6-8DDB-506D3F79E3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1909" y="4168729"/>
            <a:ext cx="330004" cy="330004"/>
          </a:xfrm>
          <a:custGeom>
            <a:avLst/>
            <a:gdLst>
              <a:gd name="T0" fmla="*/ 1297 w 2964"/>
              <a:gd name="T1" fmla="*/ 1725 h 2964"/>
              <a:gd name="T2" fmla="*/ 1794 w 2964"/>
              <a:gd name="T3" fmla="*/ 1470 h 2964"/>
              <a:gd name="T4" fmla="*/ 1297 w 2964"/>
              <a:gd name="T5" fmla="*/ 1204 h 2964"/>
              <a:gd name="T6" fmla="*/ 1297 w 2964"/>
              <a:gd name="T7" fmla="*/ 1725 h 2964"/>
              <a:gd name="T8" fmla="*/ 2777 w 2964"/>
              <a:gd name="T9" fmla="*/ 0 h 2964"/>
              <a:gd name="T10" fmla="*/ 185 w 2964"/>
              <a:gd name="T11" fmla="*/ 0 h 2964"/>
              <a:gd name="T12" fmla="*/ 0 w 2964"/>
              <a:gd name="T13" fmla="*/ 185 h 2964"/>
              <a:gd name="T14" fmla="*/ 0 w 2964"/>
              <a:gd name="T15" fmla="*/ 2777 h 2964"/>
              <a:gd name="T16" fmla="*/ 185 w 2964"/>
              <a:gd name="T17" fmla="*/ 2963 h 2964"/>
              <a:gd name="T18" fmla="*/ 2777 w 2964"/>
              <a:gd name="T19" fmla="*/ 2963 h 2964"/>
              <a:gd name="T20" fmla="*/ 2963 w 2964"/>
              <a:gd name="T21" fmla="*/ 2777 h 2964"/>
              <a:gd name="T22" fmla="*/ 2963 w 2964"/>
              <a:gd name="T23" fmla="*/ 185 h 2964"/>
              <a:gd name="T24" fmla="*/ 2777 w 2964"/>
              <a:gd name="T25" fmla="*/ 0 h 2964"/>
              <a:gd name="T26" fmla="*/ 2407 w 2964"/>
              <a:gd name="T27" fmla="*/ 1551 h 2964"/>
              <a:gd name="T28" fmla="*/ 2396 w 2964"/>
              <a:gd name="T29" fmla="*/ 1852 h 2964"/>
              <a:gd name="T30" fmla="*/ 2314 w 2964"/>
              <a:gd name="T31" fmla="*/ 2038 h 2964"/>
              <a:gd name="T32" fmla="*/ 2130 w 2964"/>
              <a:gd name="T33" fmla="*/ 2119 h 2964"/>
              <a:gd name="T34" fmla="*/ 1482 w 2964"/>
              <a:gd name="T35" fmla="*/ 2130 h 2964"/>
              <a:gd name="T36" fmla="*/ 857 w 2964"/>
              <a:gd name="T37" fmla="*/ 2119 h 2964"/>
              <a:gd name="T38" fmla="*/ 648 w 2964"/>
              <a:gd name="T39" fmla="*/ 2038 h 2964"/>
              <a:gd name="T40" fmla="*/ 579 w 2964"/>
              <a:gd name="T41" fmla="*/ 1852 h 2964"/>
              <a:gd name="T42" fmla="*/ 556 w 2964"/>
              <a:gd name="T43" fmla="*/ 1551 h 2964"/>
              <a:gd name="T44" fmla="*/ 556 w 2964"/>
              <a:gd name="T45" fmla="*/ 1413 h 2964"/>
              <a:gd name="T46" fmla="*/ 579 w 2964"/>
              <a:gd name="T47" fmla="*/ 1111 h 2964"/>
              <a:gd name="T48" fmla="*/ 648 w 2964"/>
              <a:gd name="T49" fmla="*/ 926 h 2964"/>
              <a:gd name="T50" fmla="*/ 833 w 2964"/>
              <a:gd name="T51" fmla="*/ 857 h 2964"/>
              <a:gd name="T52" fmla="*/ 1482 w 2964"/>
              <a:gd name="T53" fmla="*/ 833 h 2964"/>
              <a:gd name="T54" fmla="*/ 2130 w 2964"/>
              <a:gd name="T55" fmla="*/ 857 h 2964"/>
              <a:gd name="T56" fmla="*/ 2314 w 2964"/>
              <a:gd name="T57" fmla="*/ 926 h 2964"/>
              <a:gd name="T58" fmla="*/ 2396 w 2964"/>
              <a:gd name="T59" fmla="*/ 1111 h 2964"/>
              <a:gd name="T60" fmla="*/ 2407 w 2964"/>
              <a:gd name="T61" fmla="*/ 1413 h 2964"/>
              <a:gd name="T62" fmla="*/ 2407 w 2964"/>
              <a:gd name="T63" fmla="*/ 1551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64" h="2964">
                <a:moveTo>
                  <a:pt x="1297" y="1725"/>
                </a:moveTo>
                <a:cubicBezTo>
                  <a:pt x="1794" y="1470"/>
                  <a:pt x="1794" y="1470"/>
                  <a:pt x="1794" y="1470"/>
                </a:cubicBezTo>
                <a:cubicBezTo>
                  <a:pt x="1297" y="1204"/>
                  <a:pt x="1297" y="1204"/>
                  <a:pt x="1297" y="1204"/>
                </a:cubicBezTo>
                <a:lnTo>
                  <a:pt x="1297" y="1725"/>
                </a:lnTo>
                <a:close/>
                <a:moveTo>
                  <a:pt x="2777" y="0"/>
                </a:moveTo>
                <a:cubicBezTo>
                  <a:pt x="185" y="0"/>
                  <a:pt x="185" y="0"/>
                  <a:pt x="185" y="0"/>
                </a:cubicBezTo>
                <a:cubicBezTo>
                  <a:pt x="81" y="0"/>
                  <a:pt x="0" y="81"/>
                  <a:pt x="0" y="185"/>
                </a:cubicBezTo>
                <a:cubicBezTo>
                  <a:pt x="0" y="2777"/>
                  <a:pt x="0" y="2777"/>
                  <a:pt x="0" y="2777"/>
                </a:cubicBezTo>
                <a:cubicBezTo>
                  <a:pt x="0" y="2882"/>
                  <a:pt x="81" y="2963"/>
                  <a:pt x="185" y="2963"/>
                </a:cubicBezTo>
                <a:cubicBezTo>
                  <a:pt x="2777" y="2963"/>
                  <a:pt x="2777" y="2963"/>
                  <a:pt x="2777" y="2963"/>
                </a:cubicBezTo>
                <a:cubicBezTo>
                  <a:pt x="2882" y="2963"/>
                  <a:pt x="2963" y="2882"/>
                  <a:pt x="2963" y="2777"/>
                </a:cubicBezTo>
                <a:cubicBezTo>
                  <a:pt x="2963" y="185"/>
                  <a:pt x="2963" y="185"/>
                  <a:pt x="2963" y="185"/>
                </a:cubicBezTo>
                <a:cubicBezTo>
                  <a:pt x="2963" y="81"/>
                  <a:pt x="2882" y="0"/>
                  <a:pt x="2777" y="0"/>
                </a:cubicBezTo>
                <a:close/>
                <a:moveTo>
                  <a:pt x="2407" y="1551"/>
                </a:moveTo>
                <a:cubicBezTo>
                  <a:pt x="2407" y="1702"/>
                  <a:pt x="2396" y="1852"/>
                  <a:pt x="2396" y="1852"/>
                </a:cubicBezTo>
                <a:cubicBezTo>
                  <a:pt x="2396" y="1852"/>
                  <a:pt x="2372" y="1980"/>
                  <a:pt x="2314" y="2038"/>
                </a:cubicBezTo>
                <a:cubicBezTo>
                  <a:pt x="2245" y="2107"/>
                  <a:pt x="2165" y="2107"/>
                  <a:pt x="2130" y="2119"/>
                </a:cubicBezTo>
                <a:cubicBezTo>
                  <a:pt x="1876" y="2130"/>
                  <a:pt x="1482" y="2130"/>
                  <a:pt x="1482" y="2130"/>
                </a:cubicBezTo>
                <a:cubicBezTo>
                  <a:pt x="1482" y="2130"/>
                  <a:pt x="1007" y="2130"/>
                  <a:pt x="857" y="2119"/>
                </a:cubicBezTo>
                <a:cubicBezTo>
                  <a:pt x="811" y="2107"/>
                  <a:pt x="718" y="2107"/>
                  <a:pt x="648" y="2038"/>
                </a:cubicBezTo>
                <a:cubicBezTo>
                  <a:pt x="590" y="1980"/>
                  <a:pt x="579" y="1852"/>
                  <a:pt x="579" y="1852"/>
                </a:cubicBezTo>
                <a:cubicBezTo>
                  <a:pt x="579" y="1852"/>
                  <a:pt x="556" y="1702"/>
                  <a:pt x="556" y="1551"/>
                </a:cubicBezTo>
                <a:cubicBezTo>
                  <a:pt x="556" y="1413"/>
                  <a:pt x="556" y="1413"/>
                  <a:pt x="556" y="1413"/>
                </a:cubicBezTo>
                <a:cubicBezTo>
                  <a:pt x="556" y="1262"/>
                  <a:pt x="579" y="1111"/>
                  <a:pt x="579" y="1111"/>
                </a:cubicBezTo>
                <a:cubicBezTo>
                  <a:pt x="579" y="1111"/>
                  <a:pt x="590" y="984"/>
                  <a:pt x="648" y="926"/>
                </a:cubicBezTo>
                <a:cubicBezTo>
                  <a:pt x="718" y="857"/>
                  <a:pt x="799" y="857"/>
                  <a:pt x="833" y="857"/>
                </a:cubicBezTo>
                <a:cubicBezTo>
                  <a:pt x="1088" y="833"/>
                  <a:pt x="1482" y="833"/>
                  <a:pt x="1482" y="833"/>
                </a:cubicBezTo>
                <a:cubicBezTo>
                  <a:pt x="1482" y="833"/>
                  <a:pt x="1876" y="833"/>
                  <a:pt x="2130" y="857"/>
                </a:cubicBezTo>
                <a:cubicBezTo>
                  <a:pt x="2165" y="857"/>
                  <a:pt x="2245" y="857"/>
                  <a:pt x="2314" y="926"/>
                </a:cubicBezTo>
                <a:cubicBezTo>
                  <a:pt x="2372" y="984"/>
                  <a:pt x="2396" y="1111"/>
                  <a:pt x="2396" y="1111"/>
                </a:cubicBezTo>
                <a:cubicBezTo>
                  <a:pt x="2396" y="1111"/>
                  <a:pt x="2407" y="1262"/>
                  <a:pt x="2407" y="1413"/>
                </a:cubicBezTo>
                <a:lnTo>
                  <a:pt x="2407" y="15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B83DD46E-3346-4BFC-B86D-6126E96442C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0000">
            <a:off x="4426440" y="2084273"/>
            <a:ext cx="380232" cy="338927"/>
          </a:xfrm>
          <a:custGeom>
            <a:avLst/>
            <a:gdLst>
              <a:gd name="T0" fmla="*/ 1725 w 2964"/>
              <a:gd name="T1" fmla="*/ 81 h 2640"/>
              <a:gd name="T2" fmla="*/ 1459 w 2964"/>
              <a:gd name="T3" fmla="*/ 81 h 2640"/>
              <a:gd name="T4" fmla="*/ 1331 w 2964"/>
              <a:gd name="T5" fmla="*/ 208 h 2640"/>
              <a:gd name="T6" fmla="*/ 1331 w 2964"/>
              <a:gd name="T7" fmla="*/ 463 h 2640"/>
              <a:gd name="T8" fmla="*/ 1899 w 2964"/>
              <a:gd name="T9" fmla="*/ 1042 h 2640"/>
              <a:gd name="T10" fmla="*/ 185 w 2964"/>
              <a:gd name="T11" fmla="*/ 1042 h 2640"/>
              <a:gd name="T12" fmla="*/ 0 w 2964"/>
              <a:gd name="T13" fmla="*/ 1226 h 2640"/>
              <a:gd name="T14" fmla="*/ 0 w 2964"/>
              <a:gd name="T15" fmla="*/ 1411 h 2640"/>
              <a:gd name="T16" fmla="*/ 185 w 2964"/>
              <a:gd name="T17" fmla="*/ 1597 h 2640"/>
              <a:gd name="T18" fmla="*/ 1899 w 2964"/>
              <a:gd name="T19" fmla="*/ 1597 h 2640"/>
              <a:gd name="T20" fmla="*/ 1331 w 2964"/>
              <a:gd name="T21" fmla="*/ 2176 h 2640"/>
              <a:gd name="T22" fmla="*/ 1331 w 2964"/>
              <a:gd name="T23" fmla="*/ 2430 h 2640"/>
              <a:gd name="T24" fmla="*/ 1459 w 2964"/>
              <a:gd name="T25" fmla="*/ 2558 h 2640"/>
              <a:gd name="T26" fmla="*/ 1725 w 2964"/>
              <a:gd name="T27" fmla="*/ 2558 h 2640"/>
              <a:gd name="T28" fmla="*/ 2569 w 2964"/>
              <a:gd name="T29" fmla="*/ 1713 h 2640"/>
              <a:gd name="T30" fmla="*/ 2963 w 2964"/>
              <a:gd name="T31" fmla="*/ 1319 h 2640"/>
              <a:gd name="T32" fmla="*/ 1725 w 2964"/>
              <a:gd name="T33" fmla="*/ 81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4" h="2640">
                <a:moveTo>
                  <a:pt x="1725" y="81"/>
                </a:moveTo>
                <a:cubicBezTo>
                  <a:pt x="1644" y="0"/>
                  <a:pt x="1528" y="0"/>
                  <a:pt x="1459" y="81"/>
                </a:cubicBezTo>
                <a:cubicBezTo>
                  <a:pt x="1331" y="208"/>
                  <a:pt x="1331" y="208"/>
                  <a:pt x="1331" y="208"/>
                </a:cubicBezTo>
                <a:cubicBezTo>
                  <a:pt x="1250" y="278"/>
                  <a:pt x="1250" y="394"/>
                  <a:pt x="1331" y="463"/>
                </a:cubicBezTo>
                <a:cubicBezTo>
                  <a:pt x="1899" y="1042"/>
                  <a:pt x="1899" y="1042"/>
                  <a:pt x="1899" y="1042"/>
                </a:cubicBezTo>
                <a:cubicBezTo>
                  <a:pt x="185" y="1042"/>
                  <a:pt x="185" y="1042"/>
                  <a:pt x="185" y="1042"/>
                </a:cubicBezTo>
                <a:cubicBezTo>
                  <a:pt x="81" y="1042"/>
                  <a:pt x="0" y="1123"/>
                  <a:pt x="0" y="1226"/>
                </a:cubicBezTo>
                <a:cubicBezTo>
                  <a:pt x="0" y="1411"/>
                  <a:pt x="0" y="1411"/>
                  <a:pt x="0" y="1411"/>
                </a:cubicBezTo>
                <a:cubicBezTo>
                  <a:pt x="0" y="1516"/>
                  <a:pt x="81" y="1597"/>
                  <a:pt x="185" y="1597"/>
                </a:cubicBezTo>
                <a:cubicBezTo>
                  <a:pt x="1899" y="1597"/>
                  <a:pt x="1899" y="1597"/>
                  <a:pt x="1899" y="1597"/>
                </a:cubicBezTo>
                <a:cubicBezTo>
                  <a:pt x="1331" y="2176"/>
                  <a:pt x="1331" y="2176"/>
                  <a:pt x="1331" y="2176"/>
                </a:cubicBezTo>
                <a:cubicBezTo>
                  <a:pt x="1250" y="2245"/>
                  <a:pt x="1250" y="2361"/>
                  <a:pt x="1331" y="2430"/>
                </a:cubicBezTo>
                <a:cubicBezTo>
                  <a:pt x="1459" y="2558"/>
                  <a:pt x="1459" y="2558"/>
                  <a:pt x="1459" y="2558"/>
                </a:cubicBezTo>
                <a:cubicBezTo>
                  <a:pt x="1528" y="2639"/>
                  <a:pt x="1644" y="2639"/>
                  <a:pt x="1725" y="2558"/>
                </a:cubicBezTo>
                <a:cubicBezTo>
                  <a:pt x="2569" y="1713"/>
                  <a:pt x="2569" y="1713"/>
                  <a:pt x="2569" y="1713"/>
                </a:cubicBezTo>
                <a:cubicBezTo>
                  <a:pt x="2963" y="1319"/>
                  <a:pt x="2963" y="1319"/>
                  <a:pt x="2963" y="1319"/>
                </a:cubicBezTo>
                <a:lnTo>
                  <a:pt x="1725" y="8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B586F5A7-BD5E-4C18-9BB8-B1E732BEFC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481" y="4851313"/>
            <a:ext cx="386150" cy="374533"/>
          </a:xfrm>
          <a:custGeom>
            <a:avLst/>
            <a:gdLst>
              <a:gd name="T0" fmla="*/ 2998 w 3080"/>
              <a:gd name="T1" fmla="*/ 2557 h 2987"/>
              <a:gd name="T2" fmla="*/ 2998 w 3080"/>
              <a:gd name="T3" fmla="*/ 2557 h 2987"/>
              <a:gd name="T4" fmla="*/ 2199 w 3080"/>
              <a:gd name="T5" fmla="*/ 1828 h 2987"/>
              <a:gd name="T6" fmla="*/ 2060 w 3080"/>
              <a:gd name="T7" fmla="*/ 1805 h 2987"/>
              <a:gd name="T8" fmla="*/ 1794 w 3080"/>
              <a:gd name="T9" fmla="*/ 1527 h 2987"/>
              <a:gd name="T10" fmla="*/ 1713 w 3080"/>
              <a:gd name="T11" fmla="*/ 278 h 2987"/>
              <a:gd name="T12" fmla="*/ 1042 w 3080"/>
              <a:gd name="T13" fmla="*/ 0 h 2987"/>
              <a:gd name="T14" fmla="*/ 371 w 3080"/>
              <a:gd name="T15" fmla="*/ 278 h 2987"/>
              <a:gd name="T16" fmla="*/ 371 w 3080"/>
              <a:gd name="T17" fmla="*/ 1620 h 2987"/>
              <a:gd name="T18" fmla="*/ 1042 w 3080"/>
              <a:gd name="T19" fmla="*/ 1898 h 2987"/>
              <a:gd name="T20" fmla="*/ 1620 w 3080"/>
              <a:gd name="T21" fmla="*/ 1701 h 2987"/>
              <a:gd name="T22" fmla="*/ 1898 w 3080"/>
              <a:gd name="T23" fmla="*/ 1967 h 2987"/>
              <a:gd name="T24" fmla="*/ 1921 w 3080"/>
              <a:gd name="T25" fmla="*/ 2106 h 2987"/>
              <a:gd name="T26" fmla="*/ 2650 w 3080"/>
              <a:gd name="T27" fmla="*/ 2905 h 2987"/>
              <a:gd name="T28" fmla="*/ 2917 w 3080"/>
              <a:gd name="T29" fmla="*/ 2905 h 2987"/>
              <a:gd name="T30" fmla="*/ 2998 w 3080"/>
              <a:gd name="T31" fmla="*/ 2824 h 2987"/>
              <a:gd name="T32" fmla="*/ 2998 w 3080"/>
              <a:gd name="T33" fmla="*/ 2557 h 2987"/>
              <a:gd name="T34" fmla="*/ 498 w 3080"/>
              <a:gd name="T35" fmla="*/ 1492 h 2987"/>
              <a:gd name="T36" fmla="*/ 498 w 3080"/>
              <a:gd name="T37" fmla="*/ 1492 h 2987"/>
              <a:gd name="T38" fmla="*/ 498 w 3080"/>
              <a:gd name="T39" fmla="*/ 405 h 2987"/>
              <a:gd name="T40" fmla="*/ 1042 w 3080"/>
              <a:gd name="T41" fmla="*/ 185 h 2987"/>
              <a:gd name="T42" fmla="*/ 1585 w 3080"/>
              <a:gd name="T43" fmla="*/ 405 h 2987"/>
              <a:gd name="T44" fmla="*/ 1585 w 3080"/>
              <a:gd name="T45" fmla="*/ 1492 h 2987"/>
              <a:gd name="T46" fmla="*/ 1042 w 3080"/>
              <a:gd name="T47" fmla="*/ 1712 h 2987"/>
              <a:gd name="T48" fmla="*/ 498 w 3080"/>
              <a:gd name="T49" fmla="*/ 1492 h 2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80" h="2987">
                <a:moveTo>
                  <a:pt x="2998" y="2557"/>
                </a:moveTo>
                <a:lnTo>
                  <a:pt x="2998" y="2557"/>
                </a:lnTo>
                <a:cubicBezTo>
                  <a:pt x="2199" y="1828"/>
                  <a:pt x="2199" y="1828"/>
                  <a:pt x="2199" y="1828"/>
                </a:cubicBezTo>
                <a:cubicBezTo>
                  <a:pt x="2164" y="1793"/>
                  <a:pt x="2107" y="1793"/>
                  <a:pt x="2060" y="1805"/>
                </a:cubicBezTo>
                <a:cubicBezTo>
                  <a:pt x="1794" y="1527"/>
                  <a:pt x="1794" y="1527"/>
                  <a:pt x="1794" y="1527"/>
                </a:cubicBezTo>
                <a:cubicBezTo>
                  <a:pt x="2083" y="1158"/>
                  <a:pt x="2060" y="625"/>
                  <a:pt x="1713" y="278"/>
                </a:cubicBezTo>
                <a:cubicBezTo>
                  <a:pt x="1529" y="93"/>
                  <a:pt x="1285" y="0"/>
                  <a:pt x="1042" y="0"/>
                </a:cubicBezTo>
                <a:cubicBezTo>
                  <a:pt x="799" y="0"/>
                  <a:pt x="556" y="93"/>
                  <a:pt x="371" y="278"/>
                </a:cubicBezTo>
                <a:cubicBezTo>
                  <a:pt x="0" y="648"/>
                  <a:pt x="0" y="1250"/>
                  <a:pt x="371" y="1620"/>
                </a:cubicBezTo>
                <a:cubicBezTo>
                  <a:pt x="556" y="1805"/>
                  <a:pt x="799" y="1898"/>
                  <a:pt x="1042" y="1898"/>
                </a:cubicBezTo>
                <a:cubicBezTo>
                  <a:pt x="1251" y="1898"/>
                  <a:pt x="1459" y="1828"/>
                  <a:pt x="1620" y="1701"/>
                </a:cubicBezTo>
                <a:cubicBezTo>
                  <a:pt x="1898" y="1967"/>
                  <a:pt x="1898" y="1967"/>
                  <a:pt x="1898" y="1967"/>
                </a:cubicBezTo>
                <a:cubicBezTo>
                  <a:pt x="1886" y="2014"/>
                  <a:pt x="1886" y="2071"/>
                  <a:pt x="1921" y="2106"/>
                </a:cubicBezTo>
                <a:cubicBezTo>
                  <a:pt x="2650" y="2905"/>
                  <a:pt x="2650" y="2905"/>
                  <a:pt x="2650" y="2905"/>
                </a:cubicBezTo>
                <a:cubicBezTo>
                  <a:pt x="2720" y="2986"/>
                  <a:pt x="2847" y="2986"/>
                  <a:pt x="2917" y="2905"/>
                </a:cubicBezTo>
                <a:cubicBezTo>
                  <a:pt x="2998" y="2824"/>
                  <a:pt x="2998" y="2824"/>
                  <a:pt x="2998" y="2824"/>
                </a:cubicBezTo>
                <a:cubicBezTo>
                  <a:pt x="3079" y="2754"/>
                  <a:pt x="3079" y="2627"/>
                  <a:pt x="2998" y="2557"/>
                </a:cubicBezTo>
                <a:close/>
                <a:moveTo>
                  <a:pt x="498" y="1492"/>
                </a:moveTo>
                <a:lnTo>
                  <a:pt x="498" y="1492"/>
                </a:lnTo>
                <a:cubicBezTo>
                  <a:pt x="209" y="1192"/>
                  <a:pt x="209" y="706"/>
                  <a:pt x="498" y="405"/>
                </a:cubicBezTo>
                <a:cubicBezTo>
                  <a:pt x="649" y="266"/>
                  <a:pt x="834" y="185"/>
                  <a:pt x="1042" y="185"/>
                </a:cubicBezTo>
                <a:cubicBezTo>
                  <a:pt x="1251" y="185"/>
                  <a:pt x="1436" y="266"/>
                  <a:pt x="1585" y="405"/>
                </a:cubicBezTo>
                <a:cubicBezTo>
                  <a:pt x="1875" y="706"/>
                  <a:pt x="1875" y="1192"/>
                  <a:pt x="1585" y="1492"/>
                </a:cubicBezTo>
                <a:cubicBezTo>
                  <a:pt x="1436" y="1631"/>
                  <a:pt x="1251" y="1712"/>
                  <a:pt x="1042" y="1712"/>
                </a:cubicBezTo>
                <a:cubicBezTo>
                  <a:pt x="834" y="1712"/>
                  <a:pt x="649" y="1631"/>
                  <a:pt x="498" y="1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Freeform 4">
            <a:extLst>
              <a:ext uri="{FF2B5EF4-FFF2-40B4-BE49-F238E27FC236}">
                <a16:creationId xmlns:a16="http://schemas.microsoft.com/office/drawing/2014/main" id="{796737D7-9142-4A59-A7B0-45268ED09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01888" y="3471210"/>
            <a:ext cx="339064" cy="339064"/>
          </a:xfrm>
          <a:custGeom>
            <a:avLst/>
            <a:gdLst>
              <a:gd name="T0" fmla="*/ 1482 w 2964"/>
              <a:gd name="T1" fmla="*/ 0 h 2964"/>
              <a:gd name="T2" fmla="*/ 1482 w 2964"/>
              <a:gd name="T3" fmla="*/ 0 h 2964"/>
              <a:gd name="T4" fmla="*/ 0 w 2964"/>
              <a:gd name="T5" fmla="*/ 1482 h 2964"/>
              <a:gd name="T6" fmla="*/ 1482 w 2964"/>
              <a:gd name="T7" fmla="*/ 2963 h 2964"/>
              <a:gd name="T8" fmla="*/ 2963 w 2964"/>
              <a:gd name="T9" fmla="*/ 1482 h 2964"/>
              <a:gd name="T10" fmla="*/ 1482 w 2964"/>
              <a:gd name="T11" fmla="*/ 0 h 2964"/>
              <a:gd name="T12" fmla="*/ 1620 w 2964"/>
              <a:gd name="T13" fmla="*/ 2245 h 2964"/>
              <a:gd name="T14" fmla="*/ 1620 w 2964"/>
              <a:gd name="T15" fmla="*/ 2245 h 2964"/>
              <a:gd name="T16" fmla="*/ 1620 w 2964"/>
              <a:gd name="T17" fmla="*/ 2453 h 2964"/>
              <a:gd name="T18" fmla="*/ 1573 w 2964"/>
              <a:gd name="T19" fmla="*/ 2500 h 2964"/>
              <a:gd name="T20" fmla="*/ 1389 w 2964"/>
              <a:gd name="T21" fmla="*/ 2500 h 2964"/>
              <a:gd name="T22" fmla="*/ 1343 w 2964"/>
              <a:gd name="T23" fmla="*/ 2453 h 2964"/>
              <a:gd name="T24" fmla="*/ 1343 w 2964"/>
              <a:gd name="T25" fmla="*/ 2245 h 2964"/>
              <a:gd name="T26" fmla="*/ 938 w 2964"/>
              <a:gd name="T27" fmla="*/ 2048 h 2964"/>
              <a:gd name="T28" fmla="*/ 938 w 2964"/>
              <a:gd name="T29" fmla="*/ 1967 h 2964"/>
              <a:gd name="T30" fmla="*/ 1054 w 2964"/>
              <a:gd name="T31" fmla="*/ 1840 h 2964"/>
              <a:gd name="T32" fmla="*/ 1135 w 2964"/>
              <a:gd name="T33" fmla="*/ 1840 h 2964"/>
              <a:gd name="T34" fmla="*/ 1459 w 2964"/>
              <a:gd name="T35" fmla="*/ 1990 h 2964"/>
              <a:gd name="T36" fmla="*/ 1724 w 2964"/>
              <a:gd name="T37" fmla="*/ 1793 h 2964"/>
              <a:gd name="T38" fmla="*/ 1366 w 2964"/>
              <a:gd name="T39" fmla="*/ 1550 h 2964"/>
              <a:gd name="T40" fmla="*/ 996 w 2964"/>
              <a:gd name="T41" fmla="*/ 1135 h 2964"/>
              <a:gd name="T42" fmla="*/ 1343 w 2964"/>
              <a:gd name="T43" fmla="*/ 718 h 2964"/>
              <a:gd name="T44" fmla="*/ 1343 w 2964"/>
              <a:gd name="T45" fmla="*/ 509 h 2964"/>
              <a:gd name="T46" fmla="*/ 1389 w 2964"/>
              <a:gd name="T47" fmla="*/ 463 h 2964"/>
              <a:gd name="T48" fmla="*/ 1573 w 2964"/>
              <a:gd name="T49" fmla="*/ 463 h 2964"/>
              <a:gd name="T50" fmla="*/ 1620 w 2964"/>
              <a:gd name="T51" fmla="*/ 509 h 2964"/>
              <a:gd name="T52" fmla="*/ 1620 w 2964"/>
              <a:gd name="T53" fmla="*/ 706 h 2964"/>
              <a:gd name="T54" fmla="*/ 1955 w 2964"/>
              <a:gd name="T55" fmla="*/ 845 h 2964"/>
              <a:gd name="T56" fmla="*/ 1967 w 2964"/>
              <a:gd name="T57" fmla="*/ 926 h 2964"/>
              <a:gd name="T58" fmla="*/ 1851 w 2964"/>
              <a:gd name="T59" fmla="*/ 1054 h 2964"/>
              <a:gd name="T60" fmla="*/ 1782 w 2964"/>
              <a:gd name="T61" fmla="*/ 1065 h 2964"/>
              <a:gd name="T62" fmla="*/ 1492 w 2964"/>
              <a:gd name="T63" fmla="*/ 961 h 2964"/>
              <a:gd name="T64" fmla="*/ 1308 w 2964"/>
              <a:gd name="T65" fmla="*/ 1123 h 2964"/>
              <a:gd name="T66" fmla="*/ 1655 w 2964"/>
              <a:gd name="T67" fmla="*/ 1331 h 2964"/>
              <a:gd name="T68" fmla="*/ 2048 w 2964"/>
              <a:gd name="T69" fmla="*/ 1782 h 2964"/>
              <a:gd name="T70" fmla="*/ 1620 w 2964"/>
              <a:gd name="T71" fmla="*/ 2245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64" h="2964">
                <a:moveTo>
                  <a:pt x="1482" y="0"/>
                </a:moveTo>
                <a:lnTo>
                  <a:pt x="1482" y="0"/>
                </a:lnTo>
                <a:cubicBezTo>
                  <a:pt x="660" y="0"/>
                  <a:pt x="0" y="660"/>
                  <a:pt x="0" y="1482"/>
                </a:cubicBezTo>
                <a:cubicBezTo>
                  <a:pt x="0" y="2303"/>
                  <a:pt x="660" y="2963"/>
                  <a:pt x="1482" y="2963"/>
                </a:cubicBezTo>
                <a:cubicBezTo>
                  <a:pt x="2303" y="2963"/>
                  <a:pt x="2963" y="2303"/>
                  <a:pt x="2963" y="1482"/>
                </a:cubicBezTo>
                <a:cubicBezTo>
                  <a:pt x="2963" y="660"/>
                  <a:pt x="2303" y="0"/>
                  <a:pt x="1482" y="0"/>
                </a:cubicBezTo>
                <a:close/>
                <a:moveTo>
                  <a:pt x="1620" y="2245"/>
                </a:moveTo>
                <a:lnTo>
                  <a:pt x="1620" y="2245"/>
                </a:lnTo>
                <a:cubicBezTo>
                  <a:pt x="1620" y="2453"/>
                  <a:pt x="1620" y="2453"/>
                  <a:pt x="1620" y="2453"/>
                </a:cubicBezTo>
                <a:cubicBezTo>
                  <a:pt x="1620" y="2477"/>
                  <a:pt x="1597" y="2500"/>
                  <a:pt x="1573" y="2500"/>
                </a:cubicBezTo>
                <a:cubicBezTo>
                  <a:pt x="1389" y="2500"/>
                  <a:pt x="1389" y="2500"/>
                  <a:pt x="1389" y="2500"/>
                </a:cubicBezTo>
                <a:cubicBezTo>
                  <a:pt x="1366" y="2500"/>
                  <a:pt x="1343" y="2477"/>
                  <a:pt x="1343" y="2453"/>
                </a:cubicBezTo>
                <a:cubicBezTo>
                  <a:pt x="1343" y="2245"/>
                  <a:pt x="1343" y="2245"/>
                  <a:pt x="1343" y="2245"/>
                </a:cubicBezTo>
                <a:cubicBezTo>
                  <a:pt x="1192" y="2222"/>
                  <a:pt x="1054" y="2152"/>
                  <a:pt x="938" y="2048"/>
                </a:cubicBezTo>
                <a:cubicBezTo>
                  <a:pt x="915" y="2025"/>
                  <a:pt x="915" y="1990"/>
                  <a:pt x="938" y="1967"/>
                </a:cubicBezTo>
                <a:cubicBezTo>
                  <a:pt x="1054" y="1840"/>
                  <a:pt x="1054" y="1840"/>
                  <a:pt x="1054" y="1840"/>
                </a:cubicBezTo>
                <a:cubicBezTo>
                  <a:pt x="1077" y="1828"/>
                  <a:pt x="1111" y="1828"/>
                  <a:pt x="1135" y="1840"/>
                </a:cubicBezTo>
                <a:cubicBezTo>
                  <a:pt x="1215" y="1921"/>
                  <a:pt x="1320" y="1990"/>
                  <a:pt x="1459" y="1990"/>
                </a:cubicBezTo>
                <a:cubicBezTo>
                  <a:pt x="1620" y="1990"/>
                  <a:pt x="1724" y="1921"/>
                  <a:pt x="1724" y="1793"/>
                </a:cubicBezTo>
                <a:cubicBezTo>
                  <a:pt x="1724" y="1655"/>
                  <a:pt x="1539" y="1620"/>
                  <a:pt x="1366" y="1550"/>
                </a:cubicBezTo>
                <a:cubicBezTo>
                  <a:pt x="1181" y="1482"/>
                  <a:pt x="996" y="1389"/>
                  <a:pt x="996" y="1135"/>
                </a:cubicBezTo>
                <a:cubicBezTo>
                  <a:pt x="996" y="903"/>
                  <a:pt x="1146" y="764"/>
                  <a:pt x="1343" y="718"/>
                </a:cubicBezTo>
                <a:cubicBezTo>
                  <a:pt x="1343" y="509"/>
                  <a:pt x="1343" y="509"/>
                  <a:pt x="1343" y="509"/>
                </a:cubicBezTo>
                <a:cubicBezTo>
                  <a:pt x="1343" y="486"/>
                  <a:pt x="1366" y="463"/>
                  <a:pt x="1389" y="463"/>
                </a:cubicBezTo>
                <a:cubicBezTo>
                  <a:pt x="1573" y="463"/>
                  <a:pt x="1573" y="463"/>
                  <a:pt x="1573" y="463"/>
                </a:cubicBezTo>
                <a:cubicBezTo>
                  <a:pt x="1597" y="463"/>
                  <a:pt x="1620" y="486"/>
                  <a:pt x="1620" y="509"/>
                </a:cubicBezTo>
                <a:cubicBezTo>
                  <a:pt x="1620" y="706"/>
                  <a:pt x="1620" y="706"/>
                  <a:pt x="1620" y="706"/>
                </a:cubicBezTo>
                <a:cubicBezTo>
                  <a:pt x="1736" y="729"/>
                  <a:pt x="1840" y="776"/>
                  <a:pt x="1955" y="845"/>
                </a:cubicBezTo>
                <a:cubicBezTo>
                  <a:pt x="1979" y="857"/>
                  <a:pt x="1990" y="903"/>
                  <a:pt x="1967" y="926"/>
                </a:cubicBezTo>
                <a:cubicBezTo>
                  <a:pt x="1851" y="1054"/>
                  <a:pt x="1851" y="1054"/>
                  <a:pt x="1851" y="1054"/>
                </a:cubicBezTo>
                <a:cubicBezTo>
                  <a:pt x="1840" y="1077"/>
                  <a:pt x="1805" y="1088"/>
                  <a:pt x="1782" y="1065"/>
                </a:cubicBezTo>
                <a:cubicBezTo>
                  <a:pt x="1701" y="1007"/>
                  <a:pt x="1608" y="961"/>
                  <a:pt x="1492" y="961"/>
                </a:cubicBezTo>
                <a:cubicBezTo>
                  <a:pt x="1401" y="961"/>
                  <a:pt x="1308" y="1019"/>
                  <a:pt x="1308" y="1123"/>
                </a:cubicBezTo>
                <a:cubicBezTo>
                  <a:pt x="1308" y="1227"/>
                  <a:pt x="1482" y="1274"/>
                  <a:pt x="1655" y="1331"/>
                </a:cubicBezTo>
                <a:cubicBezTo>
                  <a:pt x="1840" y="1413"/>
                  <a:pt x="2048" y="1516"/>
                  <a:pt x="2048" y="1782"/>
                </a:cubicBezTo>
                <a:cubicBezTo>
                  <a:pt x="2048" y="2048"/>
                  <a:pt x="1851" y="2199"/>
                  <a:pt x="1620" y="2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EAB710CE-CDFE-4BE4-8F7A-8158534C65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6169" y="2753364"/>
            <a:ext cx="255764" cy="363369"/>
          </a:xfrm>
          <a:custGeom>
            <a:avLst/>
            <a:gdLst>
              <a:gd name="T0" fmla="*/ 1760 w 2085"/>
              <a:gd name="T1" fmla="*/ 1111 h 2964"/>
              <a:gd name="T2" fmla="*/ 1760 w 2085"/>
              <a:gd name="T3" fmla="*/ 718 h 2964"/>
              <a:gd name="T4" fmla="*/ 1042 w 2085"/>
              <a:gd name="T5" fmla="*/ 0 h 2964"/>
              <a:gd name="T6" fmla="*/ 324 w 2085"/>
              <a:gd name="T7" fmla="*/ 718 h 2964"/>
              <a:gd name="T8" fmla="*/ 324 w 2085"/>
              <a:gd name="T9" fmla="*/ 1111 h 2964"/>
              <a:gd name="T10" fmla="*/ 0 w 2085"/>
              <a:gd name="T11" fmla="*/ 1111 h 2964"/>
              <a:gd name="T12" fmla="*/ 0 w 2085"/>
              <a:gd name="T13" fmla="*/ 2523 h 2964"/>
              <a:gd name="T14" fmla="*/ 1042 w 2085"/>
              <a:gd name="T15" fmla="*/ 2963 h 2964"/>
              <a:gd name="T16" fmla="*/ 2084 w 2085"/>
              <a:gd name="T17" fmla="*/ 2523 h 2964"/>
              <a:gd name="T18" fmla="*/ 2084 w 2085"/>
              <a:gd name="T19" fmla="*/ 1111 h 2964"/>
              <a:gd name="T20" fmla="*/ 1760 w 2085"/>
              <a:gd name="T21" fmla="*/ 1111 h 2964"/>
              <a:gd name="T22" fmla="*/ 1158 w 2085"/>
              <a:gd name="T23" fmla="*/ 1956 h 2964"/>
              <a:gd name="T24" fmla="*/ 1158 w 2085"/>
              <a:gd name="T25" fmla="*/ 2223 h 2964"/>
              <a:gd name="T26" fmla="*/ 1042 w 2085"/>
              <a:gd name="T27" fmla="*/ 2338 h 2964"/>
              <a:gd name="T28" fmla="*/ 926 w 2085"/>
              <a:gd name="T29" fmla="*/ 2223 h 2964"/>
              <a:gd name="T30" fmla="*/ 926 w 2085"/>
              <a:gd name="T31" fmla="*/ 1956 h 2964"/>
              <a:gd name="T32" fmla="*/ 810 w 2085"/>
              <a:gd name="T33" fmla="*/ 1760 h 2964"/>
              <a:gd name="T34" fmla="*/ 1042 w 2085"/>
              <a:gd name="T35" fmla="*/ 1528 h 2964"/>
              <a:gd name="T36" fmla="*/ 1273 w 2085"/>
              <a:gd name="T37" fmla="*/ 1760 h 2964"/>
              <a:gd name="T38" fmla="*/ 1158 w 2085"/>
              <a:gd name="T39" fmla="*/ 1956 h 2964"/>
              <a:gd name="T40" fmla="*/ 1436 w 2085"/>
              <a:gd name="T41" fmla="*/ 1111 h 2964"/>
              <a:gd name="T42" fmla="*/ 648 w 2085"/>
              <a:gd name="T43" fmla="*/ 1111 h 2964"/>
              <a:gd name="T44" fmla="*/ 648 w 2085"/>
              <a:gd name="T45" fmla="*/ 718 h 2964"/>
              <a:gd name="T46" fmla="*/ 1042 w 2085"/>
              <a:gd name="T47" fmla="*/ 324 h 2964"/>
              <a:gd name="T48" fmla="*/ 1436 w 2085"/>
              <a:gd name="T49" fmla="*/ 718 h 2964"/>
              <a:gd name="T50" fmla="*/ 1436 w 2085"/>
              <a:gd name="T51" fmla="*/ 1111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85" h="2964">
                <a:moveTo>
                  <a:pt x="1760" y="1111"/>
                </a:moveTo>
                <a:cubicBezTo>
                  <a:pt x="1760" y="718"/>
                  <a:pt x="1760" y="718"/>
                  <a:pt x="1760" y="718"/>
                </a:cubicBezTo>
                <a:cubicBezTo>
                  <a:pt x="1760" y="324"/>
                  <a:pt x="1436" y="0"/>
                  <a:pt x="1042" y="0"/>
                </a:cubicBezTo>
                <a:cubicBezTo>
                  <a:pt x="648" y="0"/>
                  <a:pt x="324" y="324"/>
                  <a:pt x="324" y="718"/>
                </a:cubicBezTo>
                <a:cubicBezTo>
                  <a:pt x="324" y="1111"/>
                  <a:pt x="324" y="1111"/>
                  <a:pt x="324" y="1111"/>
                </a:cubicBezTo>
                <a:cubicBezTo>
                  <a:pt x="0" y="1111"/>
                  <a:pt x="0" y="1111"/>
                  <a:pt x="0" y="1111"/>
                </a:cubicBezTo>
                <a:cubicBezTo>
                  <a:pt x="0" y="2523"/>
                  <a:pt x="0" y="2523"/>
                  <a:pt x="0" y="2523"/>
                </a:cubicBezTo>
                <a:cubicBezTo>
                  <a:pt x="1042" y="2963"/>
                  <a:pt x="1042" y="2963"/>
                  <a:pt x="1042" y="2963"/>
                </a:cubicBezTo>
                <a:cubicBezTo>
                  <a:pt x="2084" y="2523"/>
                  <a:pt x="2084" y="2523"/>
                  <a:pt x="2084" y="2523"/>
                </a:cubicBezTo>
                <a:cubicBezTo>
                  <a:pt x="2084" y="1111"/>
                  <a:pt x="2084" y="1111"/>
                  <a:pt x="2084" y="1111"/>
                </a:cubicBezTo>
                <a:lnTo>
                  <a:pt x="1760" y="1111"/>
                </a:lnTo>
                <a:close/>
                <a:moveTo>
                  <a:pt x="1158" y="1956"/>
                </a:moveTo>
                <a:cubicBezTo>
                  <a:pt x="1158" y="2222"/>
                  <a:pt x="1158" y="2223"/>
                  <a:pt x="1158" y="2223"/>
                </a:cubicBezTo>
                <a:cubicBezTo>
                  <a:pt x="1158" y="2291"/>
                  <a:pt x="1111" y="2338"/>
                  <a:pt x="1042" y="2338"/>
                </a:cubicBezTo>
                <a:cubicBezTo>
                  <a:pt x="973" y="2338"/>
                  <a:pt x="926" y="2291"/>
                  <a:pt x="926" y="2223"/>
                </a:cubicBezTo>
                <a:cubicBezTo>
                  <a:pt x="926" y="1956"/>
                  <a:pt x="926" y="1956"/>
                  <a:pt x="926" y="1956"/>
                </a:cubicBezTo>
                <a:cubicBezTo>
                  <a:pt x="857" y="1922"/>
                  <a:pt x="810" y="1841"/>
                  <a:pt x="810" y="1760"/>
                </a:cubicBezTo>
                <a:cubicBezTo>
                  <a:pt x="810" y="1632"/>
                  <a:pt x="914" y="1528"/>
                  <a:pt x="1042" y="1528"/>
                </a:cubicBezTo>
                <a:cubicBezTo>
                  <a:pt x="1169" y="1528"/>
                  <a:pt x="1273" y="1632"/>
                  <a:pt x="1273" y="1760"/>
                </a:cubicBezTo>
                <a:cubicBezTo>
                  <a:pt x="1273" y="1841"/>
                  <a:pt x="1227" y="1922"/>
                  <a:pt x="1158" y="1956"/>
                </a:cubicBezTo>
                <a:close/>
                <a:moveTo>
                  <a:pt x="1436" y="1111"/>
                </a:moveTo>
                <a:cubicBezTo>
                  <a:pt x="648" y="1111"/>
                  <a:pt x="648" y="1111"/>
                  <a:pt x="648" y="1111"/>
                </a:cubicBezTo>
                <a:cubicBezTo>
                  <a:pt x="648" y="718"/>
                  <a:pt x="648" y="718"/>
                  <a:pt x="648" y="718"/>
                </a:cubicBezTo>
                <a:cubicBezTo>
                  <a:pt x="648" y="498"/>
                  <a:pt x="822" y="324"/>
                  <a:pt x="1042" y="324"/>
                </a:cubicBezTo>
                <a:cubicBezTo>
                  <a:pt x="1262" y="324"/>
                  <a:pt x="1436" y="498"/>
                  <a:pt x="1436" y="718"/>
                </a:cubicBezTo>
                <a:lnTo>
                  <a:pt x="1436" y="1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395F3A1A-EC00-4B41-A499-C6E1E7225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9696" y="4558474"/>
            <a:ext cx="370465" cy="277849"/>
          </a:xfrm>
          <a:custGeom>
            <a:avLst/>
            <a:gdLst>
              <a:gd name="T0" fmla="*/ 2685 w 2964"/>
              <a:gd name="T1" fmla="*/ 278 h 2224"/>
              <a:gd name="T2" fmla="*/ 1181 w 2964"/>
              <a:gd name="T3" fmla="*/ 278 h 2224"/>
              <a:gd name="T4" fmla="*/ 1019 w 2964"/>
              <a:gd name="T5" fmla="*/ 174 h 2224"/>
              <a:gd name="T6" fmla="*/ 972 w 2964"/>
              <a:gd name="T7" fmla="*/ 105 h 2224"/>
              <a:gd name="T8" fmla="*/ 811 w 2964"/>
              <a:gd name="T9" fmla="*/ 0 h 2224"/>
              <a:gd name="T10" fmla="*/ 0 w 2964"/>
              <a:gd name="T11" fmla="*/ 0 h 2224"/>
              <a:gd name="T12" fmla="*/ 0 w 2964"/>
              <a:gd name="T13" fmla="*/ 2223 h 2224"/>
              <a:gd name="T14" fmla="*/ 2963 w 2964"/>
              <a:gd name="T15" fmla="*/ 2223 h 2224"/>
              <a:gd name="T16" fmla="*/ 2963 w 2964"/>
              <a:gd name="T17" fmla="*/ 556 h 2224"/>
              <a:gd name="T18" fmla="*/ 2685 w 2964"/>
              <a:gd name="T19" fmla="*/ 278 h 2224"/>
              <a:gd name="T20" fmla="*/ 1482 w 2964"/>
              <a:gd name="T21" fmla="*/ 1945 h 2224"/>
              <a:gd name="T22" fmla="*/ 787 w 2964"/>
              <a:gd name="T23" fmla="*/ 1251 h 2224"/>
              <a:gd name="T24" fmla="*/ 1482 w 2964"/>
              <a:gd name="T25" fmla="*/ 556 h 2224"/>
              <a:gd name="T26" fmla="*/ 2176 w 2964"/>
              <a:gd name="T27" fmla="*/ 1251 h 2224"/>
              <a:gd name="T28" fmla="*/ 1482 w 2964"/>
              <a:gd name="T29" fmla="*/ 1945 h 2224"/>
              <a:gd name="T30" fmla="*/ 1817 w 2964"/>
              <a:gd name="T31" fmla="*/ 950 h 2224"/>
              <a:gd name="T32" fmla="*/ 1737 w 2964"/>
              <a:gd name="T33" fmla="*/ 950 h 2224"/>
              <a:gd name="T34" fmla="*/ 1389 w 2964"/>
              <a:gd name="T35" fmla="*/ 1309 h 2224"/>
              <a:gd name="T36" fmla="*/ 1227 w 2964"/>
              <a:gd name="T37" fmla="*/ 1147 h 2224"/>
              <a:gd name="T38" fmla="*/ 1146 w 2964"/>
              <a:gd name="T39" fmla="*/ 1147 h 2224"/>
              <a:gd name="T40" fmla="*/ 1100 w 2964"/>
              <a:gd name="T41" fmla="*/ 1193 h 2224"/>
              <a:gd name="T42" fmla="*/ 1100 w 2964"/>
              <a:gd name="T43" fmla="*/ 1286 h 2224"/>
              <a:gd name="T44" fmla="*/ 1250 w 2964"/>
              <a:gd name="T45" fmla="*/ 1436 h 2224"/>
              <a:gd name="T46" fmla="*/ 1389 w 2964"/>
              <a:gd name="T47" fmla="*/ 1563 h 2224"/>
              <a:gd name="T48" fmla="*/ 1517 w 2964"/>
              <a:gd name="T49" fmla="*/ 1436 h 2224"/>
              <a:gd name="T50" fmla="*/ 1864 w 2964"/>
              <a:gd name="T51" fmla="*/ 1089 h 2224"/>
              <a:gd name="T52" fmla="*/ 1864 w 2964"/>
              <a:gd name="T53" fmla="*/ 996 h 2224"/>
              <a:gd name="T54" fmla="*/ 1817 w 2964"/>
              <a:gd name="T55" fmla="*/ 95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64" h="2224">
                <a:moveTo>
                  <a:pt x="2685" y="278"/>
                </a:moveTo>
                <a:cubicBezTo>
                  <a:pt x="1181" y="278"/>
                  <a:pt x="1181" y="278"/>
                  <a:pt x="1181" y="278"/>
                </a:cubicBezTo>
                <a:cubicBezTo>
                  <a:pt x="1111" y="278"/>
                  <a:pt x="1042" y="243"/>
                  <a:pt x="1019" y="174"/>
                </a:cubicBezTo>
                <a:cubicBezTo>
                  <a:pt x="972" y="105"/>
                  <a:pt x="972" y="105"/>
                  <a:pt x="972" y="105"/>
                </a:cubicBezTo>
                <a:cubicBezTo>
                  <a:pt x="949" y="35"/>
                  <a:pt x="880" y="0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23"/>
                  <a:pt x="0" y="2223"/>
                  <a:pt x="0" y="2223"/>
                </a:cubicBezTo>
                <a:cubicBezTo>
                  <a:pt x="2963" y="2223"/>
                  <a:pt x="2963" y="2223"/>
                  <a:pt x="2963" y="2223"/>
                </a:cubicBezTo>
                <a:cubicBezTo>
                  <a:pt x="2963" y="556"/>
                  <a:pt x="2963" y="556"/>
                  <a:pt x="2963" y="556"/>
                </a:cubicBezTo>
                <a:cubicBezTo>
                  <a:pt x="2963" y="406"/>
                  <a:pt x="2835" y="278"/>
                  <a:pt x="2685" y="278"/>
                </a:cubicBezTo>
                <a:close/>
                <a:moveTo>
                  <a:pt x="1482" y="1945"/>
                </a:moveTo>
                <a:cubicBezTo>
                  <a:pt x="1100" y="1945"/>
                  <a:pt x="787" y="1633"/>
                  <a:pt x="787" y="1251"/>
                </a:cubicBezTo>
                <a:cubicBezTo>
                  <a:pt x="787" y="869"/>
                  <a:pt x="1100" y="556"/>
                  <a:pt x="1482" y="556"/>
                </a:cubicBezTo>
                <a:cubicBezTo>
                  <a:pt x="1864" y="556"/>
                  <a:pt x="2176" y="869"/>
                  <a:pt x="2176" y="1251"/>
                </a:cubicBezTo>
                <a:cubicBezTo>
                  <a:pt x="2176" y="1633"/>
                  <a:pt x="1864" y="1945"/>
                  <a:pt x="1482" y="1945"/>
                </a:cubicBezTo>
                <a:close/>
                <a:moveTo>
                  <a:pt x="1817" y="950"/>
                </a:moveTo>
                <a:cubicBezTo>
                  <a:pt x="1794" y="927"/>
                  <a:pt x="1760" y="927"/>
                  <a:pt x="1737" y="950"/>
                </a:cubicBezTo>
                <a:cubicBezTo>
                  <a:pt x="1389" y="1309"/>
                  <a:pt x="1389" y="1309"/>
                  <a:pt x="1389" y="1309"/>
                </a:cubicBezTo>
                <a:cubicBezTo>
                  <a:pt x="1227" y="1147"/>
                  <a:pt x="1227" y="1147"/>
                  <a:pt x="1227" y="1147"/>
                </a:cubicBezTo>
                <a:cubicBezTo>
                  <a:pt x="1204" y="1123"/>
                  <a:pt x="1169" y="1123"/>
                  <a:pt x="1146" y="1147"/>
                </a:cubicBezTo>
                <a:cubicBezTo>
                  <a:pt x="1100" y="1193"/>
                  <a:pt x="1100" y="1193"/>
                  <a:pt x="1100" y="1193"/>
                </a:cubicBezTo>
                <a:cubicBezTo>
                  <a:pt x="1077" y="1216"/>
                  <a:pt x="1077" y="1262"/>
                  <a:pt x="1100" y="1286"/>
                </a:cubicBezTo>
                <a:cubicBezTo>
                  <a:pt x="1250" y="1436"/>
                  <a:pt x="1250" y="1436"/>
                  <a:pt x="1250" y="1436"/>
                </a:cubicBezTo>
                <a:cubicBezTo>
                  <a:pt x="1389" y="1563"/>
                  <a:pt x="1389" y="1563"/>
                  <a:pt x="1389" y="1563"/>
                </a:cubicBezTo>
                <a:cubicBezTo>
                  <a:pt x="1517" y="1436"/>
                  <a:pt x="1517" y="1436"/>
                  <a:pt x="1517" y="1436"/>
                </a:cubicBezTo>
                <a:cubicBezTo>
                  <a:pt x="1864" y="1089"/>
                  <a:pt x="1864" y="1089"/>
                  <a:pt x="1864" y="1089"/>
                </a:cubicBezTo>
                <a:cubicBezTo>
                  <a:pt x="1887" y="1066"/>
                  <a:pt x="1887" y="1019"/>
                  <a:pt x="1864" y="996"/>
                </a:cubicBezTo>
                <a:lnTo>
                  <a:pt x="1817" y="9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CDEB4B97-15D2-4418-927C-82CB9C13A8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812" y="3463398"/>
            <a:ext cx="403436" cy="316986"/>
          </a:xfrm>
          <a:custGeom>
            <a:avLst/>
            <a:gdLst>
              <a:gd name="T0" fmla="*/ 1262 w 2593"/>
              <a:gd name="T1" fmla="*/ 1401 h 2039"/>
              <a:gd name="T2" fmla="*/ 1216 w 2593"/>
              <a:gd name="T3" fmla="*/ 1343 h 2039"/>
              <a:gd name="T4" fmla="*/ 857 w 2593"/>
              <a:gd name="T5" fmla="*/ 1100 h 2039"/>
              <a:gd name="T6" fmla="*/ 1378 w 2593"/>
              <a:gd name="T7" fmla="*/ 1077 h 2039"/>
              <a:gd name="T8" fmla="*/ 1274 w 2593"/>
              <a:gd name="T9" fmla="*/ 1088 h 2039"/>
              <a:gd name="T10" fmla="*/ 1262 w 2593"/>
              <a:gd name="T11" fmla="*/ 938 h 2039"/>
              <a:gd name="T12" fmla="*/ 1181 w 2593"/>
              <a:gd name="T13" fmla="*/ 950 h 2039"/>
              <a:gd name="T14" fmla="*/ 1089 w 2593"/>
              <a:gd name="T15" fmla="*/ 926 h 2039"/>
              <a:gd name="T16" fmla="*/ 1089 w 2593"/>
              <a:gd name="T17" fmla="*/ 1274 h 2039"/>
              <a:gd name="T18" fmla="*/ 1308 w 2593"/>
              <a:gd name="T19" fmla="*/ 1297 h 2039"/>
              <a:gd name="T20" fmla="*/ 1112 w 2593"/>
              <a:gd name="T21" fmla="*/ 729 h 2039"/>
              <a:gd name="T22" fmla="*/ 1112 w 2593"/>
              <a:gd name="T23" fmla="*/ 1459 h 2039"/>
              <a:gd name="T24" fmla="*/ 1181 w 2593"/>
              <a:gd name="T25" fmla="*/ 1123 h 2039"/>
              <a:gd name="T26" fmla="*/ 1019 w 2593"/>
              <a:gd name="T27" fmla="*/ 1100 h 2039"/>
              <a:gd name="T28" fmla="*/ 1181 w 2593"/>
              <a:gd name="T29" fmla="*/ 1054 h 2039"/>
              <a:gd name="T30" fmla="*/ 2038 w 2593"/>
              <a:gd name="T31" fmla="*/ 0 h 2039"/>
              <a:gd name="T32" fmla="*/ 0 w 2593"/>
              <a:gd name="T33" fmla="*/ 509 h 2039"/>
              <a:gd name="T34" fmla="*/ 2223 w 2593"/>
              <a:gd name="T35" fmla="*/ 2038 h 2039"/>
              <a:gd name="T36" fmla="*/ 2592 w 2593"/>
              <a:gd name="T37" fmla="*/ 556 h 2039"/>
              <a:gd name="T38" fmla="*/ 139 w 2593"/>
              <a:gd name="T39" fmla="*/ 648 h 2039"/>
              <a:gd name="T40" fmla="*/ 1806 w 2593"/>
              <a:gd name="T41" fmla="*/ 1065 h 2039"/>
              <a:gd name="T42" fmla="*/ 1112 w 2593"/>
              <a:gd name="T43" fmla="*/ 1679 h 2039"/>
              <a:gd name="T44" fmla="*/ 139 w 2593"/>
              <a:gd name="T45" fmla="*/ 776 h 2039"/>
              <a:gd name="T46" fmla="*/ 139 w 2593"/>
              <a:gd name="T47" fmla="*/ 915 h 2039"/>
              <a:gd name="T48" fmla="*/ 139 w 2593"/>
              <a:gd name="T49" fmla="*/ 1899 h 2039"/>
              <a:gd name="T50" fmla="*/ 267 w 2593"/>
              <a:gd name="T51" fmla="*/ 1899 h 2039"/>
              <a:gd name="T52" fmla="*/ 915 w 2593"/>
              <a:gd name="T53" fmla="*/ 1690 h 2039"/>
              <a:gd name="T54" fmla="*/ 1308 w 2593"/>
              <a:gd name="T55" fmla="*/ 1690 h 2039"/>
              <a:gd name="T56" fmla="*/ 1957 w 2593"/>
              <a:gd name="T57" fmla="*/ 1899 h 2039"/>
              <a:gd name="T58" fmla="*/ 2084 w 2593"/>
              <a:gd name="T59" fmla="*/ 1899 h 2039"/>
              <a:gd name="T60" fmla="*/ 1899 w 2593"/>
              <a:gd name="T61" fmla="*/ 1100 h 2039"/>
              <a:gd name="T62" fmla="*/ 2084 w 2593"/>
              <a:gd name="T63" fmla="*/ 1111 h 2039"/>
              <a:gd name="T64" fmla="*/ 2130 w 2593"/>
              <a:gd name="T65" fmla="*/ 834 h 2039"/>
              <a:gd name="T66" fmla="*/ 2015 w 2593"/>
              <a:gd name="T67" fmla="*/ 857 h 2039"/>
              <a:gd name="T68" fmla="*/ 1991 w 2593"/>
              <a:gd name="T69" fmla="*/ 405 h 2039"/>
              <a:gd name="T70" fmla="*/ 1899 w 2593"/>
              <a:gd name="T71" fmla="*/ 394 h 2039"/>
              <a:gd name="T72" fmla="*/ 1922 w 2593"/>
              <a:gd name="T73" fmla="*/ 289 h 2039"/>
              <a:gd name="T74" fmla="*/ 2130 w 2593"/>
              <a:gd name="T75" fmla="*/ 278 h 2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93" h="2039">
                <a:moveTo>
                  <a:pt x="1262" y="1424"/>
                </a:moveTo>
                <a:lnTo>
                  <a:pt x="1262" y="1401"/>
                </a:lnTo>
                <a:lnTo>
                  <a:pt x="1239" y="1343"/>
                </a:lnTo>
                <a:cubicBezTo>
                  <a:pt x="1228" y="1343"/>
                  <a:pt x="1228" y="1331"/>
                  <a:pt x="1216" y="1343"/>
                </a:cubicBezTo>
                <a:cubicBezTo>
                  <a:pt x="1181" y="1354"/>
                  <a:pt x="1146" y="1366"/>
                  <a:pt x="1112" y="1366"/>
                </a:cubicBezTo>
                <a:cubicBezTo>
                  <a:pt x="961" y="1366"/>
                  <a:pt x="857" y="1239"/>
                  <a:pt x="857" y="1100"/>
                </a:cubicBezTo>
                <a:cubicBezTo>
                  <a:pt x="857" y="938"/>
                  <a:pt x="961" y="834"/>
                  <a:pt x="1112" y="834"/>
                </a:cubicBezTo>
                <a:cubicBezTo>
                  <a:pt x="1274" y="834"/>
                  <a:pt x="1378" y="926"/>
                  <a:pt x="1378" y="1077"/>
                </a:cubicBezTo>
                <a:cubicBezTo>
                  <a:pt x="1378" y="1135"/>
                  <a:pt x="1355" y="1204"/>
                  <a:pt x="1308" y="1204"/>
                </a:cubicBezTo>
                <a:cubicBezTo>
                  <a:pt x="1285" y="1204"/>
                  <a:pt x="1274" y="1181"/>
                  <a:pt x="1274" y="1088"/>
                </a:cubicBezTo>
                <a:lnTo>
                  <a:pt x="1274" y="950"/>
                </a:lnTo>
                <a:cubicBezTo>
                  <a:pt x="1274" y="938"/>
                  <a:pt x="1266" y="942"/>
                  <a:pt x="1262" y="938"/>
                </a:cubicBezTo>
                <a:lnTo>
                  <a:pt x="1193" y="938"/>
                </a:lnTo>
                <a:cubicBezTo>
                  <a:pt x="1189" y="942"/>
                  <a:pt x="1181" y="938"/>
                  <a:pt x="1181" y="950"/>
                </a:cubicBezTo>
                <a:lnTo>
                  <a:pt x="1181" y="961"/>
                </a:lnTo>
                <a:cubicBezTo>
                  <a:pt x="1158" y="938"/>
                  <a:pt x="1123" y="926"/>
                  <a:pt x="1089" y="926"/>
                </a:cubicBezTo>
                <a:cubicBezTo>
                  <a:pt x="984" y="926"/>
                  <a:pt x="926" y="1019"/>
                  <a:pt x="926" y="1100"/>
                </a:cubicBezTo>
                <a:cubicBezTo>
                  <a:pt x="926" y="1193"/>
                  <a:pt x="996" y="1274"/>
                  <a:pt x="1089" y="1274"/>
                </a:cubicBezTo>
                <a:cubicBezTo>
                  <a:pt x="1135" y="1274"/>
                  <a:pt x="1181" y="1250"/>
                  <a:pt x="1204" y="1216"/>
                </a:cubicBezTo>
                <a:cubicBezTo>
                  <a:pt x="1228" y="1274"/>
                  <a:pt x="1274" y="1297"/>
                  <a:pt x="1308" y="1297"/>
                </a:cubicBezTo>
                <a:cubicBezTo>
                  <a:pt x="1424" y="1297"/>
                  <a:pt x="1482" y="1193"/>
                  <a:pt x="1482" y="1077"/>
                </a:cubicBezTo>
                <a:cubicBezTo>
                  <a:pt x="1482" y="868"/>
                  <a:pt x="1320" y="729"/>
                  <a:pt x="1112" y="729"/>
                </a:cubicBezTo>
                <a:cubicBezTo>
                  <a:pt x="903" y="729"/>
                  <a:pt x="741" y="891"/>
                  <a:pt x="741" y="1100"/>
                </a:cubicBezTo>
                <a:cubicBezTo>
                  <a:pt x="741" y="1297"/>
                  <a:pt x="903" y="1459"/>
                  <a:pt x="1112" y="1459"/>
                </a:cubicBezTo>
                <a:cubicBezTo>
                  <a:pt x="1158" y="1459"/>
                  <a:pt x="1204" y="1447"/>
                  <a:pt x="1262" y="1424"/>
                </a:cubicBezTo>
                <a:close/>
                <a:moveTo>
                  <a:pt x="1181" y="1123"/>
                </a:moveTo>
                <a:cubicBezTo>
                  <a:pt x="1169" y="1169"/>
                  <a:pt x="1135" y="1193"/>
                  <a:pt x="1100" y="1193"/>
                </a:cubicBezTo>
                <a:cubicBezTo>
                  <a:pt x="1054" y="1193"/>
                  <a:pt x="1019" y="1146"/>
                  <a:pt x="1019" y="1100"/>
                </a:cubicBezTo>
                <a:cubicBezTo>
                  <a:pt x="1019" y="1054"/>
                  <a:pt x="1042" y="1007"/>
                  <a:pt x="1100" y="1007"/>
                </a:cubicBezTo>
                <a:cubicBezTo>
                  <a:pt x="1123" y="1007"/>
                  <a:pt x="1158" y="1019"/>
                  <a:pt x="1181" y="1054"/>
                </a:cubicBezTo>
                <a:lnTo>
                  <a:pt x="1181" y="1123"/>
                </a:lnTo>
                <a:close/>
                <a:moveTo>
                  <a:pt x="2038" y="0"/>
                </a:moveTo>
                <a:cubicBezTo>
                  <a:pt x="1748" y="0"/>
                  <a:pt x="1505" y="220"/>
                  <a:pt x="1482" y="509"/>
                </a:cubicBezTo>
                <a:lnTo>
                  <a:pt x="0" y="509"/>
                </a:lnTo>
                <a:lnTo>
                  <a:pt x="0" y="2038"/>
                </a:lnTo>
                <a:lnTo>
                  <a:pt x="2223" y="2038"/>
                </a:lnTo>
                <a:lnTo>
                  <a:pt x="2223" y="1077"/>
                </a:lnTo>
                <a:cubicBezTo>
                  <a:pt x="2442" y="1007"/>
                  <a:pt x="2592" y="799"/>
                  <a:pt x="2592" y="556"/>
                </a:cubicBezTo>
                <a:cubicBezTo>
                  <a:pt x="2592" y="243"/>
                  <a:pt x="2349" y="0"/>
                  <a:pt x="2038" y="0"/>
                </a:cubicBezTo>
                <a:close/>
                <a:moveTo>
                  <a:pt x="139" y="648"/>
                </a:moveTo>
                <a:lnTo>
                  <a:pt x="1494" y="648"/>
                </a:lnTo>
                <a:cubicBezTo>
                  <a:pt x="1517" y="834"/>
                  <a:pt x="1644" y="984"/>
                  <a:pt x="1806" y="1065"/>
                </a:cubicBezTo>
                <a:lnTo>
                  <a:pt x="1239" y="1621"/>
                </a:lnTo>
                <a:cubicBezTo>
                  <a:pt x="1204" y="1656"/>
                  <a:pt x="1158" y="1679"/>
                  <a:pt x="1112" y="1679"/>
                </a:cubicBezTo>
                <a:cubicBezTo>
                  <a:pt x="1065" y="1679"/>
                  <a:pt x="1019" y="1656"/>
                  <a:pt x="984" y="1621"/>
                </a:cubicBezTo>
                <a:lnTo>
                  <a:pt x="139" y="776"/>
                </a:lnTo>
                <a:lnTo>
                  <a:pt x="139" y="648"/>
                </a:lnTo>
                <a:close/>
                <a:moveTo>
                  <a:pt x="139" y="915"/>
                </a:moveTo>
                <a:lnTo>
                  <a:pt x="637" y="1401"/>
                </a:lnTo>
                <a:lnTo>
                  <a:pt x="139" y="1899"/>
                </a:lnTo>
                <a:lnTo>
                  <a:pt x="139" y="915"/>
                </a:lnTo>
                <a:close/>
                <a:moveTo>
                  <a:pt x="267" y="1899"/>
                </a:moveTo>
                <a:lnTo>
                  <a:pt x="695" y="1470"/>
                </a:lnTo>
                <a:lnTo>
                  <a:pt x="915" y="1690"/>
                </a:lnTo>
                <a:cubicBezTo>
                  <a:pt x="973" y="1737"/>
                  <a:pt x="1042" y="1771"/>
                  <a:pt x="1112" y="1771"/>
                </a:cubicBezTo>
                <a:cubicBezTo>
                  <a:pt x="1181" y="1771"/>
                  <a:pt x="1251" y="1737"/>
                  <a:pt x="1308" y="1690"/>
                </a:cubicBezTo>
                <a:lnTo>
                  <a:pt x="1528" y="1470"/>
                </a:lnTo>
                <a:lnTo>
                  <a:pt x="1957" y="1899"/>
                </a:lnTo>
                <a:lnTo>
                  <a:pt x="267" y="1899"/>
                </a:lnTo>
                <a:close/>
                <a:moveTo>
                  <a:pt x="2084" y="1899"/>
                </a:moveTo>
                <a:lnTo>
                  <a:pt x="1586" y="1401"/>
                </a:lnTo>
                <a:lnTo>
                  <a:pt x="1899" y="1100"/>
                </a:lnTo>
                <a:cubicBezTo>
                  <a:pt x="1945" y="1100"/>
                  <a:pt x="1991" y="1111"/>
                  <a:pt x="2038" y="1111"/>
                </a:cubicBezTo>
                <a:lnTo>
                  <a:pt x="2084" y="1111"/>
                </a:lnTo>
                <a:lnTo>
                  <a:pt x="2084" y="1899"/>
                </a:lnTo>
                <a:close/>
                <a:moveTo>
                  <a:pt x="2130" y="834"/>
                </a:moveTo>
                <a:cubicBezTo>
                  <a:pt x="2130" y="845"/>
                  <a:pt x="2119" y="857"/>
                  <a:pt x="2107" y="857"/>
                </a:cubicBezTo>
                <a:lnTo>
                  <a:pt x="2015" y="857"/>
                </a:lnTo>
                <a:cubicBezTo>
                  <a:pt x="2003" y="857"/>
                  <a:pt x="1991" y="845"/>
                  <a:pt x="1991" y="834"/>
                </a:cubicBezTo>
                <a:lnTo>
                  <a:pt x="1991" y="405"/>
                </a:lnTo>
                <a:lnTo>
                  <a:pt x="1922" y="417"/>
                </a:lnTo>
                <a:cubicBezTo>
                  <a:pt x="1910" y="417"/>
                  <a:pt x="1899" y="405"/>
                  <a:pt x="1899" y="394"/>
                </a:cubicBezTo>
                <a:cubicBezTo>
                  <a:pt x="1899" y="313"/>
                  <a:pt x="1899" y="340"/>
                  <a:pt x="1899" y="313"/>
                </a:cubicBezTo>
                <a:cubicBezTo>
                  <a:pt x="1899" y="301"/>
                  <a:pt x="1910" y="301"/>
                  <a:pt x="1922" y="289"/>
                </a:cubicBezTo>
                <a:lnTo>
                  <a:pt x="2107" y="255"/>
                </a:lnTo>
                <a:cubicBezTo>
                  <a:pt x="2119" y="255"/>
                  <a:pt x="2130" y="266"/>
                  <a:pt x="2130" y="278"/>
                </a:cubicBezTo>
                <a:lnTo>
                  <a:pt x="2130" y="8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Slide Number Placeholder 4">
            <a:extLst>
              <a:ext uri="{FF2B5EF4-FFF2-40B4-BE49-F238E27FC236}">
                <a16:creationId xmlns:a16="http://schemas.microsoft.com/office/drawing/2014/main" id="{7FA949BB-F4FD-4B73-BB34-8380472E19FD}"/>
              </a:ext>
            </a:extLst>
          </p:cNvPr>
          <p:cNvSpPr txBox="1">
            <a:spLocks/>
          </p:cNvSpPr>
          <p:nvPr/>
        </p:nvSpPr>
        <p:spPr>
          <a:xfrm>
            <a:off x="4718755" y="6624567"/>
            <a:ext cx="381661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70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Profiler and Engage through Salesforce</a:t>
            </a:r>
          </a:p>
        </p:txBody>
      </p:sp>
    </p:spTree>
    <p:extLst>
      <p:ext uri="{BB962C8B-B14F-4D97-AF65-F5344CB8AC3E}">
        <p14:creationId xmlns:p14="http://schemas.microsoft.com/office/powerpoint/2010/main" val="100301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A416618-6EF0-4CCA-9497-25D949F82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62" y="1355968"/>
            <a:ext cx="9673906" cy="447431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Profiler is Located on Salesforce Lead and Contact Records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4336" y="2976288"/>
            <a:ext cx="781542" cy="274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GB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B306BC-2369-4736-ABF4-91D2A12AD6F2}"/>
              </a:ext>
            </a:extLst>
          </p:cNvPr>
          <p:cNvCxnSpPr/>
          <p:nvPr/>
        </p:nvCxnSpPr>
        <p:spPr>
          <a:xfrm flipH="1">
            <a:off x="2375878" y="3124780"/>
            <a:ext cx="39858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BC15F50-F372-41F3-A42F-D0D6AE542AB1}"/>
              </a:ext>
            </a:extLst>
          </p:cNvPr>
          <p:cNvSpPr txBox="1"/>
          <p:nvPr/>
        </p:nvSpPr>
        <p:spPr>
          <a:xfrm>
            <a:off x="2774463" y="3017058"/>
            <a:ext cx="31486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Select this tab on the lead/contact layout to see this specific view</a:t>
            </a:r>
          </a:p>
        </p:txBody>
      </p:sp>
    </p:spTree>
    <p:extLst>
      <p:ext uri="{BB962C8B-B14F-4D97-AF65-F5344CB8AC3E}">
        <p14:creationId xmlns:p14="http://schemas.microsoft.com/office/powerpoint/2010/main" val="146328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384694" y="1702626"/>
            <a:ext cx="7492481" cy="4174543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Request a Salesforce account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Request an Eloqua account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139D8-020A-42A2-856B-88F062A54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If you do not have access or Single Sign On does not authenticate you can enter a ticket through VIA.</a:t>
            </a:r>
          </a:p>
          <a:p>
            <a:endParaRPr lang="en-US" dirty="0"/>
          </a:p>
          <a:p>
            <a:r>
              <a:rPr lang="en-US" dirty="0"/>
              <a:t>Your Salesforce password must match your email listed in the IQVIA active directory for SSO to work properly.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80CAE-737B-4B1E-9820-D2C6EF48CD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 must have an active Salesforce account and an active Eloqua account to access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Authenticate Access to Profiler in IQVIA Salesforce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AF01C3-F60B-4FA3-BE41-7EFF5A193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8" y="1735964"/>
            <a:ext cx="1600272" cy="7627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FADBF3-4D7E-496E-B85E-77252B1A6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8" y="2532804"/>
            <a:ext cx="5230440" cy="948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44DB97-096D-4611-BC07-0320B3849A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8" y="3515070"/>
            <a:ext cx="4416624" cy="20258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9C7E48-F6F2-4AC5-904C-18CA72053C91}"/>
              </a:ext>
            </a:extLst>
          </p:cNvPr>
          <p:cNvCxnSpPr/>
          <p:nvPr/>
        </p:nvCxnSpPr>
        <p:spPr>
          <a:xfrm flipH="1">
            <a:off x="3720122" y="5147559"/>
            <a:ext cx="67993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61C5B2-1F81-436E-912A-79D5B8836382}"/>
              </a:ext>
            </a:extLst>
          </p:cNvPr>
          <p:cNvSpPr txBox="1"/>
          <p:nvPr/>
        </p:nvSpPr>
        <p:spPr>
          <a:xfrm>
            <a:off x="4341858" y="5039837"/>
            <a:ext cx="3272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Users will be prompted to authenticate before being allowed access.</a:t>
            </a:r>
          </a:p>
        </p:txBody>
      </p:sp>
    </p:spTree>
    <p:extLst>
      <p:ext uri="{BB962C8B-B14F-4D97-AF65-F5344CB8AC3E}">
        <p14:creationId xmlns:p14="http://schemas.microsoft.com/office/powerpoint/2010/main" val="22485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client email activity in Eloqua Profiler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23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view what emails a contact has received/opened, which web pages they have visited and any webinars or events they have attended. To amend the time period use the calendar icon (last 30/60 days, or 1 year)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Scroll down on summary tab to view latest activities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3610" y="1914822"/>
            <a:ext cx="8281679" cy="4200230"/>
            <a:chOff x="693609" y="1297763"/>
            <a:chExt cx="9498347" cy="4817289"/>
          </a:xfrm>
        </p:grpSpPr>
        <p:grpSp>
          <p:nvGrpSpPr>
            <p:cNvPr id="7" name="Group 6"/>
            <p:cNvGrpSpPr/>
            <p:nvPr/>
          </p:nvGrpSpPr>
          <p:grpSpPr>
            <a:xfrm>
              <a:off x="693609" y="1297763"/>
              <a:ext cx="9475928" cy="4817289"/>
              <a:chOff x="384047" y="1199846"/>
              <a:chExt cx="7722842" cy="392607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47" y="1199846"/>
                <a:ext cx="7722842" cy="392607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59287" y="1828802"/>
                <a:ext cx="7023381" cy="315643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170734" y="2035420"/>
              <a:ext cx="474784" cy="2742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200"/>
                </a:spcBef>
              </a:pPr>
              <a:endParaRPr lang="en-GB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974581" y="2230947"/>
              <a:ext cx="217375" cy="34203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200"/>
                </a:spcBef>
              </a:pPr>
              <a:endParaRPr lang="en-GB" sz="1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344564" y="2768931"/>
            <a:ext cx="413968" cy="239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6067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view what emails a contact has received/opened, which web pages they have visited and any webinars or events they have attended. To amend the time period use the calendar icon (last 30/60 days, or 1 year)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Scroll down on summary tab to view latest activities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3610" y="1914822"/>
            <a:ext cx="8281679" cy="4200230"/>
            <a:chOff x="693609" y="1297763"/>
            <a:chExt cx="9498347" cy="4817289"/>
          </a:xfrm>
        </p:grpSpPr>
        <p:grpSp>
          <p:nvGrpSpPr>
            <p:cNvPr id="7" name="Group 6"/>
            <p:cNvGrpSpPr/>
            <p:nvPr/>
          </p:nvGrpSpPr>
          <p:grpSpPr>
            <a:xfrm>
              <a:off x="693609" y="1297763"/>
              <a:ext cx="9475928" cy="4817289"/>
              <a:chOff x="384047" y="1199846"/>
              <a:chExt cx="7722842" cy="392607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47" y="1199846"/>
                <a:ext cx="7722842" cy="392607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59287" y="1828802"/>
                <a:ext cx="7023381" cy="315643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170734" y="2035420"/>
              <a:ext cx="474784" cy="2742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200"/>
                </a:spcBef>
              </a:pPr>
              <a:endParaRPr lang="en-GB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974581" y="2230947"/>
              <a:ext cx="217375" cy="34203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200"/>
                </a:spcBef>
              </a:pPr>
              <a:endParaRPr lang="en-GB" sz="1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344564" y="2768931"/>
            <a:ext cx="413968" cy="239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1034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Click on the Alert button </a:t>
            </a:r>
            <a:endParaRPr lang="en-GB" dirty="0">
              <a:solidFill>
                <a:schemeClr val="tx2"/>
              </a:solidFill>
              <a:ea typeface="ＭＳ Ｐゴシック" charset="-128"/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3763" y="1745671"/>
            <a:ext cx="7929092" cy="4278565"/>
            <a:chOff x="457201" y="1018775"/>
            <a:chExt cx="7722842" cy="41672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1018775"/>
              <a:ext cx="7722842" cy="41672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8355" y="1691043"/>
              <a:ext cx="7131688" cy="3205112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“+Alert” in Profiler To Alert for the Company or the 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9442" y="3193046"/>
            <a:ext cx="1249251" cy="540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94831099"/>
      </p:ext>
    </p:extLst>
  </p:cSld>
  <p:clrMapOvr>
    <a:masterClrMapping/>
  </p:clrMapOvr>
</p:sld>
</file>

<file path=ppt/theme/theme1.xml><?xml version="1.0" encoding="utf-8"?>
<a:theme xmlns:a="http://schemas.openxmlformats.org/drawingml/2006/main" name="IQVIA_V2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Institute PowerPoint Template-v2.0.1.potx" id="{638123C5-577D-4406-B527-D8F890DFF2EA}" vid="{14770E37-B516-4023-8AB8-5A650425DE78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1515</TotalTime>
  <Words>405</Words>
  <Application>Microsoft Office PowerPoint</Application>
  <PresentationFormat>Widescreen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Georgia</vt:lpstr>
      <vt:lpstr>System Font Regular</vt:lpstr>
      <vt:lpstr>Wingdings</vt:lpstr>
      <vt:lpstr>IQVIA_V2.0.0</vt:lpstr>
      <vt:lpstr>Eloqua Profiler</vt:lpstr>
      <vt:lpstr>Eloqua Profiler Summary</vt:lpstr>
      <vt:lpstr>Accessing Profiler and Engage through Salesforce</vt:lpstr>
      <vt:lpstr>Profiler is Located on Salesforce Lead and Contact Records</vt:lpstr>
      <vt:lpstr>Authenticate Access to Profiler in IQVIA Salesforce</vt:lpstr>
      <vt:lpstr>Reviewing client email activity in Eloqua Profiler</vt:lpstr>
      <vt:lpstr>Scroll down on summary tab to view latest activities</vt:lpstr>
      <vt:lpstr>Scroll down on summary tab to view latest activities</vt:lpstr>
      <vt:lpstr>Click “+Alert” in Profiler To Alert for the Company or the Contact</vt:lpstr>
      <vt:lpstr>Set the Alert Type at the Contact or Company Level</vt:lpstr>
      <vt:lpstr>Example of Alert Notification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LeBouef, David</dc:creator>
  <cp:lastModifiedBy>Powell, Kristen</cp:lastModifiedBy>
  <cp:revision>7</cp:revision>
  <cp:lastPrinted>2019-08-20T20:33:24Z</cp:lastPrinted>
  <dcterms:created xsi:type="dcterms:W3CDTF">2020-05-11T12:07:55Z</dcterms:created>
  <dcterms:modified xsi:type="dcterms:W3CDTF">2020-08-27T19:14:06Z</dcterms:modified>
</cp:coreProperties>
</file>