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1"/>
  </p:sldMasterIdLst>
  <p:notesMasterIdLst>
    <p:notesMasterId r:id="rId19"/>
  </p:notesMasterIdLst>
  <p:handoutMasterIdLst>
    <p:handoutMasterId r:id="rId20"/>
  </p:handoutMasterIdLst>
  <p:sldIdLst>
    <p:sldId id="260" r:id="rId2"/>
    <p:sldId id="263" r:id="rId3"/>
    <p:sldId id="2147468270" r:id="rId4"/>
    <p:sldId id="262" r:id="rId5"/>
    <p:sldId id="2147468260" r:id="rId6"/>
    <p:sldId id="2147468263" r:id="rId7"/>
    <p:sldId id="2147468261" r:id="rId8"/>
    <p:sldId id="2147468262" r:id="rId9"/>
    <p:sldId id="2147468264" r:id="rId10"/>
    <p:sldId id="2147468265" r:id="rId11"/>
    <p:sldId id="2147468266" r:id="rId12"/>
    <p:sldId id="2147468267" r:id="rId13"/>
    <p:sldId id="2147468268" r:id="rId14"/>
    <p:sldId id="2147468254" r:id="rId15"/>
    <p:sldId id="2147468259" r:id="rId16"/>
    <p:sldId id="2147468251" r:id="rId17"/>
    <p:sldId id="2147468269"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DA291C"/>
    <a:srgbClr val="959CA0"/>
    <a:srgbClr val="FE8A12"/>
    <a:srgbClr val="F4C65A"/>
    <a:srgbClr val="FFE2C4"/>
    <a:srgbClr val="FEC488"/>
    <a:srgbClr val="7FD1EF"/>
    <a:srgbClr val="A1D794"/>
    <a:srgbClr val="72C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725" autoAdjust="0"/>
  </p:normalViewPr>
  <p:slideViewPr>
    <p:cSldViewPr snapToGrid="0">
      <p:cViewPr varScale="1">
        <p:scale>
          <a:sx n="81" d="100"/>
          <a:sy n="81" d="100"/>
        </p:scale>
        <p:origin x="48"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4984" y="70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23"/>
            <a:ext cx="4393055" cy="367959"/>
          </a:xfrm>
          <a:prstGeom prst="rect">
            <a:avLst/>
          </a:prstGeom>
        </p:spPr>
        <p:txBody>
          <a:bodyPr vert="horz" lIns="93324" tIns="46662" rIns="93324" bIns="46662" rtlCol="0"/>
          <a:lstStyle>
            <a:lvl1pPr algn="l">
              <a:defRPr sz="1200"/>
            </a:lvl1pPr>
          </a:lstStyle>
          <a:p>
            <a:endParaRPr lang="en-US" b="1" dirty="0"/>
          </a:p>
        </p:txBody>
      </p:sp>
      <p:sp>
        <p:nvSpPr>
          <p:cNvPr id="3" name="Date Placeholder 2"/>
          <p:cNvSpPr>
            <a:spLocks noGrp="1"/>
          </p:cNvSpPr>
          <p:nvPr>
            <p:ph type="dt" sz="quarter" idx="1"/>
          </p:nvPr>
        </p:nvSpPr>
        <p:spPr>
          <a:xfrm>
            <a:off x="494675" y="669161"/>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3/6/2024</a:t>
            </a:fld>
            <a:endParaRPr lang="en-US" sz="1000" i="1" dirty="0"/>
          </a:p>
        </p:txBody>
      </p:sp>
      <p:sp>
        <p:nvSpPr>
          <p:cNvPr id="4" name="Footer Placeholder 3"/>
          <p:cNvSpPr>
            <a:spLocks noGrp="1"/>
          </p:cNvSpPr>
          <p:nvPr>
            <p:ph type="ftr" sz="quarter" idx="2"/>
          </p:nvPr>
        </p:nvSpPr>
        <p:spPr>
          <a:xfrm>
            <a:off x="494691" y="8780243"/>
            <a:ext cx="2893517" cy="251346"/>
          </a:xfrm>
          <a:prstGeom prst="rect">
            <a:avLst/>
          </a:prstGeom>
        </p:spPr>
        <p:txBody>
          <a:bodyPr vert="horz" lIns="93324" tIns="46662" rIns="93324" bIns="46662" rtlCol="0" anchor="b"/>
          <a:lstStyle>
            <a:lvl1pPr algn="l">
              <a:defRPr sz="1200"/>
            </a:lvl1pPr>
          </a:lstStyle>
          <a:p>
            <a:endParaRPr lang="en-US" sz="1000" dirty="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dirty="0"/>
          </a:p>
        </p:txBody>
      </p:sp>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04FCD28D-5205-B14D-9338-E5F52C4B3AFB}"/>
              </a:ext>
            </a:extLst>
          </p:cNvPr>
          <p:cNvPicPr preferRelativeResize="0">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3460" y="671457"/>
            <a:ext cx="1555593" cy="281237"/>
          </a:xfrm>
          <a:prstGeom prst="rect">
            <a:avLst/>
          </a:prstGeom>
        </p:spPr>
      </p:pic>
      <p:sp>
        <p:nvSpPr>
          <p:cNvPr id="20" name="Header Placeholder 19">
            <a:extLst>
              <a:ext uri="{FF2B5EF4-FFF2-40B4-BE49-F238E27FC236}">
                <a16:creationId xmlns:a16="http://schemas.microsoft.com/office/drawing/2014/main" id="{44B54E68-49B3-EB4F-9F06-63EBE21271F2}"/>
              </a:ext>
            </a:extLst>
          </p:cNvPr>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a:p>
        </p:txBody>
      </p:sp>
      <p:sp>
        <p:nvSpPr>
          <p:cNvPr id="21" name="Slide Image Placeholder 20">
            <a:extLst>
              <a:ext uri="{FF2B5EF4-FFF2-40B4-BE49-F238E27FC236}">
                <a16:creationId xmlns:a16="http://schemas.microsoft.com/office/drawing/2014/main" id="{9F80914E-3226-3544-8067-D77A7810E7E0}"/>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22" name="Footer Placeholder 21">
            <a:extLst>
              <a:ext uri="{FF2B5EF4-FFF2-40B4-BE49-F238E27FC236}">
                <a16:creationId xmlns:a16="http://schemas.microsoft.com/office/drawing/2014/main" id="{73A95A9D-2083-FD47-8FCC-26405789E46C}"/>
              </a:ext>
            </a:extLst>
          </p:cNvPr>
          <p:cNvSpPr>
            <a:spLocks noGrp="1"/>
          </p:cNvSpPr>
          <p:nvPr>
            <p:ph type="ftr" sz="quarter" idx="4"/>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a:p>
        </p:txBody>
      </p:sp>
      <p:sp>
        <p:nvSpPr>
          <p:cNvPr id="23" name="Slide Number Placeholder 22">
            <a:extLst>
              <a:ext uri="{FF2B5EF4-FFF2-40B4-BE49-F238E27FC236}">
                <a16:creationId xmlns:a16="http://schemas.microsoft.com/office/drawing/2014/main" id="{C3E99797-5A44-E441-B5A2-75267FF5AEBD}"/>
              </a:ext>
            </a:extLst>
          </p:cNvPr>
          <p:cNvSpPr>
            <a:spLocks noGrp="1"/>
          </p:cNvSpPr>
          <p:nvPr>
            <p:ph type="sldNum" sz="quarter" idx="5"/>
          </p:nvPr>
        </p:nvSpPr>
        <p:spPr>
          <a:xfrm>
            <a:off x="3978275" y="8842376"/>
            <a:ext cx="3043238" cy="466725"/>
          </a:xfrm>
          <a:prstGeom prst="rect">
            <a:avLst/>
          </a:prstGeom>
        </p:spPr>
        <p:txBody>
          <a:bodyPr vert="horz" lIns="91440" tIns="45720" rIns="91440" bIns="45720" rtlCol="0" anchor="b"/>
          <a:lstStyle>
            <a:lvl1pPr algn="r">
              <a:defRPr sz="1200"/>
            </a:lvl1pPr>
          </a:lstStyle>
          <a:p>
            <a:fld id="{2757C527-D302-0D4C-8820-8247C93BFD8D}" type="slidenum">
              <a:rPr lang="en-US" smtClean="0"/>
              <a:t>‹#›</a:t>
            </a:fld>
            <a:endParaRPr lang="en-US"/>
          </a:p>
        </p:txBody>
      </p:sp>
      <p:sp>
        <p:nvSpPr>
          <p:cNvPr id="24" name="Notes Placeholder 23">
            <a:extLst>
              <a:ext uri="{FF2B5EF4-FFF2-40B4-BE49-F238E27FC236}">
                <a16:creationId xmlns:a16="http://schemas.microsoft.com/office/drawing/2014/main" id="{0824245F-47FC-6845-9612-BB5942EF9984}"/>
              </a:ext>
            </a:extLst>
          </p:cNvPr>
          <p:cNvSpPr>
            <a:spLocks noGrp="1"/>
          </p:cNvSpPr>
          <p:nvPr>
            <p:ph type="body" sz="quarter" idx="3"/>
          </p:nvPr>
        </p:nvSpPr>
        <p:spPr>
          <a:xfrm>
            <a:off x="701676"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a:extLst>
              <a:ext uri="{FF2B5EF4-FFF2-40B4-BE49-F238E27FC236}">
                <a16:creationId xmlns:a16="http://schemas.microsoft.com/office/drawing/2014/main" id="{089E4AFB-44C9-3941-9EFD-0F8219FA48F5}"/>
              </a:ext>
            </a:extLst>
          </p:cNvPr>
          <p:cNvSpPr>
            <a:spLocks noGrp="1"/>
          </p:cNvSpPr>
          <p:nvPr>
            <p:ph type="dt" idx="1"/>
          </p:nvPr>
        </p:nvSpPr>
        <p:spPr>
          <a:xfrm>
            <a:off x="3978275" y="1"/>
            <a:ext cx="3043238" cy="466725"/>
          </a:xfrm>
          <a:prstGeom prst="rect">
            <a:avLst/>
          </a:prstGeom>
        </p:spPr>
        <p:txBody>
          <a:bodyPr vert="horz" lIns="91440" tIns="45720" rIns="91440" bIns="45720" rtlCol="0"/>
          <a:lstStyle>
            <a:lvl1pPr algn="r">
              <a:defRPr sz="1200"/>
            </a:lvl1pPr>
          </a:lstStyle>
          <a:p>
            <a:fld id="{76052FF9-2A45-F143-A9E3-2C98D6266DD3}" type="datetimeFigureOut">
              <a:rPr lang="en-US" smtClean="0"/>
              <a:t>3/6/2024</a:t>
            </a:fld>
            <a:endParaRPr lang="en-US"/>
          </a:p>
        </p:txBody>
      </p:sp>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0</a:t>
            </a:fld>
            <a:endParaRPr lang="en-US"/>
          </a:p>
        </p:txBody>
      </p:sp>
    </p:spTree>
    <p:extLst>
      <p:ext uri="{BB962C8B-B14F-4D97-AF65-F5344CB8AC3E}">
        <p14:creationId xmlns:p14="http://schemas.microsoft.com/office/powerpoint/2010/main" val="1038927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024-01 - IQV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B76970-59B0-02CE-F0CF-5DF2129D58BC}"/>
              </a:ext>
            </a:extLst>
          </p:cNvPr>
          <p:cNvSpPr/>
          <p:nvPr userDrawn="1"/>
        </p:nvSpPr>
        <p:spPr>
          <a:xfrm>
            <a:off x="0" y="0"/>
            <a:ext cx="12192000" cy="6858000"/>
          </a:xfrm>
          <a:prstGeom prst="rect">
            <a:avLst/>
          </a:prstGeom>
          <a:gradFill>
            <a:gsLst>
              <a:gs pos="15000">
                <a:srgbClr val="140B42"/>
              </a:gs>
              <a:gs pos="80000">
                <a:srgbClr val="005587"/>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GB" sz="1600" b="0" i="0" u="none" strike="noStrike" kern="0" cap="none" spc="0" normalizeH="0" baseline="0" noProof="0" dirty="0" err="1">
              <a:ln>
                <a:noFill/>
              </a:ln>
              <a:solidFill>
                <a:srgbClr val="FFFFFF"/>
              </a:solidFill>
              <a:effectLst/>
              <a:uLnTx/>
              <a:uFillTx/>
              <a:latin typeface="Arial" panose="020B0604020202020204"/>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486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48681" cy="2088828"/>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a:t>
            </a:r>
            <a:br>
              <a:rPr lang="en-US" dirty="0"/>
            </a:br>
            <a:r>
              <a:rPr lang="en-US" dirty="0"/>
              <a:t>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486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16200000">
            <a:off x="10172703"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16200000">
            <a:off x="10741443"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16200000">
            <a:off x="7833691"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7" name="TextBox 6">
            <a:extLst>
              <a:ext uri="{FF2B5EF4-FFF2-40B4-BE49-F238E27FC236}">
                <a16:creationId xmlns:a16="http://schemas.microsoft.com/office/drawing/2014/main" id="{5EEC8515-986E-A47F-4BDA-CED96BF08D65}"/>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16200000">
            <a:off x="9058253"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err="1"/>
          </a:p>
        </p:txBody>
      </p:sp>
      <p:pic>
        <p:nvPicPr>
          <p:cNvPr id="10" name="Picture 9">
            <a:extLst>
              <a:ext uri="{FF2B5EF4-FFF2-40B4-BE49-F238E27FC236}">
                <a16:creationId xmlns:a16="http://schemas.microsoft.com/office/drawing/2014/main" id="{6025B28D-E9A6-1255-B443-7613304201B6}"/>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9199917" y="735457"/>
            <a:ext cx="2247900" cy="406400"/>
          </a:xfrm>
          <a:prstGeom prst="rect">
            <a:avLst/>
          </a:prstGeom>
        </p:spPr>
      </p:pic>
    </p:spTree>
    <p:extLst>
      <p:ext uri="{BB962C8B-B14F-4D97-AF65-F5344CB8AC3E}">
        <p14:creationId xmlns:p14="http://schemas.microsoft.com/office/powerpoint/2010/main" val="4045338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914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024-02 - IQVIA">
    <p:bg>
      <p:bgPr>
        <a:solidFill>
          <a:schemeClr val="bg1"/>
        </a:solidFill>
        <a:effectLst/>
      </p:bgPr>
    </p:bg>
    <p:spTree>
      <p:nvGrpSpPr>
        <p:cNvPr id="1" name=""/>
        <p:cNvGrpSpPr/>
        <p:nvPr/>
      </p:nvGrpSpPr>
      <p:grpSpPr>
        <a:xfrm>
          <a:off x="0" y="0"/>
          <a:ext cx="0" cy="0"/>
          <a:chOff x="0" y="0"/>
          <a:chExt cx="0" cy="0"/>
        </a:xfrm>
      </p:grpSpPr>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613608" y="4175059"/>
            <a:ext cx="6245751"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613608" y="1918354"/>
            <a:ext cx="6245751" cy="2084832"/>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and Can be 3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613608" y="5518464"/>
            <a:ext cx="6245751"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15" name="Graphic 14">
            <a:extLst>
              <a:ext uri="{FF2B5EF4-FFF2-40B4-BE49-F238E27FC236}">
                <a16:creationId xmlns:a16="http://schemas.microsoft.com/office/drawing/2014/main" id="{B6E9086A-E529-2788-B0E4-EFA79D0E2F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16" name="Freeform: Shape 15">
            <a:extLst>
              <a:ext uri="{FF2B5EF4-FFF2-40B4-BE49-F238E27FC236}">
                <a16:creationId xmlns:a16="http://schemas.microsoft.com/office/drawing/2014/main" id="{A1F4E818-2A83-7489-FE1B-DC8FFF233719}"/>
              </a:ext>
            </a:extLst>
          </p:cNvPr>
          <p:cNvSpPr/>
          <p:nvPr userDrawn="1"/>
        </p:nvSpPr>
        <p:spPr>
          <a:xfrm rot="900000">
            <a:off x="7116823" y="-191976"/>
            <a:ext cx="1244450" cy="1815506"/>
          </a:xfrm>
          <a:custGeom>
            <a:avLst/>
            <a:gdLst>
              <a:gd name="connsiteX0" fmla="*/ 0 w 1244450"/>
              <a:gd name="connsiteY0" fmla="*/ 333449 h 1815506"/>
              <a:gd name="connsiteX1" fmla="*/ 1244450 w 1244450"/>
              <a:gd name="connsiteY1" fmla="*/ 0 h 1815506"/>
              <a:gd name="connsiteX2" fmla="*/ 1244450 w 1244450"/>
              <a:gd name="connsiteY2" fmla="*/ 1193281 h 1815506"/>
              <a:gd name="connsiteX3" fmla="*/ 622225 w 1244450"/>
              <a:gd name="connsiteY3" fmla="*/ 1815506 h 1815506"/>
              <a:gd name="connsiteX4" fmla="*/ 0 w 1244450"/>
              <a:gd name="connsiteY4" fmla="*/ 1193281 h 1815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450" h="1815506">
                <a:moveTo>
                  <a:pt x="0" y="333449"/>
                </a:moveTo>
                <a:lnTo>
                  <a:pt x="1244450" y="0"/>
                </a:lnTo>
                <a:lnTo>
                  <a:pt x="1244450" y="1193281"/>
                </a:lnTo>
                <a:cubicBezTo>
                  <a:pt x="1244450" y="1536926"/>
                  <a:pt x="965870" y="1815506"/>
                  <a:pt x="622225" y="1815506"/>
                </a:cubicBezTo>
                <a:cubicBezTo>
                  <a:pt x="278580" y="1815506"/>
                  <a:pt x="0" y="1536926"/>
                  <a:pt x="0" y="1193281"/>
                </a:cubicBezTo>
                <a:close/>
              </a:path>
            </a:pathLst>
          </a:custGeom>
          <a:gradFill>
            <a:gsLst>
              <a:gs pos="20000">
                <a:srgbClr val="140B42"/>
              </a:gs>
              <a:gs pos="80000">
                <a:schemeClr val="accent2"/>
              </a:gs>
            </a:gsLst>
            <a:lin ang="5400000" scaled="1"/>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7" name="Freeform: Shape 16">
            <a:extLst>
              <a:ext uri="{FF2B5EF4-FFF2-40B4-BE49-F238E27FC236}">
                <a16:creationId xmlns:a16="http://schemas.microsoft.com/office/drawing/2014/main" id="{4213A8D0-50D2-BE07-C33B-5280FE4232B0}"/>
              </a:ext>
            </a:extLst>
          </p:cNvPr>
          <p:cNvSpPr/>
          <p:nvPr userDrawn="1"/>
        </p:nvSpPr>
        <p:spPr>
          <a:xfrm rot="900000">
            <a:off x="11384415" y="4422162"/>
            <a:ext cx="1089824" cy="2621535"/>
          </a:xfrm>
          <a:custGeom>
            <a:avLst/>
            <a:gdLst>
              <a:gd name="connsiteX0" fmla="*/ 465632 w 1089824"/>
              <a:gd name="connsiteY0" fmla="*/ 0 h 2621535"/>
              <a:gd name="connsiteX1" fmla="*/ 1089824 w 1089824"/>
              <a:gd name="connsiteY1" fmla="*/ 2329517 h 2621535"/>
              <a:gd name="connsiteX2" fmla="*/ 0 w 1089824"/>
              <a:gd name="connsiteY2" fmla="*/ 2621535 h 2621535"/>
              <a:gd name="connsiteX3" fmla="*/ 0 w 1089824"/>
              <a:gd name="connsiteY3" fmla="*/ 596865 h 2621535"/>
              <a:gd name="connsiteX4" fmla="*/ 377494 w 1089824"/>
              <a:gd name="connsiteY4" fmla="*/ 27359 h 262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824" h="2621535">
                <a:moveTo>
                  <a:pt x="465632" y="0"/>
                </a:moveTo>
                <a:lnTo>
                  <a:pt x="1089824" y="2329517"/>
                </a:lnTo>
                <a:lnTo>
                  <a:pt x="0" y="2621535"/>
                </a:lnTo>
                <a:lnTo>
                  <a:pt x="0" y="596865"/>
                </a:lnTo>
                <a:cubicBezTo>
                  <a:pt x="0" y="340849"/>
                  <a:pt x="155656" y="121189"/>
                  <a:pt x="377494" y="27359"/>
                </a:cubicBezTo>
                <a:close/>
              </a:path>
            </a:pathLst>
          </a:custGeom>
          <a:gradFill flip="none" rotWithShape="1">
            <a:gsLst>
              <a:gs pos="20000">
                <a:schemeClr val="accent2"/>
              </a:gs>
              <a:gs pos="80000">
                <a:srgbClr val="140B42"/>
              </a:gs>
            </a:gsLst>
            <a:lin ang="54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5" name="Freeform: Shape 4">
            <a:extLst>
              <a:ext uri="{FF2B5EF4-FFF2-40B4-BE49-F238E27FC236}">
                <a16:creationId xmlns:a16="http://schemas.microsoft.com/office/drawing/2014/main" id="{9CA7F2F6-48FC-1B44-89F9-84682C0ED811}"/>
              </a:ext>
            </a:extLst>
          </p:cNvPr>
          <p:cNvSpPr/>
          <p:nvPr userDrawn="1"/>
        </p:nvSpPr>
        <p:spPr>
          <a:xfrm rot="900000">
            <a:off x="7841778" y="-500135"/>
            <a:ext cx="3914186" cy="7999940"/>
          </a:xfrm>
          <a:custGeom>
            <a:avLst/>
            <a:gdLst>
              <a:gd name="connsiteX0" fmla="*/ 3362855 w 3914186"/>
              <a:gd name="connsiteY0" fmla="*/ 0 h 7999940"/>
              <a:gd name="connsiteX1" fmla="*/ 3914186 w 3914186"/>
              <a:gd name="connsiteY1" fmla="*/ 2057597 h 7999940"/>
              <a:gd name="connsiteX2" fmla="*/ 3914185 w 3914186"/>
              <a:gd name="connsiteY2" fmla="*/ 6952194 h 7999940"/>
              <a:gd name="connsiteX3" fmla="*/ 3947 w 3914186"/>
              <a:gd name="connsiteY3" fmla="*/ 7999940 h 7999940"/>
              <a:gd name="connsiteX4" fmla="*/ 0 w 3914186"/>
              <a:gd name="connsiteY4" fmla="*/ 7921778 h 7999940"/>
              <a:gd name="connsiteX5" fmla="*/ 1 w 3914186"/>
              <a:gd name="connsiteY5" fmla="*/ 901074 h 799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4186" h="7999940">
                <a:moveTo>
                  <a:pt x="3362855" y="0"/>
                </a:moveTo>
                <a:lnTo>
                  <a:pt x="3914186" y="2057597"/>
                </a:lnTo>
                <a:lnTo>
                  <a:pt x="3914185" y="6952194"/>
                </a:lnTo>
                <a:lnTo>
                  <a:pt x="3947" y="7999940"/>
                </a:lnTo>
                <a:lnTo>
                  <a:pt x="0" y="7921778"/>
                </a:lnTo>
                <a:lnTo>
                  <a:pt x="1" y="901074"/>
                </a:lnTo>
                <a:close/>
              </a:path>
            </a:pathLst>
          </a:cu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9" name="TextBox 18">
            <a:extLst>
              <a:ext uri="{FF2B5EF4-FFF2-40B4-BE49-F238E27FC236}">
                <a16:creationId xmlns:a16="http://schemas.microsoft.com/office/drawing/2014/main" id="{9D950733-D386-D461-6995-42A6097FF11E}"/>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2024.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Tree>
    <p:extLst>
      <p:ext uri="{BB962C8B-B14F-4D97-AF65-F5344CB8AC3E}">
        <p14:creationId xmlns:p14="http://schemas.microsoft.com/office/powerpoint/2010/main" val="224401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2024-01 - IQVIA">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5400000" flipH="1">
            <a:off x="1141342"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5400000" flipH="1">
            <a:off x="572602"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5400000" flipH="1">
            <a:off x="766970"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5400000" flipH="1">
            <a:off x="2255792"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442453"/>
              <a:gd name="connsiteX1" fmla="*/ 0 w 877958"/>
              <a:gd name="connsiteY1" fmla="*/ 438979 h 5442453"/>
              <a:gd name="connsiteX2" fmla="*/ 438979 w 877958"/>
              <a:gd name="connsiteY2" fmla="*/ 0 h 5442453"/>
              <a:gd name="connsiteX3" fmla="*/ 438979 w 877958"/>
              <a:gd name="connsiteY3" fmla="*/ 0 h 5442453"/>
              <a:gd name="connsiteX4" fmla="*/ 877958 w 877958"/>
              <a:gd name="connsiteY4" fmla="*/ 438979 h 5442453"/>
              <a:gd name="connsiteX5" fmla="*/ 877958 w 877958"/>
              <a:gd name="connsiteY5" fmla="*/ 5389536 h 5442453"/>
              <a:gd name="connsiteX6" fmla="*/ 877958 w 877958"/>
              <a:gd name="connsiteY6" fmla="*/ 5389536 h 5442453"/>
              <a:gd name="connsiteX7" fmla="*/ 14816 w 877958"/>
              <a:gd name="connsiteY7" fmla="*/ 5442453 h 5442453"/>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err="1"/>
          </a:p>
        </p:txBody>
      </p:sp>
      <p:pic>
        <p:nvPicPr>
          <p:cNvPr id="4" name="Graphic 3">
            <a:extLst>
              <a:ext uri="{FF2B5EF4-FFF2-40B4-BE49-F238E27FC236}">
                <a16:creationId xmlns:a16="http://schemas.microsoft.com/office/drawing/2014/main" id="{5E9C315F-6F0F-88CF-06F8-56C10BD0C2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11" name="Title 1">
            <a:extLst>
              <a:ext uri="{FF2B5EF4-FFF2-40B4-BE49-F238E27FC236}">
                <a16:creationId xmlns:a16="http://schemas.microsoft.com/office/drawing/2014/main" id="{FB046CC9-1517-70B1-8165-DF336CD8DB17}"/>
              </a:ext>
            </a:extLst>
          </p:cNvPr>
          <p:cNvSpPr>
            <a:spLocks noGrp="1"/>
          </p:cNvSpPr>
          <p:nvPr userDrawn="1">
            <p:ph type="title" hasCustomPrompt="1"/>
          </p:nvPr>
        </p:nvSpPr>
        <p:spPr bwMode="white">
          <a:xfrm>
            <a:off x="5617028" y="2465262"/>
            <a:ext cx="5889171" cy="3285811"/>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Tree>
    <p:extLst>
      <p:ext uri="{BB962C8B-B14F-4D97-AF65-F5344CB8AC3E}">
        <p14:creationId xmlns:p14="http://schemas.microsoft.com/office/powerpoint/2010/main" val="2878454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024-02 - IQVI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7C944E-D498-D622-98F6-EFDA46864246}"/>
              </a:ext>
            </a:extLst>
          </p:cNvPr>
          <p:cNvSpPr>
            <a:spLocks noGrp="1"/>
          </p:cNvSpPr>
          <p:nvPr>
            <p:ph type="title" hasCustomPrompt="1"/>
          </p:nvPr>
        </p:nvSpPr>
        <p:spPr bwMode="white">
          <a:xfrm>
            <a:off x="613608" y="2001994"/>
            <a:ext cx="5588846" cy="3282696"/>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pic>
        <p:nvPicPr>
          <p:cNvPr id="10" name="Graphic 9">
            <a:extLst>
              <a:ext uri="{FF2B5EF4-FFF2-40B4-BE49-F238E27FC236}">
                <a16:creationId xmlns:a16="http://schemas.microsoft.com/office/drawing/2014/main" id="{B22C3E46-9D61-E508-04E3-6A06DDAA05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36" name="Freeform: Shape 35">
            <a:extLst>
              <a:ext uri="{FF2B5EF4-FFF2-40B4-BE49-F238E27FC236}">
                <a16:creationId xmlns:a16="http://schemas.microsoft.com/office/drawing/2014/main" id="{26C46D3E-AC6D-3103-8DBD-956D74F4C909}"/>
              </a:ext>
            </a:extLst>
          </p:cNvPr>
          <p:cNvSpPr/>
          <p:nvPr userDrawn="1"/>
        </p:nvSpPr>
        <p:spPr>
          <a:xfrm rot="900000">
            <a:off x="8442677" y="-448970"/>
            <a:ext cx="3111997" cy="7865277"/>
          </a:xfrm>
          <a:custGeom>
            <a:avLst/>
            <a:gdLst>
              <a:gd name="connsiteX0" fmla="*/ 0 w 3111997"/>
              <a:gd name="connsiteY0" fmla="*/ 743009 h 7865277"/>
              <a:gd name="connsiteX1" fmla="*/ 2772948 w 3111997"/>
              <a:gd name="connsiteY1" fmla="*/ 0 h 7865277"/>
              <a:gd name="connsiteX2" fmla="*/ 3111997 w 3111997"/>
              <a:gd name="connsiteY2" fmla="*/ 1265346 h 7865277"/>
              <a:gd name="connsiteX3" fmla="*/ 3111997 w 3111997"/>
              <a:gd name="connsiteY3" fmla="*/ 7031420 h 7865277"/>
              <a:gd name="connsiteX4" fmla="*/ 0 w 3111997"/>
              <a:gd name="connsiteY4" fmla="*/ 7865277 h 786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1997" h="7865277">
                <a:moveTo>
                  <a:pt x="0" y="743009"/>
                </a:moveTo>
                <a:lnTo>
                  <a:pt x="2772948" y="0"/>
                </a:lnTo>
                <a:lnTo>
                  <a:pt x="3111997" y="1265346"/>
                </a:lnTo>
                <a:lnTo>
                  <a:pt x="3111997" y="7031420"/>
                </a:lnTo>
                <a:lnTo>
                  <a:pt x="0" y="7865277"/>
                </a:lnTo>
                <a:close/>
              </a:path>
            </a:pathLst>
          </a:custGeom>
          <a:gradFill flip="none" rotWithShape="1">
            <a:gsLst>
              <a:gs pos="80000">
                <a:srgbClr val="005587"/>
              </a:gs>
              <a:gs pos="20000">
                <a:srgbClr val="140B42"/>
              </a:gs>
            </a:gsLst>
            <a:lin ang="54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sp>
        <p:nvSpPr>
          <p:cNvPr id="33" name="Freeform: Shape 32">
            <a:extLst>
              <a:ext uri="{FF2B5EF4-FFF2-40B4-BE49-F238E27FC236}">
                <a16:creationId xmlns:a16="http://schemas.microsoft.com/office/drawing/2014/main" id="{C91B8118-8001-4841-19F8-D496141A50A0}"/>
              </a:ext>
            </a:extLst>
          </p:cNvPr>
          <p:cNvSpPr/>
          <p:nvPr userDrawn="1"/>
        </p:nvSpPr>
        <p:spPr>
          <a:xfrm rot="900000">
            <a:off x="7857953" y="-251045"/>
            <a:ext cx="1122250" cy="6279582"/>
          </a:xfrm>
          <a:custGeom>
            <a:avLst/>
            <a:gdLst>
              <a:gd name="connsiteX0" fmla="*/ 0 w 1122250"/>
              <a:gd name="connsiteY0" fmla="*/ 299494 h 6279582"/>
              <a:gd name="connsiteX1" fmla="*/ 1117728 w 1122250"/>
              <a:gd name="connsiteY1" fmla="*/ 0 h 6279582"/>
              <a:gd name="connsiteX2" fmla="*/ 1122250 w 1122250"/>
              <a:gd name="connsiteY2" fmla="*/ 44868 h 6279582"/>
              <a:gd name="connsiteX3" fmla="*/ 1122250 w 1122250"/>
              <a:gd name="connsiteY3" fmla="*/ 5718457 h 6279582"/>
              <a:gd name="connsiteX4" fmla="*/ 561125 w 1122250"/>
              <a:gd name="connsiteY4" fmla="*/ 6279582 h 6279582"/>
              <a:gd name="connsiteX5" fmla="*/ 0 w 1122250"/>
              <a:gd name="connsiteY5" fmla="*/ 5718457 h 62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250" h="6279582">
                <a:moveTo>
                  <a:pt x="0" y="299494"/>
                </a:moveTo>
                <a:lnTo>
                  <a:pt x="1117728" y="0"/>
                </a:lnTo>
                <a:lnTo>
                  <a:pt x="1122250" y="44868"/>
                </a:lnTo>
                <a:lnTo>
                  <a:pt x="1122250" y="5718457"/>
                </a:lnTo>
                <a:cubicBezTo>
                  <a:pt x="1122250" y="6028358"/>
                  <a:pt x="871026" y="6279582"/>
                  <a:pt x="561125" y="6279582"/>
                </a:cubicBezTo>
                <a:cubicBezTo>
                  <a:pt x="251224" y="6279582"/>
                  <a:pt x="0" y="6028358"/>
                  <a:pt x="0" y="57184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35" name="Freeform: Shape 34">
            <a:extLst>
              <a:ext uri="{FF2B5EF4-FFF2-40B4-BE49-F238E27FC236}">
                <a16:creationId xmlns:a16="http://schemas.microsoft.com/office/drawing/2014/main" id="{3D0BEB81-5C21-E6CB-2945-4D85A1CF4B39}"/>
              </a:ext>
            </a:extLst>
          </p:cNvPr>
          <p:cNvSpPr/>
          <p:nvPr userDrawn="1"/>
        </p:nvSpPr>
        <p:spPr>
          <a:xfrm rot="900000">
            <a:off x="10684011" y="4443897"/>
            <a:ext cx="1122250" cy="2625649"/>
          </a:xfrm>
          <a:custGeom>
            <a:avLst/>
            <a:gdLst>
              <a:gd name="connsiteX0" fmla="*/ 448039 w 1122250"/>
              <a:gd name="connsiteY0" fmla="*/ 11400 h 2625649"/>
              <a:gd name="connsiteX1" fmla="*/ 561125 w 1122250"/>
              <a:gd name="connsiteY1" fmla="*/ 1 h 2625649"/>
              <a:gd name="connsiteX2" fmla="*/ 1122250 w 1122250"/>
              <a:gd name="connsiteY2" fmla="*/ 561125 h 2625649"/>
              <a:gd name="connsiteX3" fmla="*/ 1122250 w 1122250"/>
              <a:gd name="connsiteY3" fmla="*/ 2324943 h 2625649"/>
              <a:gd name="connsiteX4" fmla="*/ 0 w 1122250"/>
              <a:gd name="connsiteY4" fmla="*/ 2625649 h 2625649"/>
              <a:gd name="connsiteX5" fmla="*/ 0 w 1122250"/>
              <a:gd name="connsiteY5" fmla="*/ 561125 h 2625649"/>
              <a:gd name="connsiteX6" fmla="*/ 448039 w 1122250"/>
              <a:gd name="connsiteY6" fmla="*/ 11400 h 262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250" h="2625649">
                <a:moveTo>
                  <a:pt x="448039" y="11400"/>
                </a:moveTo>
                <a:cubicBezTo>
                  <a:pt x="484566" y="3926"/>
                  <a:pt x="522387" y="0"/>
                  <a:pt x="561125" y="1"/>
                </a:cubicBezTo>
                <a:cubicBezTo>
                  <a:pt x="871026" y="0"/>
                  <a:pt x="1122250" y="251225"/>
                  <a:pt x="1122250" y="561125"/>
                </a:cubicBezTo>
                <a:lnTo>
                  <a:pt x="1122250" y="2324943"/>
                </a:lnTo>
                <a:lnTo>
                  <a:pt x="0" y="2625649"/>
                </a:lnTo>
                <a:lnTo>
                  <a:pt x="0" y="561125"/>
                </a:lnTo>
                <a:cubicBezTo>
                  <a:pt x="0" y="289962"/>
                  <a:pt x="192344" y="63723"/>
                  <a:pt x="448039" y="114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Tree>
    <p:extLst>
      <p:ext uri="{BB962C8B-B14F-4D97-AF65-F5344CB8AC3E}">
        <p14:creationId xmlns:p14="http://schemas.microsoft.com/office/powerpoint/2010/main" val="344165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2024-03 - IQVI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EDBA70-406E-67AC-EA19-AFC94EEB8D0C}"/>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180FF161-95B3-687F-236E-89576B37039B}"/>
              </a:ext>
            </a:extLst>
          </p:cNvPr>
          <p:cNvSpPr/>
          <p:nvPr userDrawn="1"/>
        </p:nvSpPr>
        <p:spPr>
          <a:xfrm rot="18896850">
            <a:off x="8810675" y="809749"/>
            <a:ext cx="2572502" cy="6381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1" name="Freeform: Shape 10">
            <a:extLst>
              <a:ext uri="{FF2B5EF4-FFF2-40B4-BE49-F238E27FC236}">
                <a16:creationId xmlns:a16="http://schemas.microsoft.com/office/drawing/2014/main" id="{91B89BCA-B6DC-9CFA-1B14-60CBF7F68A9A}"/>
              </a:ext>
            </a:extLst>
          </p:cNvPr>
          <p:cNvSpPr/>
          <p:nvPr userDrawn="1"/>
        </p:nvSpPr>
        <p:spPr>
          <a:xfrm rot="18896850">
            <a:off x="9955161" y="3750354"/>
            <a:ext cx="2884755" cy="638140"/>
          </a:xfrm>
          <a:custGeom>
            <a:avLst/>
            <a:gdLst>
              <a:gd name="connsiteX0" fmla="*/ 3674317 w 3674317"/>
              <a:gd name="connsiteY0" fmla="*/ 0 h 812800"/>
              <a:gd name="connsiteX1" fmla="*/ 2860027 w 3674317"/>
              <a:gd name="connsiteY1" fmla="*/ 812800 h 812800"/>
              <a:gd name="connsiteX2" fmla="*/ 406400 w 3674317"/>
              <a:gd name="connsiteY2" fmla="*/ 812800 h 812800"/>
              <a:gd name="connsiteX3" fmla="*/ 0 w 3674317"/>
              <a:gd name="connsiteY3" fmla="*/ 406400 h 812800"/>
              <a:gd name="connsiteX4" fmla="*/ 406400 w 3674317"/>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4317" h="812800">
                <a:moveTo>
                  <a:pt x="3674317" y="0"/>
                </a:moveTo>
                <a:lnTo>
                  <a:pt x="2860027" y="812800"/>
                </a:lnTo>
                <a:lnTo>
                  <a:pt x="406400" y="812800"/>
                </a:lnTo>
                <a:cubicBezTo>
                  <a:pt x="181951" y="812800"/>
                  <a:pt x="0" y="630849"/>
                  <a:pt x="0" y="406400"/>
                </a:cubicBezTo>
                <a:cubicBezTo>
                  <a:pt x="0" y="181951"/>
                  <a:pt x="181951" y="0"/>
                  <a:pt x="4064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 name="Title 1">
            <a:extLst>
              <a:ext uri="{FF2B5EF4-FFF2-40B4-BE49-F238E27FC236}">
                <a16:creationId xmlns:a16="http://schemas.microsoft.com/office/drawing/2014/main" id="{DCF014C0-8BB5-5793-9DBD-D422EF624E7C}"/>
              </a:ext>
            </a:extLst>
          </p:cNvPr>
          <p:cNvSpPr>
            <a:spLocks noGrp="1"/>
          </p:cNvSpPr>
          <p:nvPr userDrawn="1">
            <p:ph type="title" hasCustomPrompt="1"/>
          </p:nvPr>
        </p:nvSpPr>
        <p:spPr bwMode="white">
          <a:xfrm>
            <a:off x="613608" y="711200"/>
            <a:ext cx="7285515" cy="4576605"/>
          </a:xfrm>
          <a:prstGeom prst="rect">
            <a:avLst/>
          </a:prstGeom>
        </p:spPr>
        <p:txBody>
          <a:bodyPr anchor="ctr" anchorCtr="0"/>
          <a:lstStyle>
            <a:lvl1pPr>
              <a:lnSpc>
                <a:spcPct val="100000"/>
              </a:lnSpc>
              <a:defRPr sz="3600" b="1">
                <a:solidFill>
                  <a:schemeClr val="bg1"/>
                </a:solidFill>
              </a:defRPr>
            </a:lvl1pPr>
          </a:lstStyle>
          <a:p>
            <a:r>
              <a:rPr lang="en-US" dirty="0"/>
              <a:t>Divider title are 36pt Arial Bold sentence case</a:t>
            </a:r>
          </a:p>
        </p:txBody>
      </p:sp>
      <p:pic>
        <p:nvPicPr>
          <p:cNvPr id="4" name="Graphic 3">
            <a:extLst>
              <a:ext uri="{FF2B5EF4-FFF2-40B4-BE49-F238E27FC236}">
                <a16:creationId xmlns:a16="http://schemas.microsoft.com/office/drawing/2014/main" id="{D381AB1C-94E0-88DE-B7FB-AF548E53C0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585" y="5760594"/>
            <a:ext cx="2247900" cy="406400"/>
          </a:xfrm>
          <a:prstGeom prst="rect">
            <a:avLst/>
          </a:prstGeom>
        </p:spPr>
      </p:pic>
      <p:sp>
        <p:nvSpPr>
          <p:cNvPr id="20" name="Freeform: Shape 19">
            <a:extLst>
              <a:ext uri="{FF2B5EF4-FFF2-40B4-BE49-F238E27FC236}">
                <a16:creationId xmlns:a16="http://schemas.microsoft.com/office/drawing/2014/main" id="{E20C9601-4C00-1F60-ACBA-FDEED78A2031}"/>
              </a:ext>
            </a:extLst>
          </p:cNvPr>
          <p:cNvSpPr>
            <a:spLocks/>
          </p:cNvSpPr>
          <p:nvPr userDrawn="1"/>
        </p:nvSpPr>
        <p:spPr bwMode="auto">
          <a:xfrm>
            <a:off x="11012739" y="-38910"/>
            <a:ext cx="1224656" cy="1829007"/>
          </a:xfrm>
          <a:custGeom>
            <a:avLst/>
            <a:gdLst>
              <a:gd name="connsiteX0" fmla="*/ 153315 w 1224656"/>
              <a:gd name="connsiteY0" fmla="*/ 0 h 1829007"/>
              <a:gd name="connsiteX1" fmla="*/ 1224656 w 1224656"/>
              <a:gd name="connsiteY1" fmla="*/ 0 h 1829007"/>
              <a:gd name="connsiteX2" fmla="*/ 1224656 w 1224656"/>
              <a:gd name="connsiteY2" fmla="*/ 1829007 h 1829007"/>
              <a:gd name="connsiteX3" fmla="*/ 1154215 w 1224656"/>
              <a:gd name="connsiteY3" fmla="*/ 1758565 h 1829007"/>
              <a:gd name="connsiteX4" fmla="*/ 159544 w 1224656"/>
              <a:gd name="connsiteY4" fmla="*/ 763895 h 1829007"/>
              <a:gd name="connsiteX5" fmla="*/ 89744 w 1224656"/>
              <a:gd name="connsiteY5" fmla="*/ 77872 h 1829007"/>
              <a:gd name="connsiteX0" fmla="*/ 1224656 w 1316096"/>
              <a:gd name="connsiteY0" fmla="*/ 0 h 1829007"/>
              <a:gd name="connsiteX1" fmla="*/ 1224656 w 1316096"/>
              <a:gd name="connsiteY1" fmla="*/ 1829007 h 1829007"/>
              <a:gd name="connsiteX2" fmla="*/ 1154215 w 1316096"/>
              <a:gd name="connsiteY2" fmla="*/ 1758565 h 1829007"/>
              <a:gd name="connsiteX3" fmla="*/ 159544 w 1316096"/>
              <a:gd name="connsiteY3" fmla="*/ 763895 h 1829007"/>
              <a:gd name="connsiteX4" fmla="*/ 89744 w 1316096"/>
              <a:gd name="connsiteY4" fmla="*/ 77872 h 1829007"/>
              <a:gd name="connsiteX5" fmla="*/ 153315 w 1316096"/>
              <a:gd name="connsiteY5" fmla="*/ 0 h 1829007"/>
              <a:gd name="connsiteX6" fmla="*/ 1316096 w 1316096"/>
              <a:gd name="connsiteY6" fmla="*/ 91440 h 1829007"/>
              <a:gd name="connsiteX0" fmla="*/ 1224656 w 1224656"/>
              <a:gd name="connsiteY0" fmla="*/ 0 h 1829007"/>
              <a:gd name="connsiteX1" fmla="*/ 1224656 w 1224656"/>
              <a:gd name="connsiteY1" fmla="*/ 1829007 h 1829007"/>
              <a:gd name="connsiteX2" fmla="*/ 1154215 w 1224656"/>
              <a:gd name="connsiteY2" fmla="*/ 1758565 h 1829007"/>
              <a:gd name="connsiteX3" fmla="*/ 159544 w 1224656"/>
              <a:gd name="connsiteY3" fmla="*/ 763895 h 1829007"/>
              <a:gd name="connsiteX4" fmla="*/ 89744 w 1224656"/>
              <a:gd name="connsiteY4" fmla="*/ 77872 h 1829007"/>
              <a:gd name="connsiteX5" fmla="*/ 153315 w 1224656"/>
              <a:gd name="connsiteY5" fmla="*/ 0 h 1829007"/>
              <a:gd name="connsiteX0" fmla="*/ 1224656 w 1224656"/>
              <a:gd name="connsiteY0" fmla="*/ 1829007 h 1829007"/>
              <a:gd name="connsiteX1" fmla="*/ 1154215 w 1224656"/>
              <a:gd name="connsiteY1" fmla="*/ 1758565 h 1829007"/>
              <a:gd name="connsiteX2" fmla="*/ 159544 w 1224656"/>
              <a:gd name="connsiteY2" fmla="*/ 763895 h 1829007"/>
              <a:gd name="connsiteX3" fmla="*/ 89744 w 1224656"/>
              <a:gd name="connsiteY3" fmla="*/ 77872 h 1829007"/>
              <a:gd name="connsiteX4" fmla="*/ 153315 w 1224656"/>
              <a:gd name="connsiteY4" fmla="*/ 0 h 1829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656" h="1829007">
                <a:moveTo>
                  <a:pt x="1224656" y="1829007"/>
                </a:moveTo>
                <a:lnTo>
                  <a:pt x="1154215" y="1758565"/>
                </a:lnTo>
                <a:lnTo>
                  <a:pt x="159544" y="763895"/>
                </a:lnTo>
                <a:cubicBezTo>
                  <a:pt x="-26590" y="577761"/>
                  <a:pt x="-49857" y="289530"/>
                  <a:pt x="89744" y="77872"/>
                </a:cubicBezTo>
                <a:lnTo>
                  <a:pt x="153315"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p>
        </p:txBody>
      </p:sp>
      <p:sp>
        <p:nvSpPr>
          <p:cNvPr id="16" name="Freeform: Shape 15">
            <a:extLst>
              <a:ext uri="{FF2B5EF4-FFF2-40B4-BE49-F238E27FC236}">
                <a16:creationId xmlns:a16="http://schemas.microsoft.com/office/drawing/2014/main" id="{30699829-9421-BC32-D008-18D3C6101425}"/>
              </a:ext>
            </a:extLst>
          </p:cNvPr>
          <p:cNvSpPr>
            <a:spLocks/>
          </p:cNvSpPr>
          <p:nvPr userDrawn="1"/>
        </p:nvSpPr>
        <p:spPr bwMode="auto">
          <a:xfrm rot="2700000">
            <a:off x="9141640" y="1040337"/>
            <a:ext cx="3187991" cy="3194255"/>
          </a:xfrm>
          <a:custGeom>
            <a:avLst/>
            <a:gdLst>
              <a:gd name="connsiteX0" fmla="*/ 159586 w 3187991"/>
              <a:gd name="connsiteY0" fmla="*/ 159586 h 3194255"/>
              <a:gd name="connsiteX1" fmla="*/ 544860 w 3187991"/>
              <a:gd name="connsiteY1" fmla="*/ 0 h 3194255"/>
              <a:gd name="connsiteX2" fmla="*/ 2056479 w 3187991"/>
              <a:gd name="connsiteY2" fmla="*/ 0 h 3194255"/>
              <a:gd name="connsiteX3" fmla="*/ 3187991 w 3187991"/>
              <a:gd name="connsiteY3" fmla="*/ 1131513 h 3194255"/>
              <a:gd name="connsiteX4" fmla="*/ 3187991 w 3187991"/>
              <a:gd name="connsiteY4" fmla="*/ 2649395 h 3194255"/>
              <a:gd name="connsiteX5" fmla="*/ 2643131 w 3187991"/>
              <a:gd name="connsiteY5" fmla="*/ 3194255 h 3194255"/>
              <a:gd name="connsiteX6" fmla="*/ 544860 w 3187991"/>
              <a:gd name="connsiteY6" fmla="*/ 3194255 h 3194255"/>
              <a:gd name="connsiteX7" fmla="*/ 0 w 3187991"/>
              <a:gd name="connsiteY7" fmla="*/ 2649395 h 3194255"/>
              <a:gd name="connsiteX8" fmla="*/ 0 w 3187991"/>
              <a:gd name="connsiteY8" fmla="*/ 544860 h 3194255"/>
              <a:gd name="connsiteX9" fmla="*/ 159586 w 3187991"/>
              <a:gd name="connsiteY9" fmla="*/ 159586 h 31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7991" h="3194255">
                <a:moveTo>
                  <a:pt x="159586" y="159586"/>
                </a:moveTo>
                <a:cubicBezTo>
                  <a:pt x="258186" y="60985"/>
                  <a:pt x="394401" y="0"/>
                  <a:pt x="544860" y="0"/>
                </a:cubicBezTo>
                <a:lnTo>
                  <a:pt x="2056479" y="0"/>
                </a:lnTo>
                <a:lnTo>
                  <a:pt x="3187991" y="1131513"/>
                </a:lnTo>
                <a:lnTo>
                  <a:pt x="3187991" y="2649395"/>
                </a:lnTo>
                <a:cubicBezTo>
                  <a:pt x="3187991" y="2950313"/>
                  <a:pt x="2944049" y="3194255"/>
                  <a:pt x="2643131" y="3194255"/>
                </a:cubicBezTo>
                <a:lnTo>
                  <a:pt x="544860" y="3194255"/>
                </a:lnTo>
                <a:cubicBezTo>
                  <a:pt x="243942" y="3194255"/>
                  <a:pt x="0" y="2950313"/>
                  <a:pt x="0" y="2649395"/>
                </a:cubicBezTo>
                <a:lnTo>
                  <a:pt x="0" y="544860"/>
                </a:lnTo>
                <a:cubicBezTo>
                  <a:pt x="0" y="394401"/>
                  <a:pt x="60985" y="258186"/>
                  <a:pt x="159586" y="15958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p>
        </p:txBody>
      </p:sp>
    </p:spTree>
    <p:extLst>
      <p:ext uri="{BB962C8B-B14F-4D97-AF65-F5344CB8AC3E}">
        <p14:creationId xmlns:p14="http://schemas.microsoft.com/office/powerpoint/2010/main" val="3871094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2024-04 - IQVIA">
    <p:bg>
      <p:bgPr>
        <a:solidFill>
          <a:schemeClr val="bg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8B1F425-7FCC-95EC-889D-1C469BA8156D}"/>
              </a:ext>
            </a:extLst>
          </p:cNvPr>
          <p:cNvSpPr>
            <a:spLocks/>
          </p:cNvSpPr>
          <p:nvPr userDrawn="1"/>
        </p:nvSpPr>
        <p:spPr>
          <a:xfrm rot="2700000">
            <a:off x="8997003" y="-456334"/>
            <a:ext cx="1658711" cy="5443918"/>
          </a:xfrm>
          <a:custGeom>
            <a:avLst/>
            <a:gdLst>
              <a:gd name="connsiteX0" fmla="*/ 291026 w 1987250"/>
              <a:gd name="connsiteY0" fmla="*/ 291026 h 6522188"/>
              <a:gd name="connsiteX1" fmla="*/ 993625 w 1987250"/>
              <a:gd name="connsiteY1" fmla="*/ 0 h 6522188"/>
              <a:gd name="connsiteX2" fmla="*/ 1987250 w 1987250"/>
              <a:gd name="connsiteY2" fmla="*/ 993625 h 6522188"/>
              <a:gd name="connsiteX3" fmla="*/ 1987250 w 1987250"/>
              <a:gd name="connsiteY3" fmla="*/ 5536869 h 6522188"/>
              <a:gd name="connsiteX4" fmla="*/ 1001931 w 1987250"/>
              <a:gd name="connsiteY4" fmla="*/ 6522188 h 6522188"/>
              <a:gd name="connsiteX5" fmla="*/ 0 w 1987250"/>
              <a:gd name="connsiteY5" fmla="*/ 5520256 h 6522188"/>
              <a:gd name="connsiteX6" fmla="*/ 0 w 1987250"/>
              <a:gd name="connsiteY6" fmla="*/ 993625 h 6522188"/>
              <a:gd name="connsiteX7" fmla="*/ 291026 w 1987250"/>
              <a:gd name="connsiteY7" fmla="*/ 291026 h 65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250" h="6522188">
                <a:moveTo>
                  <a:pt x="291026" y="291026"/>
                </a:moveTo>
                <a:cubicBezTo>
                  <a:pt x="470837" y="111215"/>
                  <a:pt x="719243" y="0"/>
                  <a:pt x="993625" y="0"/>
                </a:cubicBezTo>
                <a:cubicBezTo>
                  <a:pt x="1542389" y="0"/>
                  <a:pt x="1987250" y="444861"/>
                  <a:pt x="1987250" y="993625"/>
                </a:cubicBezTo>
                <a:lnTo>
                  <a:pt x="1987250" y="5536869"/>
                </a:lnTo>
                <a:lnTo>
                  <a:pt x="1001931" y="6522188"/>
                </a:lnTo>
                <a:lnTo>
                  <a:pt x="0" y="5520256"/>
                </a:lnTo>
                <a:lnTo>
                  <a:pt x="0" y="993625"/>
                </a:lnTo>
                <a:cubicBezTo>
                  <a:pt x="0" y="719243"/>
                  <a:pt x="111216" y="470837"/>
                  <a:pt x="291026" y="2910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6" name="Title 1">
            <a:extLst>
              <a:ext uri="{FF2B5EF4-FFF2-40B4-BE49-F238E27FC236}">
                <a16:creationId xmlns:a16="http://schemas.microsoft.com/office/drawing/2014/main" id="{3D8CB6CB-17D6-9423-37F8-6EFC4880AECC}"/>
              </a:ext>
            </a:extLst>
          </p:cNvPr>
          <p:cNvSpPr>
            <a:spLocks noGrp="1"/>
          </p:cNvSpPr>
          <p:nvPr userDrawn="1">
            <p:ph type="title" hasCustomPrompt="1"/>
          </p:nvPr>
        </p:nvSpPr>
        <p:spPr bwMode="white">
          <a:xfrm>
            <a:off x="613608" y="1741713"/>
            <a:ext cx="5071843" cy="3374574"/>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
        <p:nvSpPr>
          <p:cNvPr id="9" name="Rectangle: Rounded Corners 8">
            <a:extLst>
              <a:ext uri="{FF2B5EF4-FFF2-40B4-BE49-F238E27FC236}">
                <a16:creationId xmlns:a16="http://schemas.microsoft.com/office/drawing/2014/main" id="{8CA16036-B78E-0275-6CA7-911DE4060426}"/>
              </a:ext>
            </a:extLst>
          </p:cNvPr>
          <p:cNvSpPr>
            <a:spLocks/>
          </p:cNvSpPr>
          <p:nvPr userDrawn="1"/>
        </p:nvSpPr>
        <p:spPr>
          <a:xfrm rot="2700000">
            <a:off x="9736981" y="3459243"/>
            <a:ext cx="1658711" cy="3580309"/>
          </a:xfrm>
          <a:prstGeom prst="roundRect">
            <a:avLst>
              <a:gd name="adj" fmla="val 50000"/>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pic>
        <p:nvPicPr>
          <p:cNvPr id="2" name="Graphic 1">
            <a:extLst>
              <a:ext uri="{FF2B5EF4-FFF2-40B4-BE49-F238E27FC236}">
                <a16:creationId xmlns:a16="http://schemas.microsoft.com/office/drawing/2014/main" id="{6BB13D00-4BF1-FD01-6A9F-B1CBB08123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10" name="Picture Placeholder 9">
            <a:extLst>
              <a:ext uri="{FF2B5EF4-FFF2-40B4-BE49-F238E27FC236}">
                <a16:creationId xmlns:a16="http://schemas.microsoft.com/office/drawing/2014/main" id="{4AE586FF-C25B-AF33-5F15-454F206B533D}"/>
              </a:ext>
            </a:extLst>
          </p:cNvPr>
          <p:cNvSpPr>
            <a:spLocks noGrp="1"/>
          </p:cNvSpPr>
          <p:nvPr>
            <p:ph type="pic" sz="quarter" idx="11"/>
          </p:nvPr>
        </p:nvSpPr>
        <p:spPr>
          <a:xfrm>
            <a:off x="7640637" y="1828800"/>
            <a:ext cx="4551363" cy="3581400"/>
          </a:xfrm>
          <a:custGeom>
            <a:avLst/>
            <a:gdLst>
              <a:gd name="connsiteX0" fmla="*/ 374319 w 5422900"/>
              <a:gd name="connsiteY0" fmla="*/ 0 h 4267200"/>
              <a:gd name="connsiteX1" fmla="*/ 5422900 w 5422900"/>
              <a:gd name="connsiteY1" fmla="*/ 0 h 4267200"/>
              <a:gd name="connsiteX2" fmla="*/ 5422900 w 5422900"/>
              <a:gd name="connsiteY2" fmla="*/ 4267200 h 4267200"/>
              <a:gd name="connsiteX3" fmla="*/ 374319 w 5422900"/>
              <a:gd name="connsiteY3" fmla="*/ 4267200 h 4267200"/>
              <a:gd name="connsiteX4" fmla="*/ 0 w 5422900"/>
              <a:gd name="connsiteY4" fmla="*/ 3892881 h 4267200"/>
              <a:gd name="connsiteX5" fmla="*/ 0 w 5422900"/>
              <a:gd name="connsiteY5" fmla="*/ 374319 h 4267200"/>
              <a:gd name="connsiteX6" fmla="*/ 374319 w 5422900"/>
              <a:gd name="connsiteY6"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900" h="4267200">
                <a:moveTo>
                  <a:pt x="374319" y="0"/>
                </a:moveTo>
                <a:lnTo>
                  <a:pt x="5422900" y="0"/>
                </a:lnTo>
                <a:lnTo>
                  <a:pt x="5422900" y="4267200"/>
                </a:lnTo>
                <a:lnTo>
                  <a:pt x="374319" y="4267200"/>
                </a:lnTo>
                <a:cubicBezTo>
                  <a:pt x="167588" y="4267200"/>
                  <a:pt x="0" y="4099612"/>
                  <a:pt x="0" y="3892881"/>
                </a:cubicBezTo>
                <a:lnTo>
                  <a:pt x="0" y="374319"/>
                </a:lnTo>
                <a:cubicBezTo>
                  <a:pt x="0" y="167588"/>
                  <a:pt x="167588" y="0"/>
                  <a:pt x="374319" y="0"/>
                </a:cubicBezTo>
                <a:close/>
              </a:path>
            </a:pathLst>
          </a:custGeom>
          <a:blipFill>
            <a:blip r:embed="rId4"/>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endParaRPr lang="en-US" b="1" dirty="0">
              <a:solidFill>
                <a:srgbClr val="FF0000"/>
              </a:solidFill>
            </a:endParaRPr>
          </a:p>
        </p:txBody>
      </p:sp>
    </p:spTree>
    <p:extLst>
      <p:ext uri="{BB962C8B-B14F-4D97-AF65-F5344CB8AC3E}">
        <p14:creationId xmlns:p14="http://schemas.microsoft.com/office/powerpoint/2010/main" val="374279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2024-05 - IQVIA">
    <p:bg>
      <p:bgPr>
        <a:solidFill>
          <a:schemeClr val="bg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613608" y="609600"/>
            <a:ext cx="6202680" cy="4678205"/>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pic>
        <p:nvPicPr>
          <p:cNvPr id="26" name="Graphic 25">
            <a:extLst>
              <a:ext uri="{FF2B5EF4-FFF2-40B4-BE49-F238E27FC236}">
                <a16:creationId xmlns:a16="http://schemas.microsoft.com/office/drawing/2014/main" id="{889AB6EA-4B7F-D626-10ED-8532995C41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585" y="5760594"/>
            <a:ext cx="2247900" cy="406400"/>
          </a:xfrm>
          <a:prstGeom prst="rect">
            <a:avLst/>
          </a:prstGeom>
        </p:spPr>
      </p:pic>
      <p:sp>
        <p:nvSpPr>
          <p:cNvPr id="15" name="Freeform: Shape 14">
            <a:extLst>
              <a:ext uri="{FF2B5EF4-FFF2-40B4-BE49-F238E27FC236}">
                <a16:creationId xmlns:a16="http://schemas.microsoft.com/office/drawing/2014/main" id="{9480E36D-D806-7D05-D8DC-4ADC176E28F1}"/>
              </a:ext>
            </a:extLst>
          </p:cNvPr>
          <p:cNvSpPr/>
          <p:nvPr userDrawn="1"/>
        </p:nvSpPr>
        <p:spPr>
          <a:xfrm rot="13473600">
            <a:off x="9007218" y="-739919"/>
            <a:ext cx="2599744" cy="5533217"/>
          </a:xfrm>
          <a:custGeom>
            <a:avLst/>
            <a:gdLst>
              <a:gd name="connsiteX0" fmla="*/ 1378880 w 2599744"/>
              <a:gd name="connsiteY0" fmla="*/ 5533217 h 5533217"/>
              <a:gd name="connsiteX1" fmla="*/ 0 w 2599744"/>
              <a:gd name="connsiteY1" fmla="*/ 4132994 h 5533217"/>
              <a:gd name="connsiteX2" fmla="*/ 0 w 2599744"/>
              <a:gd name="connsiteY2" fmla="*/ 1299873 h 5533217"/>
              <a:gd name="connsiteX3" fmla="*/ 1299872 w 2599744"/>
              <a:gd name="connsiteY3" fmla="*/ 0 h 5533217"/>
              <a:gd name="connsiteX4" fmla="*/ 2599744 w 2599744"/>
              <a:gd name="connsiteY4" fmla="*/ 1299872 h 5533217"/>
              <a:gd name="connsiteX5" fmla="*/ 2599744 w 2599744"/>
              <a:gd name="connsiteY5" fmla="*/ 4330962 h 553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744" h="5533217">
                <a:moveTo>
                  <a:pt x="1378880" y="5533217"/>
                </a:moveTo>
                <a:lnTo>
                  <a:pt x="0" y="4132994"/>
                </a:lnTo>
                <a:lnTo>
                  <a:pt x="0" y="1299873"/>
                </a:lnTo>
                <a:cubicBezTo>
                  <a:pt x="0" y="581972"/>
                  <a:pt x="581972" y="0"/>
                  <a:pt x="1299872" y="0"/>
                </a:cubicBezTo>
                <a:cubicBezTo>
                  <a:pt x="2017771" y="0"/>
                  <a:pt x="2599744" y="581973"/>
                  <a:pt x="2599744" y="1299872"/>
                </a:cubicBezTo>
                <a:lnTo>
                  <a:pt x="2599744" y="43309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7" name="Freeform: Shape 6">
            <a:extLst>
              <a:ext uri="{FF2B5EF4-FFF2-40B4-BE49-F238E27FC236}">
                <a16:creationId xmlns:a16="http://schemas.microsoft.com/office/drawing/2014/main" id="{B79252B4-99CA-3419-840E-DA516CC6BEBB}"/>
              </a:ext>
            </a:extLst>
          </p:cNvPr>
          <p:cNvSpPr/>
          <p:nvPr userDrawn="1"/>
        </p:nvSpPr>
        <p:spPr>
          <a:xfrm rot="20457708">
            <a:off x="11186621" y="-13688"/>
            <a:ext cx="660198" cy="358286"/>
          </a:xfrm>
          <a:custGeom>
            <a:avLst/>
            <a:gdLst>
              <a:gd name="connsiteX0" fmla="*/ 318178 w 660198"/>
              <a:gd name="connsiteY0" fmla="*/ 0 h 358286"/>
              <a:gd name="connsiteX1" fmla="*/ 660198 w 660198"/>
              <a:gd name="connsiteY1" fmla="*/ 118023 h 358286"/>
              <a:gd name="connsiteX2" fmla="*/ 229425 w 660198"/>
              <a:gd name="connsiteY2" fmla="*/ 330222 h 358286"/>
              <a:gd name="connsiteX3" fmla="*/ 13408 w 660198"/>
              <a:gd name="connsiteY3" fmla="*/ 296211 h 358286"/>
              <a:gd name="connsiteX4" fmla="*/ 11570 w 660198"/>
              <a:gd name="connsiteY4" fmla="*/ 291615 h 358286"/>
              <a:gd name="connsiteX5" fmla="*/ 116362 w 660198"/>
              <a:gd name="connsiteY5" fmla="*/ 99498 h 3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198" h="358286">
                <a:moveTo>
                  <a:pt x="318178" y="0"/>
                </a:moveTo>
                <a:lnTo>
                  <a:pt x="660198" y="118023"/>
                </a:lnTo>
                <a:lnTo>
                  <a:pt x="229425" y="330222"/>
                </a:lnTo>
                <a:cubicBezTo>
                  <a:pt x="69481" y="409276"/>
                  <a:pt x="13408" y="296211"/>
                  <a:pt x="13408" y="296211"/>
                </a:cubicBezTo>
                <a:lnTo>
                  <a:pt x="11570" y="291615"/>
                </a:lnTo>
                <a:cubicBezTo>
                  <a:pt x="-43583" y="178552"/>
                  <a:pt x="116362" y="99498"/>
                  <a:pt x="116362" y="99498"/>
                </a:cubicBezTo>
                <a:close/>
              </a:path>
            </a:pathLst>
          </a:custGeom>
          <a:solidFill>
            <a:schemeClr val="accent5"/>
          </a:solidFill>
          <a:ln w="12700" cap="flat">
            <a:noFill/>
            <a:prstDash val="solid"/>
            <a:miter/>
          </a:ln>
        </p:spPr>
        <p:txBody>
          <a:bodyPr wrap="square" rtlCol="0" anchor="ctr">
            <a:noAutofit/>
          </a:bodyPr>
          <a:lstStyle/>
          <a:p>
            <a:endParaRPr lang="ru-RU" dirty="0"/>
          </a:p>
        </p:txBody>
      </p:sp>
      <p:sp>
        <p:nvSpPr>
          <p:cNvPr id="5" name="Freeform: Shape 4">
            <a:extLst>
              <a:ext uri="{FF2B5EF4-FFF2-40B4-BE49-F238E27FC236}">
                <a16:creationId xmlns:a16="http://schemas.microsoft.com/office/drawing/2014/main" id="{2BAC8301-D0B3-F09B-8934-4C4BF853D744}"/>
              </a:ext>
            </a:extLst>
          </p:cNvPr>
          <p:cNvSpPr/>
          <p:nvPr userDrawn="1"/>
        </p:nvSpPr>
        <p:spPr>
          <a:xfrm rot="2700000">
            <a:off x="9373836" y="-702513"/>
            <a:ext cx="780382" cy="2913053"/>
          </a:xfrm>
          <a:custGeom>
            <a:avLst/>
            <a:gdLst>
              <a:gd name="connsiteX0" fmla="*/ 0 w 780382"/>
              <a:gd name="connsiteY0" fmla="*/ 780382 h 2913053"/>
              <a:gd name="connsiteX1" fmla="*/ 780382 w 780382"/>
              <a:gd name="connsiteY1" fmla="*/ 0 h 2913053"/>
              <a:gd name="connsiteX2" fmla="*/ 780382 w 780382"/>
              <a:gd name="connsiteY2" fmla="*/ 2522862 h 2913053"/>
              <a:gd name="connsiteX3" fmla="*/ 390191 w 780382"/>
              <a:gd name="connsiteY3" fmla="*/ 2913053 h 2913053"/>
              <a:gd name="connsiteX4" fmla="*/ 0 w 780382"/>
              <a:gd name="connsiteY4" fmla="*/ 2522862 h 291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382" h="2913053">
                <a:moveTo>
                  <a:pt x="0" y="780382"/>
                </a:moveTo>
                <a:lnTo>
                  <a:pt x="780382" y="0"/>
                </a:lnTo>
                <a:lnTo>
                  <a:pt x="780382" y="2522862"/>
                </a:lnTo>
                <a:cubicBezTo>
                  <a:pt x="780382" y="2738359"/>
                  <a:pt x="605688" y="2913053"/>
                  <a:pt x="390191" y="2913053"/>
                </a:cubicBezTo>
                <a:cubicBezTo>
                  <a:pt x="174694" y="2913053"/>
                  <a:pt x="0" y="2738359"/>
                  <a:pt x="0" y="2522862"/>
                </a:cubicBezTo>
                <a:close/>
              </a:path>
            </a:pathLst>
          </a:custGeom>
          <a:solidFill>
            <a:schemeClr val="accent1"/>
          </a:solidFill>
          <a:ln w="12700" cap="flat">
            <a:noFill/>
            <a:prstDash val="solid"/>
            <a:miter/>
          </a:ln>
        </p:spPr>
        <p:txBody>
          <a:bodyPr wrap="square" rtlCol="0" anchor="ctr">
            <a:noAutofit/>
          </a:bodyPr>
          <a:lstStyle/>
          <a:p>
            <a:pPr lvl="0"/>
            <a:endParaRPr lang="en-US" dirty="0" err="1">
              <a:solidFill>
                <a:schemeClr val="tx1"/>
              </a:solidFill>
            </a:endParaRPr>
          </a:p>
        </p:txBody>
      </p:sp>
      <p:sp>
        <p:nvSpPr>
          <p:cNvPr id="11" name="Freeform: Shape 10">
            <a:extLst>
              <a:ext uri="{FF2B5EF4-FFF2-40B4-BE49-F238E27FC236}">
                <a16:creationId xmlns:a16="http://schemas.microsoft.com/office/drawing/2014/main" id="{F103DB20-CA44-5144-7694-2FBF81D0EACA}"/>
              </a:ext>
            </a:extLst>
          </p:cNvPr>
          <p:cNvSpPr/>
          <p:nvPr userDrawn="1"/>
        </p:nvSpPr>
        <p:spPr>
          <a:xfrm rot="2700000">
            <a:off x="11469147" y="2339446"/>
            <a:ext cx="1193519" cy="1550166"/>
          </a:xfrm>
          <a:custGeom>
            <a:avLst/>
            <a:gdLst>
              <a:gd name="connsiteX0" fmla="*/ 0 w 1193519"/>
              <a:gd name="connsiteY0" fmla="*/ 0 h 1550166"/>
              <a:gd name="connsiteX1" fmla="*/ 1193519 w 1193519"/>
              <a:gd name="connsiteY1" fmla="*/ 1193519 h 1550166"/>
              <a:gd name="connsiteX2" fmla="*/ 1150445 w 1193519"/>
              <a:gd name="connsiteY2" fmla="*/ 1272877 h 1550166"/>
              <a:gd name="connsiteX3" fmla="*/ 628928 w 1193519"/>
              <a:gd name="connsiteY3" fmla="*/ 1550166 h 1550166"/>
              <a:gd name="connsiteX4" fmla="*/ 0 w 1193519"/>
              <a:gd name="connsiteY4" fmla="*/ 921238 h 1550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19" h="1550166">
                <a:moveTo>
                  <a:pt x="0" y="0"/>
                </a:moveTo>
                <a:lnTo>
                  <a:pt x="1193519" y="1193519"/>
                </a:lnTo>
                <a:lnTo>
                  <a:pt x="1150445" y="1272877"/>
                </a:lnTo>
                <a:cubicBezTo>
                  <a:pt x="1037422" y="1440173"/>
                  <a:pt x="846020" y="1550166"/>
                  <a:pt x="628928" y="1550166"/>
                </a:cubicBezTo>
                <a:cubicBezTo>
                  <a:pt x="281581" y="1550166"/>
                  <a:pt x="0" y="1268585"/>
                  <a:pt x="0" y="921238"/>
                </a:cubicBezTo>
                <a:close/>
              </a:path>
            </a:pathLst>
          </a:custGeom>
          <a:solidFill>
            <a:schemeClr val="accent5"/>
          </a:solidFill>
          <a:ln w="12700" cap="flat">
            <a:noFill/>
            <a:prstDash val="solid"/>
            <a:miter/>
          </a:ln>
        </p:spPr>
        <p:txBody>
          <a:bodyPr wrap="square" rtlCol="0" anchor="ctr">
            <a:noAutofit/>
          </a:bodyPr>
          <a:lstStyle/>
          <a:p>
            <a:pPr lvl="0"/>
            <a:endParaRPr lang="en-US" dirty="0" err="1"/>
          </a:p>
        </p:txBody>
      </p:sp>
    </p:spTree>
    <p:extLst>
      <p:ext uri="{BB962C8B-B14F-4D97-AF65-F5344CB8AC3E}">
        <p14:creationId xmlns:p14="http://schemas.microsoft.com/office/powerpoint/2010/main" val="428983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2024-03 - IQVIA">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008FDF6-6C42-435C-8ABA-FDA3F0DFE00D}"/>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95852"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95852" cy="2088828"/>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95852"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40" name="Picture 39">
            <a:extLst>
              <a:ext uri="{FF2B5EF4-FFF2-40B4-BE49-F238E27FC236}">
                <a16:creationId xmlns:a16="http://schemas.microsoft.com/office/drawing/2014/main" id="{78BCC127-A4D6-48D0-A944-3E354801CDCC}"/>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21" name="Freeform: Shape 20">
            <a:extLst>
              <a:ext uri="{FF2B5EF4-FFF2-40B4-BE49-F238E27FC236}">
                <a16:creationId xmlns:a16="http://schemas.microsoft.com/office/drawing/2014/main" id="{2455B4A9-C2C4-4D4B-B5A6-E3BB93F31793}"/>
              </a:ext>
            </a:extLst>
          </p:cNvPr>
          <p:cNvSpPr/>
          <p:nvPr userDrawn="1"/>
        </p:nvSpPr>
        <p:spPr>
          <a:xfrm rot="18880191">
            <a:off x="7003968" y="958724"/>
            <a:ext cx="5766811" cy="1634831"/>
          </a:xfrm>
          <a:custGeom>
            <a:avLst/>
            <a:gdLst>
              <a:gd name="connsiteX0" fmla="*/ 7130190 w 7130190"/>
              <a:gd name="connsiteY0" fmla="*/ 1494581 h 2021334"/>
              <a:gd name="connsiteX1" fmla="*/ 6597331 w 7130190"/>
              <a:gd name="connsiteY1" fmla="*/ 2021334 h 2021334"/>
              <a:gd name="connsiteX2" fmla="*/ 1010667 w 7130190"/>
              <a:gd name="connsiteY2" fmla="*/ 2021334 h 2021334"/>
              <a:gd name="connsiteX3" fmla="*/ 0 w 7130190"/>
              <a:gd name="connsiteY3" fmla="*/ 1010667 h 2021334"/>
              <a:gd name="connsiteX4" fmla="*/ 1010667 w 7130190"/>
              <a:gd name="connsiteY4" fmla="*/ 0 h 2021334"/>
              <a:gd name="connsiteX5" fmla="*/ 5652735 w 7130190"/>
              <a:gd name="connsiteY5" fmla="*/ 0 h 202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190" h="2021334">
                <a:moveTo>
                  <a:pt x="7130190" y="1494581"/>
                </a:moveTo>
                <a:lnTo>
                  <a:pt x="6597331" y="2021334"/>
                </a:lnTo>
                <a:lnTo>
                  <a:pt x="1010667" y="2021334"/>
                </a:lnTo>
                <a:cubicBezTo>
                  <a:pt x="452491" y="2021334"/>
                  <a:pt x="0" y="1568843"/>
                  <a:pt x="0" y="1010667"/>
                </a:cubicBezTo>
                <a:cubicBezTo>
                  <a:pt x="0" y="452491"/>
                  <a:pt x="452491" y="0"/>
                  <a:pt x="1010667" y="0"/>
                </a:cubicBezTo>
                <a:lnTo>
                  <a:pt x="565273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6" name="Rectangle: Rounded Corners 5">
            <a:extLst>
              <a:ext uri="{FF2B5EF4-FFF2-40B4-BE49-F238E27FC236}">
                <a16:creationId xmlns:a16="http://schemas.microsoft.com/office/drawing/2014/main" id="{9745EF4D-5A59-0033-22CE-A967C3343CEA}"/>
              </a:ext>
            </a:extLst>
          </p:cNvPr>
          <p:cNvSpPr/>
          <p:nvPr userDrawn="1"/>
        </p:nvSpPr>
        <p:spPr>
          <a:xfrm rot="18880191">
            <a:off x="8499307" y="2355298"/>
            <a:ext cx="2930426" cy="88778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6" name="Freeform: Shape 15">
            <a:extLst>
              <a:ext uri="{FF2B5EF4-FFF2-40B4-BE49-F238E27FC236}">
                <a16:creationId xmlns:a16="http://schemas.microsoft.com/office/drawing/2014/main" id="{74CC37FF-6C44-F059-2F5F-95F30D6AF64C}"/>
              </a:ext>
            </a:extLst>
          </p:cNvPr>
          <p:cNvSpPr/>
          <p:nvPr userDrawn="1"/>
        </p:nvSpPr>
        <p:spPr>
          <a:xfrm rot="18880191">
            <a:off x="8572095" y="74113"/>
            <a:ext cx="2335382" cy="887781"/>
          </a:xfrm>
          <a:custGeom>
            <a:avLst/>
            <a:gdLst>
              <a:gd name="connsiteX0" fmla="*/ 1802418 w 2887509"/>
              <a:gd name="connsiteY0" fmla="*/ 0 h 1097669"/>
              <a:gd name="connsiteX1" fmla="*/ 2887509 w 2887509"/>
              <a:gd name="connsiteY1" fmla="*/ 1097669 h 1097669"/>
              <a:gd name="connsiteX2" fmla="*/ 548834 w 2887509"/>
              <a:gd name="connsiteY2" fmla="*/ 1097668 h 1097669"/>
              <a:gd name="connsiteX3" fmla="*/ 0 w 2887509"/>
              <a:gd name="connsiteY3" fmla="*/ 548834 h 1097669"/>
              <a:gd name="connsiteX4" fmla="*/ 548834 w 2887509"/>
              <a:gd name="connsiteY4" fmla="*/ 0 h 1097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509" h="1097669">
                <a:moveTo>
                  <a:pt x="1802418" y="0"/>
                </a:moveTo>
                <a:lnTo>
                  <a:pt x="2887509" y="1097669"/>
                </a:lnTo>
                <a:lnTo>
                  <a:pt x="548834" y="1097668"/>
                </a:lnTo>
                <a:cubicBezTo>
                  <a:pt x="245721" y="1097668"/>
                  <a:pt x="0" y="851947"/>
                  <a:pt x="0" y="548834"/>
                </a:cubicBezTo>
                <a:cubicBezTo>
                  <a:pt x="0" y="245721"/>
                  <a:pt x="245721" y="0"/>
                  <a:pt x="5488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 name="TextBox 1">
            <a:extLst>
              <a:ext uri="{FF2B5EF4-FFF2-40B4-BE49-F238E27FC236}">
                <a16:creationId xmlns:a16="http://schemas.microsoft.com/office/drawing/2014/main" id="{3B69183B-EF09-DEB8-DBB1-EE99DD036764}"/>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23" name="Freeform: Shape 22">
            <a:extLst>
              <a:ext uri="{FF2B5EF4-FFF2-40B4-BE49-F238E27FC236}">
                <a16:creationId xmlns:a16="http://schemas.microsoft.com/office/drawing/2014/main" id="{AAC475A6-CE10-0E6A-2700-525C57FA92F3}"/>
              </a:ext>
            </a:extLst>
          </p:cNvPr>
          <p:cNvSpPr>
            <a:spLocks/>
          </p:cNvSpPr>
          <p:nvPr userDrawn="1"/>
        </p:nvSpPr>
        <p:spPr bwMode="auto">
          <a:xfrm rot="2700000">
            <a:off x="9437387" y="536223"/>
            <a:ext cx="3931862" cy="3934695"/>
          </a:xfrm>
          <a:custGeom>
            <a:avLst/>
            <a:gdLst>
              <a:gd name="connsiteX0" fmla="*/ 382156 w 3931862"/>
              <a:gd name="connsiteY0" fmla="*/ 10539 h 3934695"/>
              <a:gd name="connsiteX1" fmla="*/ 384583 w 3931862"/>
              <a:gd name="connsiteY1" fmla="*/ 9785 h 3934695"/>
              <a:gd name="connsiteX2" fmla="*/ 481653 w 3931862"/>
              <a:gd name="connsiteY2" fmla="*/ 0 h 3934695"/>
              <a:gd name="connsiteX3" fmla="*/ 1113950 w 3931862"/>
              <a:gd name="connsiteY3" fmla="*/ 0 h 3934695"/>
              <a:gd name="connsiteX4" fmla="*/ 3931862 w 3931862"/>
              <a:gd name="connsiteY4" fmla="*/ 2817912 h 3934695"/>
              <a:gd name="connsiteX5" fmla="*/ 3931862 w 3931862"/>
              <a:gd name="connsiteY5" fmla="*/ 3453042 h 3934695"/>
              <a:gd name="connsiteX6" fmla="*/ 3450209 w 3931862"/>
              <a:gd name="connsiteY6" fmla="*/ 3934695 h 3934695"/>
              <a:gd name="connsiteX7" fmla="*/ 481653 w 3931862"/>
              <a:gd name="connsiteY7" fmla="*/ 3934695 h 3934695"/>
              <a:gd name="connsiteX8" fmla="*/ 0 w 3931862"/>
              <a:gd name="connsiteY8" fmla="*/ 3453042 h 3934695"/>
              <a:gd name="connsiteX9" fmla="*/ 0 w 3931862"/>
              <a:gd name="connsiteY9" fmla="*/ 481653 h 3934695"/>
              <a:gd name="connsiteX10" fmla="*/ 9786 w 3931862"/>
              <a:gd name="connsiteY10" fmla="*/ 384583 h 3934695"/>
              <a:gd name="connsiteX11" fmla="*/ 10539 w 3931862"/>
              <a:gd name="connsiteY11" fmla="*/ 382157 h 393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862" h="3934695">
                <a:moveTo>
                  <a:pt x="382156" y="10539"/>
                </a:moveTo>
                <a:lnTo>
                  <a:pt x="384583" y="9785"/>
                </a:lnTo>
                <a:cubicBezTo>
                  <a:pt x="415937" y="3370"/>
                  <a:pt x="448402" y="0"/>
                  <a:pt x="481653" y="0"/>
                </a:cubicBezTo>
                <a:lnTo>
                  <a:pt x="1113950" y="0"/>
                </a:lnTo>
                <a:lnTo>
                  <a:pt x="3931862" y="2817912"/>
                </a:lnTo>
                <a:lnTo>
                  <a:pt x="3931862" y="3453042"/>
                </a:lnTo>
                <a:cubicBezTo>
                  <a:pt x="3931862" y="3719052"/>
                  <a:pt x="3716219" y="3934695"/>
                  <a:pt x="3450209" y="3934695"/>
                </a:cubicBezTo>
                <a:lnTo>
                  <a:pt x="481653" y="3934695"/>
                </a:lnTo>
                <a:cubicBezTo>
                  <a:pt x="215643" y="3934695"/>
                  <a:pt x="0" y="3719052"/>
                  <a:pt x="0" y="3453042"/>
                </a:cubicBezTo>
                <a:lnTo>
                  <a:pt x="0" y="481653"/>
                </a:lnTo>
                <a:cubicBezTo>
                  <a:pt x="0" y="448402"/>
                  <a:pt x="3369" y="415937"/>
                  <a:pt x="9786" y="384583"/>
                </a:cubicBezTo>
                <a:lnTo>
                  <a:pt x="10539" y="3821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solidFill>
                <a:schemeClr val="lt1"/>
              </a:solidFill>
            </a:endParaRPr>
          </a:p>
        </p:txBody>
      </p:sp>
      <p:sp>
        <p:nvSpPr>
          <p:cNvPr id="28" name="Freeform: Shape 27">
            <a:extLst>
              <a:ext uri="{FF2B5EF4-FFF2-40B4-BE49-F238E27FC236}">
                <a16:creationId xmlns:a16="http://schemas.microsoft.com/office/drawing/2014/main" id="{74012F6A-325E-BA05-9E6A-DBAD18E7D956}"/>
              </a:ext>
            </a:extLst>
          </p:cNvPr>
          <p:cNvSpPr>
            <a:spLocks/>
          </p:cNvSpPr>
          <p:nvPr userDrawn="1"/>
        </p:nvSpPr>
        <p:spPr bwMode="auto">
          <a:xfrm rot="2700000">
            <a:off x="10223690" y="810799"/>
            <a:ext cx="3785617" cy="3568117"/>
          </a:xfrm>
          <a:custGeom>
            <a:avLst/>
            <a:gdLst>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7" fmla="*/ 197031 w 3804547"/>
              <a:gd name="connsiteY7" fmla="*/ 91440 h 3701473"/>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0" fmla="*/ 3804547 w 3804547"/>
              <a:gd name="connsiteY0" fmla="*/ 3593489 h 3596007"/>
              <a:gd name="connsiteX1" fmla="*/ 3779576 w 3804547"/>
              <a:gd name="connsiteY1" fmla="*/ 3596007 h 3596007"/>
              <a:gd name="connsiteX2" fmla="*/ 501834 w 3804547"/>
              <a:gd name="connsiteY2" fmla="*/ 3596007 h 3596007"/>
              <a:gd name="connsiteX3" fmla="*/ 0 w 3804547"/>
              <a:gd name="connsiteY3" fmla="*/ 3094173 h 3596007"/>
              <a:gd name="connsiteX4" fmla="*/ 0 w 3804547"/>
              <a:gd name="connsiteY4" fmla="*/ 1237 h 3596007"/>
              <a:gd name="connsiteX5" fmla="*/ 125 w 3804547"/>
              <a:gd name="connsiteY5" fmla="*/ 0 h 359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4547" h="3596007">
                <a:moveTo>
                  <a:pt x="3804547" y="3593489"/>
                </a:moveTo>
                <a:lnTo>
                  <a:pt x="3779576" y="3596007"/>
                </a:lnTo>
                <a:lnTo>
                  <a:pt x="501834" y="3596007"/>
                </a:lnTo>
                <a:cubicBezTo>
                  <a:pt x="224679" y="3596007"/>
                  <a:pt x="0" y="3371328"/>
                  <a:pt x="0" y="3094173"/>
                </a:cubicBezTo>
                <a:lnTo>
                  <a:pt x="0" y="1237"/>
                </a:lnTo>
                <a:cubicBezTo>
                  <a:pt x="42" y="825"/>
                  <a:pt x="83" y="412"/>
                  <a:pt x="125" y="0"/>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solidFill>
                <a:schemeClr val="lt1"/>
              </a:solidFill>
            </a:endParaRPr>
          </a:p>
        </p:txBody>
      </p:sp>
    </p:spTree>
    <p:extLst>
      <p:ext uri="{BB962C8B-B14F-4D97-AF65-F5344CB8AC3E}">
        <p14:creationId xmlns:p14="http://schemas.microsoft.com/office/powerpoint/2010/main" val="1003711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024-06 - IQVIA">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E971393-FE1D-3B6A-5952-3200539F4C21}"/>
              </a:ext>
            </a:extLst>
          </p:cNvPr>
          <p:cNvSpPr/>
          <p:nvPr userDrawn="1"/>
        </p:nvSpPr>
        <p:spPr>
          <a:xfrm rot="18900000">
            <a:off x="9590939" y="-1090570"/>
            <a:ext cx="3074362" cy="4401184"/>
          </a:xfrm>
          <a:custGeom>
            <a:avLst/>
            <a:gdLst>
              <a:gd name="connsiteX0" fmla="*/ 906398 w 3074362"/>
              <a:gd name="connsiteY0" fmla="*/ 0 h 4401184"/>
              <a:gd name="connsiteX1" fmla="*/ 3074362 w 3074362"/>
              <a:gd name="connsiteY1" fmla="*/ 2167965 h 4401184"/>
              <a:gd name="connsiteX2" fmla="*/ 841143 w 3074362"/>
              <a:gd name="connsiteY2" fmla="*/ 4401184 h 4401184"/>
              <a:gd name="connsiteX3" fmla="*/ 334666 w 3074362"/>
              <a:gd name="connsiteY3" fmla="*/ 4401184 h 4401184"/>
              <a:gd name="connsiteX4" fmla="*/ 0 w 3074362"/>
              <a:gd name="connsiteY4" fmla="*/ 4066518 h 4401184"/>
              <a:gd name="connsiteX5" fmla="*/ 0 w 3074362"/>
              <a:gd name="connsiteY5" fmla="*/ 334667 h 4401184"/>
              <a:gd name="connsiteX6" fmla="*/ 334666 w 3074362"/>
              <a:gd name="connsiteY6" fmla="*/ 0 h 44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4362" h="4401184">
                <a:moveTo>
                  <a:pt x="906398" y="0"/>
                </a:moveTo>
                <a:lnTo>
                  <a:pt x="3074362" y="2167965"/>
                </a:lnTo>
                <a:lnTo>
                  <a:pt x="841143" y="4401184"/>
                </a:lnTo>
                <a:lnTo>
                  <a:pt x="334666" y="4401184"/>
                </a:lnTo>
                <a:cubicBezTo>
                  <a:pt x="149835" y="4401184"/>
                  <a:pt x="0" y="4251349"/>
                  <a:pt x="0" y="4066518"/>
                </a:cubicBezTo>
                <a:lnTo>
                  <a:pt x="0" y="334667"/>
                </a:lnTo>
                <a:cubicBezTo>
                  <a:pt x="0" y="149835"/>
                  <a:pt x="149835" y="0"/>
                  <a:pt x="334666" y="0"/>
                </a:cubicBezTo>
                <a:close/>
              </a:path>
            </a:pathLst>
          </a:custGeom>
          <a:solidFill>
            <a:srgbClr val="140B42"/>
          </a:solidFill>
          <a:ln>
            <a:noFill/>
          </a:ln>
        </p:spPr>
        <p:txBody>
          <a:bodyPr vert="horz" wrap="square" lIns="91440" tIns="45720" rIns="91440" bIns="45720" numCol="1" anchor="t" anchorCtr="0" compatLnSpc="1">
            <a:prstTxWarp prst="textNoShape">
              <a:avLst/>
            </a:prstTxWarp>
            <a:noAutofit/>
          </a:bodyPr>
          <a:lstStyle/>
          <a:p>
            <a:pPr lvl="0"/>
            <a:endParaRPr lang="en-US" dirty="0" err="1"/>
          </a:p>
        </p:txBody>
      </p:sp>
      <p:sp>
        <p:nvSpPr>
          <p:cNvPr id="19" name="Freeform: Shape 18">
            <a:extLst>
              <a:ext uri="{FF2B5EF4-FFF2-40B4-BE49-F238E27FC236}">
                <a16:creationId xmlns:a16="http://schemas.microsoft.com/office/drawing/2014/main" id="{FA9D7148-A6F2-CBCC-1252-9028ED2C858C}"/>
              </a:ext>
            </a:extLst>
          </p:cNvPr>
          <p:cNvSpPr/>
          <p:nvPr userDrawn="1"/>
        </p:nvSpPr>
        <p:spPr>
          <a:xfrm rot="2700000">
            <a:off x="6613319" y="-912201"/>
            <a:ext cx="3072335" cy="3072335"/>
          </a:xfrm>
          <a:custGeom>
            <a:avLst/>
            <a:gdLst>
              <a:gd name="connsiteX0" fmla="*/ 0 w 2777410"/>
              <a:gd name="connsiteY0" fmla="*/ 1975810 h 2777410"/>
              <a:gd name="connsiteX1" fmla="*/ 1975810 w 2777410"/>
              <a:gd name="connsiteY1" fmla="*/ 0 h 2777410"/>
              <a:gd name="connsiteX2" fmla="*/ 2540164 w 2777410"/>
              <a:gd name="connsiteY2" fmla="*/ 0 h 2777410"/>
              <a:gd name="connsiteX3" fmla="*/ 2777410 w 2777410"/>
              <a:gd name="connsiteY3" fmla="*/ 237247 h 2777410"/>
              <a:gd name="connsiteX4" fmla="*/ 2777410 w 2777410"/>
              <a:gd name="connsiteY4" fmla="*/ 2540163 h 2777410"/>
              <a:gd name="connsiteX5" fmla="*/ 2540163 w 2777410"/>
              <a:gd name="connsiteY5" fmla="*/ 2777410 h 2777410"/>
              <a:gd name="connsiteX6" fmla="*/ 237247 w 2777410"/>
              <a:gd name="connsiteY6" fmla="*/ 2777410 h 2777410"/>
              <a:gd name="connsiteX7" fmla="*/ 0 w 2777410"/>
              <a:gd name="connsiteY7" fmla="*/ 2540163 h 27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7410" h="2777410">
                <a:moveTo>
                  <a:pt x="0" y="1975810"/>
                </a:moveTo>
                <a:lnTo>
                  <a:pt x="1975810" y="0"/>
                </a:lnTo>
                <a:lnTo>
                  <a:pt x="2540164" y="0"/>
                </a:lnTo>
                <a:cubicBezTo>
                  <a:pt x="2671191" y="0"/>
                  <a:pt x="2777410" y="106219"/>
                  <a:pt x="2777410" y="237247"/>
                </a:cubicBezTo>
                <a:lnTo>
                  <a:pt x="2777410" y="2540163"/>
                </a:lnTo>
                <a:cubicBezTo>
                  <a:pt x="2777410" y="2671191"/>
                  <a:pt x="2671191" y="2777410"/>
                  <a:pt x="2540163" y="2777410"/>
                </a:cubicBezTo>
                <a:lnTo>
                  <a:pt x="237247" y="2777410"/>
                </a:lnTo>
                <a:cubicBezTo>
                  <a:pt x="106220" y="2777410"/>
                  <a:pt x="0" y="2671190"/>
                  <a:pt x="0" y="25401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graphicFrame>
        <p:nvGraphicFramePr>
          <p:cNvPr id="8" name="think-cell data - do not delete" hidden="1">
            <a:extLst>
              <a:ext uri="{FF2B5EF4-FFF2-40B4-BE49-F238E27FC236}">
                <a16:creationId xmlns:a16="http://schemas.microsoft.com/office/drawing/2014/main" id="{150474CF-7CCB-20DD-E6E1-8A9CD0E038CC}"/>
              </a:ext>
            </a:extLst>
          </p:cNvPr>
          <p:cNvGraphicFramePr>
            <a:graphicFrameLocks noChangeAspect="1"/>
          </p:cNvGraphicFramePr>
          <p:nvPr userDrawn="1">
            <p:custDataLst>
              <p:tags r:id="rId1"/>
            </p:custDataLst>
            <p:extLst>
              <p:ext uri="{D42A27DB-BD31-4B8C-83A1-F6EECF244321}">
                <p14:modId xmlns:p14="http://schemas.microsoft.com/office/powerpoint/2010/main" val="4221677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think-cell data - do not delete" hidden="1">
                        <a:extLst>
                          <a:ext uri="{FF2B5EF4-FFF2-40B4-BE49-F238E27FC236}">
                            <a16:creationId xmlns:a16="http://schemas.microsoft.com/office/drawing/2014/main" id="{150474CF-7CCB-20DD-E6E1-8A9CD0E038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13DC1846-D39B-50FF-487A-FD15579093A3}"/>
              </a:ext>
            </a:extLst>
          </p:cNvPr>
          <p:cNvSpPr>
            <a:spLocks noGrp="1"/>
          </p:cNvSpPr>
          <p:nvPr userDrawn="1">
            <p:ph type="title" hasCustomPrompt="1"/>
          </p:nvPr>
        </p:nvSpPr>
        <p:spPr bwMode="white">
          <a:xfrm>
            <a:off x="613608" y="2049693"/>
            <a:ext cx="5593080" cy="2758614"/>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
        <p:nvSpPr>
          <p:cNvPr id="17" name="Freeform 7">
            <a:extLst>
              <a:ext uri="{FF2B5EF4-FFF2-40B4-BE49-F238E27FC236}">
                <a16:creationId xmlns:a16="http://schemas.microsoft.com/office/drawing/2014/main" id="{FA3B847E-CEDD-4F28-13DA-54DB86046169}"/>
              </a:ext>
            </a:extLst>
          </p:cNvPr>
          <p:cNvSpPr>
            <a:spLocks/>
          </p:cNvSpPr>
          <p:nvPr userDrawn="1"/>
        </p:nvSpPr>
        <p:spPr bwMode="auto">
          <a:xfrm rot="16200000">
            <a:off x="8579893" y="133677"/>
            <a:ext cx="2515488" cy="2515488"/>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chemeClr val="accent1"/>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AutoShape 3">
            <a:extLst>
              <a:ext uri="{FF2B5EF4-FFF2-40B4-BE49-F238E27FC236}">
                <a16:creationId xmlns:a16="http://schemas.microsoft.com/office/drawing/2014/main" id="{0BB57922-089B-617B-DB05-C881EA21986B}"/>
              </a:ext>
            </a:extLst>
          </p:cNvPr>
          <p:cNvSpPr>
            <a:spLocks noChangeAspect="1" noChangeArrowheads="1" noTextEdit="1"/>
          </p:cNvSpPr>
          <p:nvPr userDrawn="1"/>
        </p:nvSpPr>
        <p:spPr bwMode="auto">
          <a:xfrm rot="16200000">
            <a:off x="7666727" y="-76160"/>
            <a:ext cx="4560732" cy="465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806C75E6-2F25-C869-52E2-8C5D355F51AF}"/>
              </a:ext>
            </a:extLst>
          </p:cNvPr>
          <p:cNvSpPr>
            <a:spLocks/>
          </p:cNvSpPr>
          <p:nvPr userDrawn="1"/>
        </p:nvSpPr>
        <p:spPr bwMode="auto">
          <a:xfrm rot="18900000">
            <a:off x="8399071" y="-1421668"/>
            <a:ext cx="2843336" cy="2843336"/>
          </a:xfrm>
          <a:custGeom>
            <a:avLst/>
            <a:gdLst>
              <a:gd name="connsiteX0" fmla="*/ 0 w 2843336"/>
              <a:gd name="connsiteY0" fmla="*/ 0 h 2843336"/>
              <a:gd name="connsiteX1" fmla="*/ 2843336 w 2843336"/>
              <a:gd name="connsiteY1" fmla="*/ 2843336 h 2843336"/>
              <a:gd name="connsiteX2" fmla="*/ 268488 w 2843336"/>
              <a:gd name="connsiteY2" fmla="*/ 2843336 h 2843336"/>
              <a:gd name="connsiteX3" fmla="*/ 0 w 2843336"/>
              <a:gd name="connsiteY3" fmla="*/ 2585131 h 2843336"/>
              <a:gd name="connsiteX0" fmla="*/ 2843336 w 2934776"/>
              <a:gd name="connsiteY0" fmla="*/ 2843336 h 2934776"/>
              <a:gd name="connsiteX1" fmla="*/ 268488 w 2934776"/>
              <a:gd name="connsiteY1" fmla="*/ 2843336 h 2934776"/>
              <a:gd name="connsiteX2" fmla="*/ 0 w 2934776"/>
              <a:gd name="connsiteY2" fmla="*/ 2585131 h 2934776"/>
              <a:gd name="connsiteX3" fmla="*/ 0 w 2934776"/>
              <a:gd name="connsiteY3" fmla="*/ 0 h 2934776"/>
              <a:gd name="connsiteX4" fmla="*/ 2934776 w 2934776"/>
              <a:gd name="connsiteY4" fmla="*/ 2934776 h 2934776"/>
              <a:gd name="connsiteX0" fmla="*/ 2843336 w 2843336"/>
              <a:gd name="connsiteY0" fmla="*/ 2843336 h 2843336"/>
              <a:gd name="connsiteX1" fmla="*/ 268488 w 2843336"/>
              <a:gd name="connsiteY1" fmla="*/ 2843336 h 2843336"/>
              <a:gd name="connsiteX2" fmla="*/ 0 w 2843336"/>
              <a:gd name="connsiteY2" fmla="*/ 2585131 h 2843336"/>
              <a:gd name="connsiteX3" fmla="*/ 0 w 2843336"/>
              <a:gd name="connsiteY3" fmla="*/ 0 h 2843336"/>
            </a:gdLst>
            <a:ahLst/>
            <a:cxnLst>
              <a:cxn ang="0">
                <a:pos x="connsiteX0" y="connsiteY0"/>
              </a:cxn>
              <a:cxn ang="0">
                <a:pos x="connsiteX1" y="connsiteY1"/>
              </a:cxn>
              <a:cxn ang="0">
                <a:pos x="connsiteX2" y="connsiteY2"/>
              </a:cxn>
              <a:cxn ang="0">
                <a:pos x="connsiteX3" y="connsiteY3"/>
              </a:cxn>
            </a:cxnLst>
            <a:rect l="l" t="t" r="r" b="b"/>
            <a:pathLst>
              <a:path w="2843336" h="2843336">
                <a:moveTo>
                  <a:pt x="2843336" y="2843336"/>
                </a:moveTo>
                <a:lnTo>
                  <a:pt x="268488" y="2843336"/>
                </a:lnTo>
                <a:cubicBezTo>
                  <a:pt x="120207" y="2843336"/>
                  <a:pt x="0" y="2727734"/>
                  <a:pt x="0" y="2585131"/>
                </a:cubicBezTo>
                <a:lnTo>
                  <a:pt x="0" y="0"/>
                </a:lnTo>
              </a:path>
            </a:pathLst>
          </a:custGeom>
          <a:noFill/>
          <a:ln w="12700">
            <a:solidFill>
              <a:schemeClr val="bg1"/>
            </a:solidFill>
          </a:ln>
        </p:spPr>
        <p:txBody>
          <a:bodyPr vert="horz" wrap="square" lIns="91440" tIns="45720" rIns="91440" bIns="45720" numCol="1" anchor="t" anchorCtr="0" compatLnSpc="1">
            <a:prstTxWarp prst="textNoShape">
              <a:avLst/>
            </a:prstTxWarp>
            <a:noAutofit/>
          </a:bodyPr>
          <a:lstStyle/>
          <a:p>
            <a:pPr lvl="0"/>
            <a:endParaRPr lang="en-US"/>
          </a:p>
        </p:txBody>
      </p:sp>
      <p:pic>
        <p:nvPicPr>
          <p:cNvPr id="6" name="Graphic 5">
            <a:extLst>
              <a:ext uri="{FF2B5EF4-FFF2-40B4-BE49-F238E27FC236}">
                <a16:creationId xmlns:a16="http://schemas.microsoft.com/office/drawing/2014/main" id="{6A10C533-42F2-F66F-9D74-979D4CA2EBD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585" y="5760594"/>
            <a:ext cx="2247900" cy="406400"/>
          </a:xfrm>
          <a:prstGeom prst="rect">
            <a:avLst/>
          </a:prstGeom>
        </p:spPr>
      </p:pic>
    </p:spTree>
    <p:extLst>
      <p:ext uri="{BB962C8B-B14F-4D97-AF65-F5344CB8AC3E}">
        <p14:creationId xmlns:p14="http://schemas.microsoft.com/office/powerpoint/2010/main" val="1857318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2024-07 - IQVIA">
    <p:bg>
      <p:bgPr>
        <a:solidFill>
          <a:schemeClr val="bg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613608" y="1786095"/>
            <a:ext cx="5071843" cy="3285811"/>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
        <p:nvSpPr>
          <p:cNvPr id="15" name="Freeform: Shape 14">
            <a:extLst>
              <a:ext uri="{FF2B5EF4-FFF2-40B4-BE49-F238E27FC236}">
                <a16:creationId xmlns:a16="http://schemas.microsoft.com/office/drawing/2014/main" id="{FD67CFEF-F865-1F9D-9E2C-67AFFAA0CE63}"/>
              </a:ext>
            </a:extLst>
          </p:cNvPr>
          <p:cNvSpPr/>
          <p:nvPr userDrawn="1"/>
        </p:nvSpPr>
        <p:spPr>
          <a:xfrm rot="900000">
            <a:off x="10293886" y="-208160"/>
            <a:ext cx="964663" cy="4890833"/>
          </a:xfrm>
          <a:custGeom>
            <a:avLst/>
            <a:gdLst>
              <a:gd name="connsiteX0" fmla="*/ 0 w 964663"/>
              <a:gd name="connsiteY0" fmla="*/ 258480 h 4890833"/>
              <a:gd name="connsiteX1" fmla="*/ 964663 w 964663"/>
              <a:gd name="connsiteY1" fmla="*/ 0 h 4890833"/>
              <a:gd name="connsiteX2" fmla="*/ 964663 w 964663"/>
              <a:gd name="connsiteY2" fmla="*/ 4408501 h 4890833"/>
              <a:gd name="connsiteX3" fmla="*/ 482331 w 964663"/>
              <a:gd name="connsiteY3" fmla="*/ 4890833 h 4890833"/>
              <a:gd name="connsiteX4" fmla="*/ 482332 w 964663"/>
              <a:gd name="connsiteY4" fmla="*/ 4890832 h 4890833"/>
              <a:gd name="connsiteX5" fmla="*/ 0 w 964663"/>
              <a:gd name="connsiteY5" fmla="*/ 4408500 h 489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663" h="4890833">
                <a:moveTo>
                  <a:pt x="0" y="258480"/>
                </a:moveTo>
                <a:lnTo>
                  <a:pt x="964663" y="0"/>
                </a:lnTo>
                <a:lnTo>
                  <a:pt x="964663" y="4408501"/>
                </a:lnTo>
                <a:cubicBezTo>
                  <a:pt x="964663" y="4674886"/>
                  <a:pt x="748716" y="4890833"/>
                  <a:pt x="482331" y="4890833"/>
                </a:cubicBezTo>
                <a:lnTo>
                  <a:pt x="482332" y="4890832"/>
                </a:lnTo>
                <a:cubicBezTo>
                  <a:pt x="215947" y="4890832"/>
                  <a:pt x="0" y="4674885"/>
                  <a:pt x="0" y="4408500"/>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18" name="Freeform: Shape 17">
            <a:extLst>
              <a:ext uri="{FF2B5EF4-FFF2-40B4-BE49-F238E27FC236}">
                <a16:creationId xmlns:a16="http://schemas.microsoft.com/office/drawing/2014/main" id="{DBD764AA-01FA-C186-C3E0-47B71F33D2FE}"/>
              </a:ext>
            </a:extLst>
          </p:cNvPr>
          <p:cNvSpPr/>
          <p:nvPr userDrawn="1"/>
        </p:nvSpPr>
        <p:spPr>
          <a:xfrm rot="900000">
            <a:off x="10213216" y="2788075"/>
            <a:ext cx="964664" cy="4267468"/>
          </a:xfrm>
          <a:custGeom>
            <a:avLst/>
            <a:gdLst>
              <a:gd name="connsiteX0" fmla="*/ 385125 w 964664"/>
              <a:gd name="connsiteY0" fmla="*/ 9799 h 4267468"/>
              <a:gd name="connsiteX1" fmla="*/ 482332 w 964664"/>
              <a:gd name="connsiteY1" fmla="*/ 0 h 4267468"/>
              <a:gd name="connsiteX2" fmla="*/ 964664 w 964664"/>
              <a:gd name="connsiteY2" fmla="*/ 482332 h 4267468"/>
              <a:gd name="connsiteX3" fmla="*/ 964663 w 964664"/>
              <a:gd name="connsiteY3" fmla="*/ 4008987 h 4267468"/>
              <a:gd name="connsiteX4" fmla="*/ 0 w 964664"/>
              <a:gd name="connsiteY4" fmla="*/ 4267468 h 4267468"/>
              <a:gd name="connsiteX5" fmla="*/ 0 w 964664"/>
              <a:gd name="connsiteY5" fmla="*/ 482332 h 4267468"/>
              <a:gd name="connsiteX6" fmla="*/ 385125 w 964664"/>
              <a:gd name="connsiteY6" fmla="*/ 9799 h 426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64" h="4267468">
                <a:moveTo>
                  <a:pt x="385125" y="9799"/>
                </a:moveTo>
                <a:cubicBezTo>
                  <a:pt x="416524" y="3374"/>
                  <a:pt x="449033" y="0"/>
                  <a:pt x="482332" y="0"/>
                </a:cubicBezTo>
                <a:cubicBezTo>
                  <a:pt x="748717" y="0"/>
                  <a:pt x="964664" y="215947"/>
                  <a:pt x="964664" y="482332"/>
                </a:cubicBezTo>
                <a:lnTo>
                  <a:pt x="964663" y="4008987"/>
                </a:lnTo>
                <a:lnTo>
                  <a:pt x="0" y="4267468"/>
                </a:lnTo>
                <a:lnTo>
                  <a:pt x="0" y="482332"/>
                </a:lnTo>
                <a:cubicBezTo>
                  <a:pt x="0" y="249245"/>
                  <a:pt x="165334" y="54775"/>
                  <a:pt x="385125" y="9799"/>
                </a:cubicBezTo>
                <a:close/>
              </a:path>
            </a:pathLst>
          </a:cu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cxnSp>
        <p:nvCxnSpPr>
          <p:cNvPr id="9" name="Straight Connector 8">
            <a:extLst>
              <a:ext uri="{FF2B5EF4-FFF2-40B4-BE49-F238E27FC236}">
                <a16:creationId xmlns:a16="http://schemas.microsoft.com/office/drawing/2014/main" id="{76F09451-D001-7FD7-10AE-3FDD420C1A42}"/>
              </a:ext>
            </a:extLst>
          </p:cNvPr>
          <p:cNvCxnSpPr>
            <a:cxnSpLocks/>
          </p:cNvCxnSpPr>
          <p:nvPr userDrawn="1"/>
        </p:nvCxnSpPr>
        <p:spPr>
          <a:xfrm flipH="1">
            <a:off x="9810345" y="1"/>
            <a:ext cx="1794438"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21C1E0A2-F05B-FF80-96D1-66F6D9FFBB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330" y="735457"/>
            <a:ext cx="2247900" cy="406400"/>
          </a:xfrm>
          <a:prstGeom prst="rect">
            <a:avLst/>
          </a:prstGeom>
        </p:spPr>
      </p:pic>
    </p:spTree>
    <p:extLst>
      <p:ext uri="{BB962C8B-B14F-4D97-AF65-F5344CB8AC3E}">
        <p14:creationId xmlns:p14="http://schemas.microsoft.com/office/powerpoint/2010/main" val="174727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024-04 - IQVIA">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9141FD9-B1AB-9467-AE12-61BD0B9D329A}"/>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BBA3E6B8-401F-4894-EFB9-D9735958D8E8}"/>
              </a:ext>
            </a:extLst>
          </p:cNvPr>
          <p:cNvSpPr/>
          <p:nvPr userDrawn="1"/>
        </p:nvSpPr>
        <p:spPr>
          <a:xfrm rot="2700000">
            <a:off x="9723652" y="4718086"/>
            <a:ext cx="1514141" cy="3134243"/>
          </a:xfrm>
          <a:custGeom>
            <a:avLst/>
            <a:gdLst>
              <a:gd name="connsiteX0" fmla="*/ 0 w 1514141"/>
              <a:gd name="connsiteY0" fmla="*/ 1514140 h 3134243"/>
              <a:gd name="connsiteX1" fmla="*/ 1514140 w 1514141"/>
              <a:gd name="connsiteY1" fmla="*/ 0 h 3134243"/>
              <a:gd name="connsiteX2" fmla="*/ 1514141 w 1514141"/>
              <a:gd name="connsiteY2" fmla="*/ 1620102 h 3134243"/>
              <a:gd name="connsiteX3" fmla="*/ 0 w 1514141"/>
              <a:gd name="connsiteY3" fmla="*/ 3134243 h 3134243"/>
            </a:gdLst>
            <a:ahLst/>
            <a:cxnLst>
              <a:cxn ang="0">
                <a:pos x="connsiteX0" y="connsiteY0"/>
              </a:cxn>
              <a:cxn ang="0">
                <a:pos x="connsiteX1" y="connsiteY1"/>
              </a:cxn>
              <a:cxn ang="0">
                <a:pos x="connsiteX2" y="connsiteY2"/>
              </a:cxn>
              <a:cxn ang="0">
                <a:pos x="connsiteX3" y="connsiteY3"/>
              </a:cxn>
            </a:cxnLst>
            <a:rect l="l" t="t" r="r" b="b"/>
            <a:pathLst>
              <a:path w="1514141" h="3134243">
                <a:moveTo>
                  <a:pt x="0" y="1514140"/>
                </a:moveTo>
                <a:lnTo>
                  <a:pt x="1514140" y="0"/>
                </a:lnTo>
                <a:lnTo>
                  <a:pt x="1514141" y="1620102"/>
                </a:lnTo>
                <a:lnTo>
                  <a:pt x="0" y="3134243"/>
                </a:lnTo>
                <a:close/>
              </a:path>
            </a:pathLst>
          </a:cu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sp>
        <p:nvSpPr>
          <p:cNvPr id="10" name="Rectangle: Top Corners Rounded 9">
            <a:extLst>
              <a:ext uri="{FF2B5EF4-FFF2-40B4-BE49-F238E27FC236}">
                <a16:creationId xmlns:a16="http://schemas.microsoft.com/office/drawing/2014/main" id="{0B254E66-5B23-8376-EA6C-51BA078AD05B}"/>
              </a:ext>
            </a:extLst>
          </p:cNvPr>
          <p:cNvSpPr/>
          <p:nvPr userDrawn="1"/>
        </p:nvSpPr>
        <p:spPr>
          <a:xfrm rot="13500000">
            <a:off x="9484269" y="5130635"/>
            <a:ext cx="651476" cy="1447800"/>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4" name="Freeform: Shape 3">
            <a:extLst>
              <a:ext uri="{FF2B5EF4-FFF2-40B4-BE49-F238E27FC236}">
                <a16:creationId xmlns:a16="http://schemas.microsoft.com/office/drawing/2014/main" id="{C8B1F425-7FCC-95EC-889D-1C469BA8156D}"/>
              </a:ext>
            </a:extLst>
          </p:cNvPr>
          <p:cNvSpPr/>
          <p:nvPr userDrawn="1"/>
        </p:nvSpPr>
        <p:spPr>
          <a:xfrm rot="2700000">
            <a:off x="8432799" y="-404009"/>
            <a:ext cx="1987250" cy="6522188"/>
          </a:xfrm>
          <a:custGeom>
            <a:avLst/>
            <a:gdLst>
              <a:gd name="connsiteX0" fmla="*/ 291026 w 1987250"/>
              <a:gd name="connsiteY0" fmla="*/ 291026 h 6522188"/>
              <a:gd name="connsiteX1" fmla="*/ 993625 w 1987250"/>
              <a:gd name="connsiteY1" fmla="*/ 0 h 6522188"/>
              <a:gd name="connsiteX2" fmla="*/ 1987250 w 1987250"/>
              <a:gd name="connsiteY2" fmla="*/ 993625 h 6522188"/>
              <a:gd name="connsiteX3" fmla="*/ 1987250 w 1987250"/>
              <a:gd name="connsiteY3" fmla="*/ 5536869 h 6522188"/>
              <a:gd name="connsiteX4" fmla="*/ 1001931 w 1987250"/>
              <a:gd name="connsiteY4" fmla="*/ 6522188 h 6522188"/>
              <a:gd name="connsiteX5" fmla="*/ 0 w 1987250"/>
              <a:gd name="connsiteY5" fmla="*/ 5520256 h 6522188"/>
              <a:gd name="connsiteX6" fmla="*/ 0 w 1987250"/>
              <a:gd name="connsiteY6" fmla="*/ 993625 h 6522188"/>
              <a:gd name="connsiteX7" fmla="*/ 291026 w 1987250"/>
              <a:gd name="connsiteY7" fmla="*/ 291026 h 65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250" h="6522188">
                <a:moveTo>
                  <a:pt x="291026" y="291026"/>
                </a:moveTo>
                <a:cubicBezTo>
                  <a:pt x="470837" y="111215"/>
                  <a:pt x="719243" y="0"/>
                  <a:pt x="993625" y="0"/>
                </a:cubicBezTo>
                <a:cubicBezTo>
                  <a:pt x="1542389" y="0"/>
                  <a:pt x="1987250" y="444861"/>
                  <a:pt x="1987250" y="993625"/>
                </a:cubicBezTo>
                <a:lnTo>
                  <a:pt x="1987250" y="5536869"/>
                </a:lnTo>
                <a:lnTo>
                  <a:pt x="1001931" y="6522188"/>
                </a:lnTo>
                <a:lnTo>
                  <a:pt x="0" y="5520256"/>
                </a:lnTo>
                <a:lnTo>
                  <a:pt x="0" y="993625"/>
                </a:lnTo>
                <a:cubicBezTo>
                  <a:pt x="0" y="719243"/>
                  <a:pt x="111216" y="470837"/>
                  <a:pt x="291026" y="2910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11" name="Rectangle: Top Corners Rounded 10">
            <a:extLst>
              <a:ext uri="{FF2B5EF4-FFF2-40B4-BE49-F238E27FC236}">
                <a16:creationId xmlns:a16="http://schemas.microsoft.com/office/drawing/2014/main" id="{D3108861-7328-DB12-4F81-BB23B928A631}"/>
              </a:ext>
            </a:extLst>
          </p:cNvPr>
          <p:cNvSpPr/>
          <p:nvPr userDrawn="1"/>
        </p:nvSpPr>
        <p:spPr>
          <a:xfrm rot="2700000">
            <a:off x="9121183" y="103638"/>
            <a:ext cx="651476" cy="2492719"/>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pic>
        <p:nvPicPr>
          <p:cNvPr id="3" name="Picture 2">
            <a:extLst>
              <a:ext uri="{FF2B5EF4-FFF2-40B4-BE49-F238E27FC236}">
                <a16:creationId xmlns:a16="http://schemas.microsoft.com/office/drawing/2014/main" id="{4323CF0F-9A82-87BC-E359-747ED7A2C5ED}"/>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13" name="Text Placeholder 21">
            <a:extLst>
              <a:ext uri="{FF2B5EF4-FFF2-40B4-BE49-F238E27FC236}">
                <a16:creationId xmlns:a16="http://schemas.microsoft.com/office/drawing/2014/main" id="{EF0DFE2A-76D5-74DB-5A41-BA634A097ED0}"/>
              </a:ext>
            </a:extLst>
          </p:cNvPr>
          <p:cNvSpPr>
            <a:spLocks noGrp="1"/>
          </p:cNvSpPr>
          <p:nvPr>
            <p:ph type="body" sz="quarter" idx="11" hasCustomPrompt="1"/>
          </p:nvPr>
        </p:nvSpPr>
        <p:spPr>
          <a:xfrm>
            <a:off x="613608" y="4175059"/>
            <a:ext cx="58470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14" name="Title 1">
            <a:extLst>
              <a:ext uri="{FF2B5EF4-FFF2-40B4-BE49-F238E27FC236}">
                <a16:creationId xmlns:a16="http://schemas.microsoft.com/office/drawing/2014/main" id="{5B02D114-3397-DC1A-7731-F1F0FFF234F0}"/>
              </a:ext>
            </a:extLst>
          </p:cNvPr>
          <p:cNvSpPr>
            <a:spLocks noGrp="1"/>
          </p:cNvSpPr>
          <p:nvPr>
            <p:ph type="ctrTitle" hasCustomPrompt="1"/>
          </p:nvPr>
        </p:nvSpPr>
        <p:spPr>
          <a:xfrm>
            <a:off x="613608" y="1918354"/>
            <a:ext cx="5847081" cy="2088828"/>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and Can be 3 Lines</a:t>
            </a:r>
          </a:p>
        </p:txBody>
      </p:sp>
      <p:sp>
        <p:nvSpPr>
          <p:cNvPr id="15" name="Subtitle 2">
            <a:extLst>
              <a:ext uri="{FF2B5EF4-FFF2-40B4-BE49-F238E27FC236}">
                <a16:creationId xmlns:a16="http://schemas.microsoft.com/office/drawing/2014/main" id="{0C279139-E1CD-417D-F2DC-0ECDF9271B93}"/>
              </a:ext>
            </a:extLst>
          </p:cNvPr>
          <p:cNvSpPr>
            <a:spLocks noGrp="1"/>
          </p:cNvSpPr>
          <p:nvPr>
            <p:ph type="subTitle" idx="1" hasCustomPrompt="1"/>
          </p:nvPr>
        </p:nvSpPr>
        <p:spPr>
          <a:xfrm>
            <a:off x="613608" y="5518464"/>
            <a:ext cx="49834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6" name="TextBox 15">
            <a:extLst>
              <a:ext uri="{FF2B5EF4-FFF2-40B4-BE49-F238E27FC236}">
                <a16:creationId xmlns:a16="http://schemas.microsoft.com/office/drawing/2014/main" id="{B795ADEF-DFE7-7A95-ACDE-93A739BB8442}"/>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 name="Picture Placeholder 5">
            <a:extLst>
              <a:ext uri="{FF2B5EF4-FFF2-40B4-BE49-F238E27FC236}">
                <a16:creationId xmlns:a16="http://schemas.microsoft.com/office/drawing/2014/main" id="{7BE79103-E87B-C357-DC48-0711CA04F403}"/>
              </a:ext>
            </a:extLst>
          </p:cNvPr>
          <p:cNvSpPr>
            <a:spLocks noGrp="1"/>
          </p:cNvSpPr>
          <p:nvPr>
            <p:ph type="pic" sz="quarter" idx="10"/>
          </p:nvPr>
        </p:nvSpPr>
        <p:spPr>
          <a:xfrm>
            <a:off x="6769100" y="1511300"/>
            <a:ext cx="5422900" cy="4267200"/>
          </a:xfrm>
          <a:custGeom>
            <a:avLst/>
            <a:gdLst>
              <a:gd name="connsiteX0" fmla="*/ 374319 w 5422900"/>
              <a:gd name="connsiteY0" fmla="*/ 0 h 4267200"/>
              <a:gd name="connsiteX1" fmla="*/ 5422900 w 5422900"/>
              <a:gd name="connsiteY1" fmla="*/ 0 h 4267200"/>
              <a:gd name="connsiteX2" fmla="*/ 5422900 w 5422900"/>
              <a:gd name="connsiteY2" fmla="*/ 4267200 h 4267200"/>
              <a:gd name="connsiteX3" fmla="*/ 374319 w 5422900"/>
              <a:gd name="connsiteY3" fmla="*/ 4267200 h 4267200"/>
              <a:gd name="connsiteX4" fmla="*/ 0 w 5422900"/>
              <a:gd name="connsiteY4" fmla="*/ 3892881 h 4267200"/>
              <a:gd name="connsiteX5" fmla="*/ 0 w 5422900"/>
              <a:gd name="connsiteY5" fmla="*/ 374319 h 4267200"/>
              <a:gd name="connsiteX6" fmla="*/ 374319 w 5422900"/>
              <a:gd name="connsiteY6"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900" h="4267200">
                <a:moveTo>
                  <a:pt x="374319" y="0"/>
                </a:moveTo>
                <a:lnTo>
                  <a:pt x="5422900" y="0"/>
                </a:lnTo>
                <a:lnTo>
                  <a:pt x="5422900" y="4267200"/>
                </a:lnTo>
                <a:lnTo>
                  <a:pt x="374319" y="4267200"/>
                </a:lnTo>
                <a:cubicBezTo>
                  <a:pt x="167588" y="4267200"/>
                  <a:pt x="0" y="4099612"/>
                  <a:pt x="0" y="3892881"/>
                </a:cubicBezTo>
                <a:lnTo>
                  <a:pt x="0" y="374319"/>
                </a:lnTo>
                <a:cubicBezTo>
                  <a:pt x="0" y="167588"/>
                  <a:pt x="167588" y="0"/>
                  <a:pt x="374319" y="0"/>
                </a:cubicBezTo>
                <a:close/>
              </a:path>
            </a:pathLst>
          </a:custGeom>
          <a:blipFill>
            <a:blip r:embed="rId3"/>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endParaRPr lang="en-US" b="1" dirty="0">
              <a:solidFill>
                <a:srgbClr val="FF0000"/>
              </a:solidFill>
            </a:endParaRPr>
          </a:p>
        </p:txBody>
      </p:sp>
    </p:spTree>
    <p:extLst>
      <p:ext uri="{BB962C8B-B14F-4D97-AF65-F5344CB8AC3E}">
        <p14:creationId xmlns:p14="http://schemas.microsoft.com/office/powerpoint/2010/main" val="83702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024-05 - IQVIA">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F44744A-7370-45C0-CB74-88A57CF6C18C}"/>
              </a:ext>
            </a:extLst>
          </p:cNvPr>
          <p:cNvSpPr/>
          <p:nvPr userDrawn="1"/>
        </p:nvSpPr>
        <p:spPr>
          <a:xfrm rot="2700000">
            <a:off x="8404848" y="-676776"/>
            <a:ext cx="832104" cy="2612447"/>
          </a:xfrm>
          <a:custGeom>
            <a:avLst/>
            <a:gdLst>
              <a:gd name="connsiteX0" fmla="*/ 0 w 832104"/>
              <a:gd name="connsiteY0" fmla="*/ 832103 h 2612447"/>
              <a:gd name="connsiteX1" fmla="*/ 832104 w 832104"/>
              <a:gd name="connsiteY1" fmla="*/ 0 h 2612447"/>
              <a:gd name="connsiteX2" fmla="*/ 832104 w 832104"/>
              <a:gd name="connsiteY2" fmla="*/ 2196395 h 2612447"/>
              <a:gd name="connsiteX3" fmla="*/ 416052 w 832104"/>
              <a:gd name="connsiteY3" fmla="*/ 2612447 h 2612447"/>
              <a:gd name="connsiteX4" fmla="*/ 0 w 832104"/>
              <a:gd name="connsiteY4" fmla="*/ 2196395 h 2612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 h="2612447">
                <a:moveTo>
                  <a:pt x="0" y="832103"/>
                </a:moveTo>
                <a:lnTo>
                  <a:pt x="832104" y="0"/>
                </a:lnTo>
                <a:lnTo>
                  <a:pt x="832104" y="2196395"/>
                </a:lnTo>
                <a:cubicBezTo>
                  <a:pt x="832104" y="2426174"/>
                  <a:pt x="645831" y="2612447"/>
                  <a:pt x="416052" y="2612447"/>
                </a:cubicBezTo>
                <a:cubicBezTo>
                  <a:pt x="186273" y="2612447"/>
                  <a:pt x="0" y="2426174"/>
                  <a:pt x="0" y="2196395"/>
                </a:cubicBezTo>
                <a:close/>
              </a:path>
            </a:pathLst>
          </a:cu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6270413"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6270413" cy="2088828"/>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6270413"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2" name="Graphic 1">
            <a:extLst>
              <a:ext uri="{FF2B5EF4-FFF2-40B4-BE49-F238E27FC236}">
                <a16:creationId xmlns:a16="http://schemas.microsoft.com/office/drawing/2014/main" id="{605A4C8A-6879-7FCB-0A76-F16EBB9CE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26" name="Freeform: Shape 25">
            <a:extLst>
              <a:ext uri="{FF2B5EF4-FFF2-40B4-BE49-F238E27FC236}">
                <a16:creationId xmlns:a16="http://schemas.microsoft.com/office/drawing/2014/main" id="{8EF4E02D-F7F2-65BC-9A85-BBCF1CEAB9A4}"/>
              </a:ext>
            </a:extLst>
          </p:cNvPr>
          <p:cNvSpPr/>
          <p:nvPr userDrawn="1"/>
        </p:nvSpPr>
        <p:spPr>
          <a:xfrm rot="13500000" flipH="1">
            <a:off x="10884124" y="1958347"/>
            <a:ext cx="1426821" cy="2469493"/>
          </a:xfrm>
          <a:custGeom>
            <a:avLst/>
            <a:gdLst>
              <a:gd name="connsiteX0" fmla="*/ 0 w 1867898"/>
              <a:gd name="connsiteY0" fmla="*/ 3232895 h 3232895"/>
              <a:gd name="connsiteX1" fmla="*/ 0 w 1867898"/>
              <a:gd name="connsiteY1" fmla="*/ 933949 h 3232895"/>
              <a:gd name="connsiteX2" fmla="*/ 933949 w 1867898"/>
              <a:gd name="connsiteY2" fmla="*/ 0 h 3232895"/>
              <a:gd name="connsiteX3" fmla="*/ 1867898 w 1867898"/>
              <a:gd name="connsiteY3" fmla="*/ 933949 h 3232895"/>
              <a:gd name="connsiteX4" fmla="*/ 1867898 w 1867898"/>
              <a:gd name="connsiteY4" fmla="*/ 1797199 h 3232895"/>
              <a:gd name="connsiteX5" fmla="*/ 432202 w 1867898"/>
              <a:gd name="connsiteY5" fmla="*/ 3232895 h 323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7898" h="3232895">
                <a:moveTo>
                  <a:pt x="0" y="3232895"/>
                </a:moveTo>
                <a:lnTo>
                  <a:pt x="0" y="933949"/>
                </a:lnTo>
                <a:cubicBezTo>
                  <a:pt x="0" y="418143"/>
                  <a:pt x="418143" y="0"/>
                  <a:pt x="933949" y="0"/>
                </a:cubicBezTo>
                <a:cubicBezTo>
                  <a:pt x="1449755" y="0"/>
                  <a:pt x="1867898" y="418143"/>
                  <a:pt x="1867898" y="933949"/>
                </a:cubicBezTo>
                <a:lnTo>
                  <a:pt x="1867898" y="1797199"/>
                </a:lnTo>
                <a:lnTo>
                  <a:pt x="432202" y="32328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7" name="Freeform: Shape 26">
            <a:extLst>
              <a:ext uri="{FF2B5EF4-FFF2-40B4-BE49-F238E27FC236}">
                <a16:creationId xmlns:a16="http://schemas.microsoft.com/office/drawing/2014/main" id="{1C069A87-C164-C434-5CEF-4ACD0B6BF8B1}"/>
              </a:ext>
            </a:extLst>
          </p:cNvPr>
          <p:cNvSpPr/>
          <p:nvPr userDrawn="1"/>
        </p:nvSpPr>
        <p:spPr>
          <a:xfrm rot="13500000" flipH="1">
            <a:off x="10658974" y="1045214"/>
            <a:ext cx="830027" cy="4013802"/>
          </a:xfrm>
          <a:custGeom>
            <a:avLst/>
            <a:gdLst>
              <a:gd name="connsiteX0" fmla="*/ 0 w 1086616"/>
              <a:gd name="connsiteY0" fmla="*/ 5254600 h 5254600"/>
              <a:gd name="connsiteX1" fmla="*/ 0 w 1086616"/>
              <a:gd name="connsiteY1" fmla="*/ 543308 h 5254600"/>
              <a:gd name="connsiteX2" fmla="*/ 543308 w 1086616"/>
              <a:gd name="connsiteY2" fmla="*/ 0 h 5254600"/>
              <a:gd name="connsiteX3" fmla="*/ 1086616 w 1086616"/>
              <a:gd name="connsiteY3" fmla="*/ 543308 h 5254600"/>
              <a:gd name="connsiteX4" fmla="*/ 1086615 w 1086616"/>
              <a:gd name="connsiteY4" fmla="*/ 4167985 h 525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616" h="5254600">
                <a:moveTo>
                  <a:pt x="0" y="5254600"/>
                </a:moveTo>
                <a:lnTo>
                  <a:pt x="0" y="543308"/>
                </a:lnTo>
                <a:cubicBezTo>
                  <a:pt x="0" y="243247"/>
                  <a:pt x="243247" y="0"/>
                  <a:pt x="543308" y="0"/>
                </a:cubicBezTo>
                <a:cubicBezTo>
                  <a:pt x="843369" y="0"/>
                  <a:pt x="1086616" y="243247"/>
                  <a:pt x="1086616" y="543308"/>
                </a:cubicBezTo>
                <a:lnTo>
                  <a:pt x="1086615" y="416798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8" name="Freeform: Shape 27">
            <a:extLst>
              <a:ext uri="{FF2B5EF4-FFF2-40B4-BE49-F238E27FC236}">
                <a16:creationId xmlns:a16="http://schemas.microsoft.com/office/drawing/2014/main" id="{98AFE06D-6874-9BC8-8B4C-CD00FFBB1819}"/>
              </a:ext>
            </a:extLst>
          </p:cNvPr>
          <p:cNvSpPr/>
          <p:nvPr userDrawn="1"/>
        </p:nvSpPr>
        <p:spPr>
          <a:xfrm rot="13500000" flipH="1">
            <a:off x="8610866" y="-919718"/>
            <a:ext cx="3320094" cy="4877247"/>
          </a:xfrm>
          <a:custGeom>
            <a:avLst/>
            <a:gdLst>
              <a:gd name="connsiteX0" fmla="*/ 2551539 w 4346444"/>
              <a:gd name="connsiteY0" fmla="*/ 6384965 h 6384965"/>
              <a:gd name="connsiteX1" fmla="*/ 0 w 4346444"/>
              <a:gd name="connsiteY1" fmla="*/ 3833426 h 6384965"/>
              <a:gd name="connsiteX2" fmla="*/ 0 w 4346444"/>
              <a:gd name="connsiteY2" fmla="*/ 2173222 h 6384965"/>
              <a:gd name="connsiteX3" fmla="*/ 2173222 w 4346444"/>
              <a:gd name="connsiteY3" fmla="*/ 0 h 6384965"/>
              <a:gd name="connsiteX4" fmla="*/ 4346444 w 4346444"/>
              <a:gd name="connsiteY4" fmla="*/ 2173222 h 6384965"/>
              <a:gd name="connsiteX5" fmla="*/ 4346444 w 4346444"/>
              <a:gd name="connsiteY5" fmla="*/ 4590060 h 63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6444" h="6384965">
                <a:moveTo>
                  <a:pt x="2551539" y="6384965"/>
                </a:moveTo>
                <a:lnTo>
                  <a:pt x="0" y="3833426"/>
                </a:lnTo>
                <a:lnTo>
                  <a:pt x="0" y="2173222"/>
                </a:lnTo>
                <a:cubicBezTo>
                  <a:pt x="0" y="972985"/>
                  <a:pt x="972985" y="0"/>
                  <a:pt x="2173222" y="0"/>
                </a:cubicBezTo>
                <a:cubicBezTo>
                  <a:pt x="3373459" y="0"/>
                  <a:pt x="4346444" y="972985"/>
                  <a:pt x="4346444" y="2173222"/>
                </a:cubicBezTo>
                <a:lnTo>
                  <a:pt x="4346444" y="45900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9" name="Freeform: Shape 28">
            <a:extLst>
              <a:ext uri="{FF2B5EF4-FFF2-40B4-BE49-F238E27FC236}">
                <a16:creationId xmlns:a16="http://schemas.microsoft.com/office/drawing/2014/main" id="{09405D1E-7C07-65A2-75A2-7E9EF6B6049B}"/>
              </a:ext>
            </a:extLst>
          </p:cNvPr>
          <p:cNvSpPr/>
          <p:nvPr userDrawn="1"/>
        </p:nvSpPr>
        <p:spPr>
          <a:xfrm rot="13500000" flipH="1">
            <a:off x="11146606" y="1933863"/>
            <a:ext cx="527807" cy="2759754"/>
          </a:xfrm>
          <a:custGeom>
            <a:avLst/>
            <a:gdLst>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0 w 690970"/>
              <a:gd name="connsiteY6" fmla="*/ 3612885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123701 w 690970"/>
              <a:gd name="connsiteY6" fmla="*/ 3489184 h 3612885"/>
              <a:gd name="connsiteX7" fmla="*/ 0 w 690970"/>
              <a:gd name="connsiteY7" fmla="*/ 3612885 h 3612885"/>
              <a:gd name="connsiteX0" fmla="*/ 123701 w 690970"/>
              <a:gd name="connsiteY0" fmla="*/ 3489184 h 3612885"/>
              <a:gd name="connsiteX1" fmla="*/ 0 w 690970"/>
              <a:gd name="connsiteY1" fmla="*/ 3612885 h 3612885"/>
              <a:gd name="connsiteX2" fmla="*/ 0 w 690970"/>
              <a:gd name="connsiteY2" fmla="*/ 345485 h 3612885"/>
              <a:gd name="connsiteX3" fmla="*/ 345485 w 690970"/>
              <a:gd name="connsiteY3" fmla="*/ 0 h 3612885"/>
              <a:gd name="connsiteX4" fmla="*/ 690970 w 690970"/>
              <a:gd name="connsiteY4" fmla="*/ 345485 h 3612885"/>
              <a:gd name="connsiteX5" fmla="*/ 690970 w 690970"/>
              <a:gd name="connsiteY5" fmla="*/ 2921915 h 3612885"/>
              <a:gd name="connsiteX6" fmla="*/ 572714 w 690970"/>
              <a:gd name="connsiteY6" fmla="*/ 3040171 h 3612885"/>
              <a:gd name="connsiteX7" fmla="*/ 215141 w 690970"/>
              <a:gd name="connsiteY7"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215141 w 690970"/>
              <a:gd name="connsiteY6"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215141 w 690970"/>
              <a:gd name="connsiteY5"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70" h="3612885">
                <a:moveTo>
                  <a:pt x="0" y="3612885"/>
                </a:moveTo>
                <a:lnTo>
                  <a:pt x="0" y="345485"/>
                </a:lnTo>
                <a:cubicBezTo>
                  <a:pt x="0" y="154679"/>
                  <a:pt x="154679" y="0"/>
                  <a:pt x="345485" y="0"/>
                </a:cubicBezTo>
                <a:cubicBezTo>
                  <a:pt x="536291" y="0"/>
                  <a:pt x="690970" y="154679"/>
                  <a:pt x="690970" y="345485"/>
                </a:cubicBezTo>
                <a:lnTo>
                  <a:pt x="690970" y="2921915"/>
                </a:lnTo>
              </a:path>
            </a:pathLst>
          </a:custGeom>
          <a:noFill/>
          <a:ln w="12700">
            <a:solidFill>
              <a:srgbClr val="2B3A4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4" name="Text Placeholder 21">
            <a:extLst>
              <a:ext uri="{FF2B5EF4-FFF2-40B4-BE49-F238E27FC236}">
                <a16:creationId xmlns:a16="http://schemas.microsoft.com/office/drawing/2014/main" id="{9F0BC72C-1AD7-E7CA-ECEC-E76873446974}"/>
              </a:ext>
            </a:extLst>
          </p:cNvPr>
          <p:cNvSpPr>
            <a:spLocks noGrp="1"/>
          </p:cNvSpPr>
          <p:nvPr userDrawn="1">
            <p:ph type="body" sz="quarter" idx="12" hasCustomPrompt="1"/>
          </p:nvPr>
        </p:nvSpPr>
        <p:spPr>
          <a:xfrm>
            <a:off x="9281375"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br>
              <a:rPr lang="en-US" dirty="0"/>
            </a:br>
            <a:r>
              <a:rPr lang="en-US" dirty="0"/>
              <a:t>All other presentations, or without sponsor logo: Please delete this box.</a:t>
            </a:r>
          </a:p>
        </p:txBody>
      </p:sp>
      <p:sp>
        <p:nvSpPr>
          <p:cNvPr id="3" name="TextBox 2">
            <a:extLst>
              <a:ext uri="{FF2B5EF4-FFF2-40B4-BE49-F238E27FC236}">
                <a16:creationId xmlns:a16="http://schemas.microsoft.com/office/drawing/2014/main" id="{A795383A-AB7C-A1C6-5711-CA54E3E52A6D}"/>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2024.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Tree>
    <p:extLst>
      <p:ext uri="{BB962C8B-B14F-4D97-AF65-F5344CB8AC3E}">
        <p14:creationId xmlns:p14="http://schemas.microsoft.com/office/powerpoint/2010/main" val="445997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2024-06-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BD574E3-8AFF-DFA9-0FCB-ACE4DACD25CC}"/>
              </a:ext>
            </a:extLst>
          </p:cNvPr>
          <p:cNvGraphicFramePr>
            <a:graphicFrameLocks noChangeAspect="1"/>
          </p:cNvGraphicFramePr>
          <p:nvPr userDrawn="1">
            <p:custDataLst>
              <p:tags r:id="rId1"/>
            </p:custDataLst>
            <p:extLst>
              <p:ext uri="{D42A27DB-BD31-4B8C-83A1-F6EECF244321}">
                <p14:modId xmlns:p14="http://schemas.microsoft.com/office/powerpoint/2010/main" val="1292691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3" name="think-cell data - do not delete" hidden="1">
                        <a:extLst>
                          <a:ext uri="{FF2B5EF4-FFF2-40B4-BE49-F238E27FC236}">
                            <a16:creationId xmlns:a16="http://schemas.microsoft.com/office/drawing/2014/main" id="{9BD574E3-8AFF-DFA9-0FCB-ACE4DACD25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613608" y="3681765"/>
            <a:ext cx="5368925"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613608" y="1517515"/>
            <a:ext cx="5482392" cy="1996373"/>
          </a:xfrm>
          <a:prstGeom prst="rect">
            <a:avLst/>
          </a:prstGeom>
        </p:spPr>
        <p:txBody>
          <a:bodyPr vert="horz"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613608" y="5518464"/>
            <a:ext cx="5368925"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330" y="735457"/>
            <a:ext cx="2247900" cy="406400"/>
          </a:xfrm>
          <a:prstGeom prst="rect">
            <a:avLst/>
          </a:prstGeom>
        </p:spPr>
      </p:pic>
      <p:sp>
        <p:nvSpPr>
          <p:cNvPr id="2" name="TextBox 1">
            <a:extLst>
              <a:ext uri="{FF2B5EF4-FFF2-40B4-BE49-F238E27FC236}">
                <a16:creationId xmlns:a16="http://schemas.microsoft.com/office/drawing/2014/main" id="{D274DE7C-EAB9-6B9B-19AB-DEFA4EF622D3}"/>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8" name="Freeform 5">
            <a:extLst>
              <a:ext uri="{FF2B5EF4-FFF2-40B4-BE49-F238E27FC236}">
                <a16:creationId xmlns:a16="http://schemas.microsoft.com/office/drawing/2014/main" id="{824A7E03-2DC4-A20C-610D-3801615F1648}"/>
              </a:ext>
            </a:extLst>
          </p:cNvPr>
          <p:cNvSpPr>
            <a:spLocks/>
          </p:cNvSpPr>
          <p:nvPr userDrawn="1"/>
        </p:nvSpPr>
        <p:spPr bwMode="auto">
          <a:xfrm>
            <a:off x="5476875" y="3219450"/>
            <a:ext cx="6711950" cy="3638550"/>
          </a:xfrm>
          <a:custGeom>
            <a:avLst/>
            <a:gdLst>
              <a:gd name="T0" fmla="*/ 2114 w 2114"/>
              <a:gd name="T1" fmla="*/ 869 h 1146"/>
              <a:gd name="T2" fmla="*/ 1306 w 2114"/>
              <a:gd name="T3" fmla="*/ 61 h 1146"/>
              <a:gd name="T4" fmla="*/ 1085 w 2114"/>
              <a:gd name="T5" fmla="*/ 61 h 1146"/>
              <a:gd name="T6" fmla="*/ 0 w 2114"/>
              <a:gd name="T7" fmla="*/ 1146 h 1146"/>
              <a:gd name="T8" fmla="*/ 2114 w 2114"/>
              <a:gd name="T9" fmla="*/ 1146 h 1146"/>
              <a:gd name="T10" fmla="*/ 2114 w 2114"/>
              <a:gd name="T11" fmla="*/ 869 h 1146"/>
            </a:gdLst>
            <a:ahLst/>
            <a:cxnLst>
              <a:cxn ang="0">
                <a:pos x="T0" y="T1"/>
              </a:cxn>
              <a:cxn ang="0">
                <a:pos x="T2" y="T3"/>
              </a:cxn>
              <a:cxn ang="0">
                <a:pos x="T4" y="T5"/>
              </a:cxn>
              <a:cxn ang="0">
                <a:pos x="T6" y="T7"/>
              </a:cxn>
              <a:cxn ang="0">
                <a:pos x="T8" y="T9"/>
              </a:cxn>
              <a:cxn ang="0">
                <a:pos x="T10" y="T11"/>
              </a:cxn>
            </a:cxnLst>
            <a:rect l="0" t="0" r="r" b="b"/>
            <a:pathLst>
              <a:path w="2114" h="1146">
                <a:moveTo>
                  <a:pt x="2114" y="869"/>
                </a:moveTo>
                <a:cubicBezTo>
                  <a:pt x="1306" y="61"/>
                  <a:pt x="1306" y="61"/>
                  <a:pt x="1306" y="61"/>
                </a:cubicBezTo>
                <a:cubicBezTo>
                  <a:pt x="1245" y="0"/>
                  <a:pt x="1146" y="0"/>
                  <a:pt x="1085" y="61"/>
                </a:cubicBezTo>
                <a:cubicBezTo>
                  <a:pt x="0" y="1146"/>
                  <a:pt x="0" y="1146"/>
                  <a:pt x="0" y="1146"/>
                </a:cubicBezTo>
                <a:cubicBezTo>
                  <a:pt x="2114" y="1146"/>
                  <a:pt x="2114" y="1146"/>
                  <a:pt x="2114" y="1146"/>
                </a:cubicBezTo>
                <a:lnTo>
                  <a:pt x="2114" y="869"/>
                </a:lnTo>
                <a:close/>
              </a:path>
            </a:pathLst>
          </a:custGeom>
          <a:solidFill>
            <a:srgbClr val="140B4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Shape 8">
            <a:extLst>
              <a:ext uri="{FF2B5EF4-FFF2-40B4-BE49-F238E27FC236}">
                <a16:creationId xmlns:a16="http://schemas.microsoft.com/office/drawing/2014/main" id="{0A85C50D-2AD0-37F1-6186-64FDA03CDB34}"/>
              </a:ext>
            </a:extLst>
          </p:cNvPr>
          <p:cNvSpPr/>
          <p:nvPr userDrawn="1"/>
        </p:nvSpPr>
        <p:spPr>
          <a:xfrm rot="2700000">
            <a:off x="7798710" y="-28189"/>
            <a:ext cx="6936059" cy="4323614"/>
          </a:xfrm>
          <a:custGeom>
            <a:avLst/>
            <a:gdLst>
              <a:gd name="connsiteX0" fmla="*/ 0 w 6936059"/>
              <a:gd name="connsiteY0" fmla="*/ 2612445 h 4323614"/>
              <a:gd name="connsiteX1" fmla="*/ 2612445 w 6936059"/>
              <a:gd name="connsiteY1" fmla="*/ 0 h 4323614"/>
              <a:gd name="connsiteX2" fmla="*/ 6936059 w 6936059"/>
              <a:gd name="connsiteY2" fmla="*/ 4323614 h 4323614"/>
              <a:gd name="connsiteX3" fmla="*/ 492439 w 6936059"/>
              <a:gd name="connsiteY3" fmla="*/ 4323614 h 4323614"/>
              <a:gd name="connsiteX4" fmla="*/ 0 w 6936059"/>
              <a:gd name="connsiteY4" fmla="*/ 3831175 h 432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6059" h="4323614">
                <a:moveTo>
                  <a:pt x="0" y="2612445"/>
                </a:moveTo>
                <a:lnTo>
                  <a:pt x="2612445" y="0"/>
                </a:lnTo>
                <a:lnTo>
                  <a:pt x="6936059" y="4323614"/>
                </a:lnTo>
                <a:lnTo>
                  <a:pt x="492439" y="4323614"/>
                </a:lnTo>
                <a:cubicBezTo>
                  <a:pt x="220472" y="4323614"/>
                  <a:pt x="1" y="4103142"/>
                  <a:pt x="0" y="3831175"/>
                </a:cubicBezTo>
                <a:close/>
              </a:path>
            </a:pathLst>
          </a:custGeom>
          <a:solidFill>
            <a:srgbClr val="00CCFF"/>
          </a:solidFill>
          <a:ln>
            <a:noFill/>
          </a:ln>
        </p:spPr>
        <p:txBody>
          <a:bodyPr vert="horz" wrap="square" lIns="91440" tIns="45720" rIns="91440" bIns="45720" numCol="1" anchor="t" anchorCtr="0" compatLnSpc="1">
            <a:prstTxWarp prst="textNoShape">
              <a:avLst/>
            </a:prstTxWarp>
          </a:bodyPr>
          <a:lstStyle/>
          <a:p>
            <a:pPr lvl="0"/>
            <a:endParaRPr lang="en-US" dirty="0" err="1">
              <a:solidFill>
                <a:schemeClr val="tx1"/>
              </a:solidFill>
            </a:endParaRPr>
          </a:p>
        </p:txBody>
      </p:sp>
      <p:sp>
        <p:nvSpPr>
          <p:cNvPr id="10" name="Freeform 7">
            <a:extLst>
              <a:ext uri="{FF2B5EF4-FFF2-40B4-BE49-F238E27FC236}">
                <a16:creationId xmlns:a16="http://schemas.microsoft.com/office/drawing/2014/main" id="{FF7F7C58-163F-1881-E4D5-96FE1EF56D83}"/>
              </a:ext>
            </a:extLst>
          </p:cNvPr>
          <p:cNvSpPr>
            <a:spLocks/>
          </p:cNvSpPr>
          <p:nvPr userDrawn="1"/>
        </p:nvSpPr>
        <p:spPr bwMode="auto">
          <a:xfrm>
            <a:off x="6511925" y="737524"/>
            <a:ext cx="5368925" cy="5368925"/>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rgbClr val="005587"/>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5" name="Freeform: Shape 4">
            <a:extLst>
              <a:ext uri="{FF2B5EF4-FFF2-40B4-BE49-F238E27FC236}">
                <a16:creationId xmlns:a16="http://schemas.microsoft.com/office/drawing/2014/main" id="{EB7ADD5B-1EFD-EE84-83C7-4F7CA369A2B9}"/>
              </a:ext>
            </a:extLst>
          </p:cNvPr>
          <p:cNvSpPr/>
          <p:nvPr userDrawn="1"/>
        </p:nvSpPr>
        <p:spPr>
          <a:xfrm rot="2700000">
            <a:off x="9656180" y="878325"/>
            <a:ext cx="4632172" cy="5087323"/>
          </a:xfrm>
          <a:custGeom>
            <a:avLst/>
            <a:gdLst>
              <a:gd name="connsiteX0" fmla="*/ 0 w 4724357"/>
              <a:gd name="connsiteY0" fmla="*/ 0 h 4945592"/>
              <a:gd name="connsiteX1" fmla="*/ 4724357 w 4724357"/>
              <a:gd name="connsiteY1" fmla="*/ 4724357 h 4945592"/>
              <a:gd name="connsiteX2" fmla="*/ 4503122 w 4724357"/>
              <a:gd name="connsiteY2" fmla="*/ 4945592 h 4945592"/>
              <a:gd name="connsiteX3" fmla="*/ 607510 w 4724357"/>
              <a:gd name="connsiteY3" fmla="*/ 4945592 h 4945592"/>
              <a:gd name="connsiteX4" fmla="*/ 0 w 4724357"/>
              <a:gd name="connsiteY4" fmla="*/ 4338082 h 4945592"/>
              <a:gd name="connsiteX0" fmla="*/ 4724357 w 4815797"/>
              <a:gd name="connsiteY0" fmla="*/ 4724357 h 4945592"/>
              <a:gd name="connsiteX1" fmla="*/ 4503122 w 4815797"/>
              <a:gd name="connsiteY1" fmla="*/ 4945592 h 4945592"/>
              <a:gd name="connsiteX2" fmla="*/ 607510 w 4815797"/>
              <a:gd name="connsiteY2" fmla="*/ 4945592 h 4945592"/>
              <a:gd name="connsiteX3" fmla="*/ 0 w 4815797"/>
              <a:gd name="connsiteY3" fmla="*/ 4338082 h 4945592"/>
              <a:gd name="connsiteX4" fmla="*/ 0 w 4815797"/>
              <a:gd name="connsiteY4" fmla="*/ 0 h 4945592"/>
              <a:gd name="connsiteX5" fmla="*/ 4815797 w 4815797"/>
              <a:gd name="connsiteY5" fmla="*/ 4815797 h 4945592"/>
              <a:gd name="connsiteX0" fmla="*/ 4724357 w 4724357"/>
              <a:gd name="connsiteY0" fmla="*/ 4724357 h 4945592"/>
              <a:gd name="connsiteX1" fmla="*/ 4503122 w 4724357"/>
              <a:gd name="connsiteY1" fmla="*/ 4945592 h 4945592"/>
              <a:gd name="connsiteX2" fmla="*/ 607510 w 4724357"/>
              <a:gd name="connsiteY2" fmla="*/ 4945592 h 4945592"/>
              <a:gd name="connsiteX3" fmla="*/ 0 w 4724357"/>
              <a:gd name="connsiteY3" fmla="*/ 4338082 h 4945592"/>
              <a:gd name="connsiteX4" fmla="*/ 0 w 4724357"/>
              <a:gd name="connsiteY4" fmla="*/ 0 h 4945592"/>
              <a:gd name="connsiteX0" fmla="*/ 4503122 w 4503122"/>
              <a:gd name="connsiteY0" fmla="*/ 4945592 h 4945592"/>
              <a:gd name="connsiteX1" fmla="*/ 607510 w 4503122"/>
              <a:gd name="connsiteY1" fmla="*/ 4945592 h 4945592"/>
              <a:gd name="connsiteX2" fmla="*/ 0 w 4503122"/>
              <a:gd name="connsiteY2" fmla="*/ 4338082 h 4945592"/>
              <a:gd name="connsiteX3" fmla="*/ 0 w 4503122"/>
              <a:gd name="connsiteY3" fmla="*/ 0 h 4945592"/>
            </a:gdLst>
            <a:ahLst/>
            <a:cxnLst>
              <a:cxn ang="0">
                <a:pos x="connsiteX0" y="connsiteY0"/>
              </a:cxn>
              <a:cxn ang="0">
                <a:pos x="connsiteX1" y="connsiteY1"/>
              </a:cxn>
              <a:cxn ang="0">
                <a:pos x="connsiteX2" y="connsiteY2"/>
              </a:cxn>
              <a:cxn ang="0">
                <a:pos x="connsiteX3" y="connsiteY3"/>
              </a:cxn>
            </a:cxnLst>
            <a:rect l="l" t="t" r="r" b="b"/>
            <a:pathLst>
              <a:path w="4503122" h="4945592">
                <a:moveTo>
                  <a:pt x="4503122" y="4945592"/>
                </a:moveTo>
                <a:lnTo>
                  <a:pt x="607510" y="4945592"/>
                </a:lnTo>
                <a:cubicBezTo>
                  <a:pt x="271991" y="4945592"/>
                  <a:pt x="0" y="4673601"/>
                  <a:pt x="0" y="4338082"/>
                </a:cubicBez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Tree>
    <p:extLst>
      <p:ext uri="{BB962C8B-B14F-4D97-AF65-F5344CB8AC3E}">
        <p14:creationId xmlns:p14="http://schemas.microsoft.com/office/powerpoint/2010/main" val="103610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2024-07 - IQVIA">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39C5FB-65B4-C908-855D-2728400F9ED5}"/>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US" sz="1600" b="0" i="0" u="none" strike="noStrike" kern="0" cap="none" spc="0" normalizeH="0" baseline="0" dirty="0" err="1">
              <a:ln>
                <a:noFill/>
              </a:ln>
              <a:solidFill>
                <a:srgbClr val="FFFFFF"/>
              </a:solidFill>
              <a:effectLst/>
              <a:uLnTx/>
              <a:uFillTx/>
              <a:latin typeface="Arial" panose="020B0604020202020204"/>
            </a:endParaRPr>
          </a:p>
        </p:txBody>
      </p:sp>
      <p:sp>
        <p:nvSpPr>
          <p:cNvPr id="4" name="Text Placeholder 21">
            <a:extLst>
              <a:ext uri="{FF2B5EF4-FFF2-40B4-BE49-F238E27FC236}">
                <a16:creationId xmlns:a16="http://schemas.microsoft.com/office/drawing/2014/main" id="{25B56EBA-448E-C7D0-100C-AD7974D3F94A}"/>
              </a:ext>
            </a:extLst>
          </p:cNvPr>
          <p:cNvSpPr>
            <a:spLocks noGrp="1"/>
          </p:cNvSpPr>
          <p:nvPr>
            <p:ph type="body" sz="quarter" idx="10" hasCustomPrompt="1"/>
          </p:nvPr>
        </p:nvSpPr>
        <p:spPr>
          <a:xfrm>
            <a:off x="613608" y="3681765"/>
            <a:ext cx="7029069"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5" name="Title 1">
            <a:extLst>
              <a:ext uri="{FF2B5EF4-FFF2-40B4-BE49-F238E27FC236}">
                <a16:creationId xmlns:a16="http://schemas.microsoft.com/office/drawing/2014/main" id="{F4952327-FD57-A506-881F-6BEC092B82EC}"/>
              </a:ext>
            </a:extLst>
          </p:cNvPr>
          <p:cNvSpPr>
            <a:spLocks noGrp="1"/>
          </p:cNvSpPr>
          <p:nvPr>
            <p:ph type="ctrTitle" hasCustomPrompt="1"/>
          </p:nvPr>
        </p:nvSpPr>
        <p:spPr>
          <a:xfrm>
            <a:off x="613608" y="1517515"/>
            <a:ext cx="7029069" cy="1996373"/>
          </a:xfrm>
          <a:prstGeom prst="rect">
            <a:avLst/>
          </a:prstGeom>
        </p:spPr>
        <p:txBody>
          <a:bodyPr vert="horz"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6" name="Subtitle 2">
            <a:extLst>
              <a:ext uri="{FF2B5EF4-FFF2-40B4-BE49-F238E27FC236}">
                <a16:creationId xmlns:a16="http://schemas.microsoft.com/office/drawing/2014/main" id="{F5258D62-E26A-940F-71AE-1DB669277435}"/>
              </a:ext>
            </a:extLst>
          </p:cNvPr>
          <p:cNvSpPr>
            <a:spLocks noGrp="1"/>
          </p:cNvSpPr>
          <p:nvPr>
            <p:ph type="subTitle" idx="1" hasCustomPrompt="1"/>
          </p:nvPr>
        </p:nvSpPr>
        <p:spPr>
          <a:xfrm>
            <a:off x="613608" y="5518464"/>
            <a:ext cx="406884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7" name="Graphic 6">
            <a:extLst>
              <a:ext uri="{FF2B5EF4-FFF2-40B4-BE49-F238E27FC236}">
                <a16:creationId xmlns:a16="http://schemas.microsoft.com/office/drawing/2014/main" id="{56E6678B-F1D2-BAA4-8C13-157EDC2579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330" y="735457"/>
            <a:ext cx="2247900" cy="406400"/>
          </a:xfrm>
          <a:prstGeom prst="rect">
            <a:avLst/>
          </a:prstGeom>
        </p:spPr>
      </p:pic>
      <p:sp>
        <p:nvSpPr>
          <p:cNvPr id="10" name="TextBox 9">
            <a:extLst>
              <a:ext uri="{FF2B5EF4-FFF2-40B4-BE49-F238E27FC236}">
                <a16:creationId xmlns:a16="http://schemas.microsoft.com/office/drawing/2014/main" id="{CDB5FAB4-46B6-F50F-3686-3A652C917D56}"/>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24" name="Freeform: Shape 23">
            <a:extLst>
              <a:ext uri="{FF2B5EF4-FFF2-40B4-BE49-F238E27FC236}">
                <a16:creationId xmlns:a16="http://schemas.microsoft.com/office/drawing/2014/main" id="{DE6A72EF-4ACE-0FB5-78CD-8CB5D25D38CD}"/>
              </a:ext>
            </a:extLst>
          </p:cNvPr>
          <p:cNvSpPr/>
          <p:nvPr userDrawn="1"/>
        </p:nvSpPr>
        <p:spPr>
          <a:xfrm rot="900000">
            <a:off x="8679642" y="590047"/>
            <a:ext cx="1209408" cy="6535813"/>
          </a:xfrm>
          <a:custGeom>
            <a:avLst/>
            <a:gdLst>
              <a:gd name="connsiteX0" fmla="*/ 482835 w 1209408"/>
              <a:gd name="connsiteY0" fmla="*/ 12286 h 6535813"/>
              <a:gd name="connsiteX1" fmla="*/ 604704 w 1209408"/>
              <a:gd name="connsiteY1" fmla="*/ 0 h 6535813"/>
              <a:gd name="connsiteX2" fmla="*/ 1209408 w 1209408"/>
              <a:gd name="connsiteY2" fmla="*/ 604704 h 6535813"/>
              <a:gd name="connsiteX3" fmla="*/ 1209408 w 1209408"/>
              <a:gd name="connsiteY3" fmla="*/ 6211754 h 6535813"/>
              <a:gd name="connsiteX4" fmla="*/ 0 w 1209408"/>
              <a:gd name="connsiteY4" fmla="*/ 6535813 h 6535813"/>
              <a:gd name="connsiteX5" fmla="*/ 0 w 1209408"/>
              <a:gd name="connsiteY5" fmla="*/ 604704 h 6535813"/>
              <a:gd name="connsiteX6" fmla="*/ 482835 w 1209408"/>
              <a:gd name="connsiteY6" fmla="*/ 12286 h 65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408" h="6535813">
                <a:moveTo>
                  <a:pt x="482835" y="12286"/>
                </a:moveTo>
                <a:cubicBezTo>
                  <a:pt x="522200" y="4230"/>
                  <a:pt x="562958" y="0"/>
                  <a:pt x="604704" y="0"/>
                </a:cubicBezTo>
                <a:cubicBezTo>
                  <a:pt x="938673" y="0"/>
                  <a:pt x="1209408" y="270735"/>
                  <a:pt x="1209408" y="604704"/>
                </a:cubicBezTo>
                <a:lnTo>
                  <a:pt x="1209408" y="6211754"/>
                </a:lnTo>
                <a:lnTo>
                  <a:pt x="0" y="6535813"/>
                </a:lnTo>
                <a:lnTo>
                  <a:pt x="0" y="604704"/>
                </a:lnTo>
                <a:cubicBezTo>
                  <a:pt x="0" y="312481"/>
                  <a:pt x="207282" y="68672"/>
                  <a:pt x="482835" y="12286"/>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sp>
        <p:nvSpPr>
          <p:cNvPr id="25" name="Freeform: Shape 24">
            <a:extLst>
              <a:ext uri="{FF2B5EF4-FFF2-40B4-BE49-F238E27FC236}">
                <a16:creationId xmlns:a16="http://schemas.microsoft.com/office/drawing/2014/main" id="{EA260F01-821A-E0DB-A6B1-B66100FC4906}"/>
              </a:ext>
            </a:extLst>
          </p:cNvPr>
          <p:cNvSpPr/>
          <p:nvPr userDrawn="1"/>
        </p:nvSpPr>
        <p:spPr>
          <a:xfrm rot="900000">
            <a:off x="10876535" y="3369355"/>
            <a:ext cx="737236" cy="3646170"/>
          </a:xfrm>
          <a:custGeom>
            <a:avLst/>
            <a:gdLst>
              <a:gd name="connsiteX0" fmla="*/ 294329 w 737236"/>
              <a:gd name="connsiteY0" fmla="*/ 7489 h 3646170"/>
              <a:gd name="connsiteX1" fmla="*/ 368618 w 737236"/>
              <a:gd name="connsiteY1" fmla="*/ 0 h 3646170"/>
              <a:gd name="connsiteX2" fmla="*/ 737236 w 737236"/>
              <a:gd name="connsiteY2" fmla="*/ 368618 h 3646170"/>
              <a:gd name="connsiteX3" fmla="*/ 737235 w 737236"/>
              <a:gd name="connsiteY3" fmla="*/ 3448629 h 3646170"/>
              <a:gd name="connsiteX4" fmla="*/ 0 w 737236"/>
              <a:gd name="connsiteY4" fmla="*/ 3646170 h 3646170"/>
              <a:gd name="connsiteX5" fmla="*/ 0 w 737236"/>
              <a:gd name="connsiteY5" fmla="*/ 368618 h 3646170"/>
              <a:gd name="connsiteX6" fmla="*/ 294329 w 737236"/>
              <a:gd name="connsiteY6" fmla="*/ 7489 h 364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236" h="3646170">
                <a:moveTo>
                  <a:pt x="294329" y="7489"/>
                </a:moveTo>
                <a:cubicBezTo>
                  <a:pt x="318325" y="2579"/>
                  <a:pt x="343170" y="0"/>
                  <a:pt x="368618" y="0"/>
                </a:cubicBezTo>
                <a:cubicBezTo>
                  <a:pt x="572200" y="0"/>
                  <a:pt x="737236" y="165036"/>
                  <a:pt x="737236" y="368618"/>
                </a:cubicBezTo>
                <a:lnTo>
                  <a:pt x="737235" y="3448629"/>
                </a:lnTo>
                <a:lnTo>
                  <a:pt x="0" y="3646170"/>
                </a:lnTo>
                <a:lnTo>
                  <a:pt x="0" y="368618"/>
                </a:lnTo>
                <a:cubicBezTo>
                  <a:pt x="1" y="190484"/>
                  <a:pt x="126356" y="41861"/>
                  <a:pt x="294329" y="7489"/>
                </a:cubicBezTo>
                <a:close/>
              </a:path>
            </a:pathLst>
          </a:cu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cxnSp>
        <p:nvCxnSpPr>
          <p:cNvPr id="9" name="Straight Connector 8">
            <a:extLst>
              <a:ext uri="{FF2B5EF4-FFF2-40B4-BE49-F238E27FC236}">
                <a16:creationId xmlns:a16="http://schemas.microsoft.com/office/drawing/2014/main" id="{D67CF9C9-26E4-4CCA-2489-EA1403AF749A}"/>
              </a:ext>
            </a:extLst>
          </p:cNvPr>
          <p:cNvCxnSpPr>
            <a:cxnSpLocks/>
          </p:cNvCxnSpPr>
          <p:nvPr userDrawn="1"/>
        </p:nvCxnSpPr>
        <p:spPr>
          <a:xfrm rot="900000" flipH="1">
            <a:off x="9695751" y="-132832"/>
            <a:ext cx="0" cy="7112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6662C6-F32D-D286-E981-FFF7563738AA}"/>
              </a:ext>
            </a:extLst>
          </p:cNvPr>
          <p:cNvCxnSpPr>
            <a:cxnSpLocks/>
          </p:cNvCxnSpPr>
          <p:nvPr userDrawn="1"/>
        </p:nvCxnSpPr>
        <p:spPr>
          <a:xfrm flipH="1">
            <a:off x="10616112" y="990600"/>
            <a:ext cx="1572166" cy="5867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58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44" name="TextBox 43">
            <a:extLst>
              <a:ext uri="{FF2B5EF4-FFF2-40B4-BE49-F238E27FC236}">
                <a16:creationId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bg1">
                    <a:lumMod val="50000"/>
                  </a:schemeClr>
                </a:solidFill>
                <a:effectLst/>
                <a:latin typeface="+mn-lt"/>
                <a:ea typeface="+mn-ea"/>
                <a:cs typeface="+mn-cs"/>
              </a:rPr>
              <a:t>IQVIA Template (V3.0.0)</a:t>
            </a:r>
            <a:endParaRPr lang="en-US" sz="1000" kern="1200" dirty="0">
              <a:solidFill>
                <a:schemeClr val="bg1">
                  <a:lumMod val="50000"/>
                </a:schemeClr>
              </a:solidFill>
              <a:latin typeface="+mn-lt"/>
              <a:ea typeface="Arial" charset="0"/>
              <a:cs typeface="Arial" charset="0"/>
            </a:endParaRPr>
          </a:p>
        </p:txBody>
      </p:sp>
      <p:grpSp>
        <p:nvGrpSpPr>
          <p:cNvPr id="147" name="Group 146">
            <a:extLst>
              <a:ext uri="{FF2B5EF4-FFF2-40B4-BE49-F238E27FC236}">
                <a16:creationId xmlns:a16="http://schemas.microsoft.com/office/drawing/2014/main" id="{8ADA47BD-E4A5-7845-BFB3-F0B0FFBC057C}"/>
              </a:ext>
            </a:extLst>
          </p:cNvPr>
          <p:cNvGrpSpPr/>
          <p:nvPr userDrawn="1"/>
        </p:nvGrpSpPr>
        <p:grpSpPr>
          <a:xfrm>
            <a:off x="12308083" y="0"/>
            <a:ext cx="851744" cy="3915867"/>
            <a:chOff x="5958724" y="2146789"/>
            <a:chExt cx="851744" cy="3915867"/>
          </a:xfrm>
        </p:grpSpPr>
        <p:sp>
          <p:nvSpPr>
            <p:cNvPr id="148" name="Rectangle 147">
              <a:extLst>
                <a:ext uri="{FF2B5EF4-FFF2-40B4-BE49-F238E27FC236}">
                  <a16:creationId xmlns:a16="http://schemas.microsoft.com/office/drawing/2014/main" id="{F46DD2B6-4144-9C44-8392-9127F5DADBD1}"/>
                </a:ext>
              </a:extLst>
            </p:cNvPr>
            <p:cNvSpPr/>
            <p:nvPr/>
          </p:nvSpPr>
          <p:spPr bwMode="gray">
            <a:xfrm>
              <a:off x="5958724" y="4367503"/>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49" name="Rectangle 148">
              <a:extLst>
                <a:ext uri="{FF2B5EF4-FFF2-40B4-BE49-F238E27FC236}">
                  <a16:creationId xmlns:a16="http://schemas.microsoft.com/office/drawing/2014/main" id="{BBE2A7EF-3365-0441-9D19-475B521B2290}"/>
                </a:ext>
              </a:extLst>
            </p:cNvPr>
            <p:cNvSpPr/>
            <p:nvPr/>
          </p:nvSpPr>
          <p:spPr bwMode="gray">
            <a:xfrm>
              <a:off x="6401764" y="4367503"/>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0" name="Rectangle 149">
              <a:extLst>
                <a:ext uri="{FF2B5EF4-FFF2-40B4-BE49-F238E27FC236}">
                  <a16:creationId xmlns:a16="http://schemas.microsoft.com/office/drawing/2014/main" id="{F5E57586-5BBB-444A-AF8C-B41739BFA68E}"/>
                </a:ext>
              </a:extLst>
            </p:cNvPr>
            <p:cNvSpPr/>
            <p:nvPr/>
          </p:nvSpPr>
          <p:spPr bwMode="gray">
            <a:xfrm>
              <a:off x="6623283" y="4367503"/>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1" name="Rectangle 150">
              <a:extLst>
                <a:ext uri="{FF2B5EF4-FFF2-40B4-BE49-F238E27FC236}">
                  <a16:creationId xmlns:a16="http://schemas.microsoft.com/office/drawing/2014/main" id="{7900B15B-0301-9442-BA29-DAF74AC2ED47}"/>
                </a:ext>
              </a:extLst>
            </p:cNvPr>
            <p:cNvSpPr/>
            <p:nvPr/>
          </p:nvSpPr>
          <p:spPr bwMode="gray">
            <a:xfrm>
              <a:off x="6180244" y="4367503"/>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2" name="Rectangle 151">
              <a:extLst>
                <a:ext uri="{FF2B5EF4-FFF2-40B4-BE49-F238E27FC236}">
                  <a16:creationId xmlns:a16="http://schemas.microsoft.com/office/drawing/2014/main" id="{DD901AD7-A1AE-D147-9240-470D94A80732}"/>
                </a:ext>
              </a:extLst>
            </p:cNvPr>
            <p:cNvSpPr/>
            <p:nvPr/>
          </p:nvSpPr>
          <p:spPr bwMode="gray">
            <a:xfrm>
              <a:off x="5958724" y="5230398"/>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3" name="Rectangle 152">
              <a:extLst>
                <a:ext uri="{FF2B5EF4-FFF2-40B4-BE49-F238E27FC236}">
                  <a16:creationId xmlns:a16="http://schemas.microsoft.com/office/drawing/2014/main" id="{7BE91BB9-CB37-5644-9D3E-65E05DA24DFB}"/>
                </a:ext>
              </a:extLst>
            </p:cNvPr>
            <p:cNvSpPr/>
            <p:nvPr/>
          </p:nvSpPr>
          <p:spPr bwMode="gray">
            <a:xfrm>
              <a:off x="6180244" y="5230398"/>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4" name="Rectangle 153">
              <a:extLst>
                <a:ext uri="{FF2B5EF4-FFF2-40B4-BE49-F238E27FC236}">
                  <a16:creationId xmlns:a16="http://schemas.microsoft.com/office/drawing/2014/main" id="{EF40564E-4C5B-F540-BCD2-987DECECBC4B}"/>
                </a:ext>
              </a:extLst>
            </p:cNvPr>
            <p:cNvSpPr/>
            <p:nvPr/>
          </p:nvSpPr>
          <p:spPr bwMode="gray">
            <a:xfrm>
              <a:off x="6401764" y="5230398"/>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5" name="Rectangle 154">
              <a:extLst>
                <a:ext uri="{FF2B5EF4-FFF2-40B4-BE49-F238E27FC236}">
                  <a16:creationId xmlns:a16="http://schemas.microsoft.com/office/drawing/2014/main" id="{60B69A35-7556-7E46-B4BF-B9A458A4FC9C}"/>
                </a:ext>
              </a:extLst>
            </p:cNvPr>
            <p:cNvSpPr/>
            <p:nvPr/>
          </p:nvSpPr>
          <p:spPr bwMode="gray">
            <a:xfrm>
              <a:off x="6623284" y="5230398"/>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6" name="TextBox 155">
              <a:extLst>
                <a:ext uri="{FF2B5EF4-FFF2-40B4-BE49-F238E27FC236}">
                  <a16:creationId xmlns:a16="http://schemas.microsoft.com/office/drawing/2014/main" id="{F396C095-9B66-F444-862E-DE666BC5DC9E}"/>
                </a:ext>
              </a:extLst>
            </p:cNvPr>
            <p:cNvSpPr txBox="1"/>
            <p:nvPr/>
          </p:nvSpPr>
          <p:spPr>
            <a:xfrm>
              <a:off x="5958724" y="2146789"/>
              <a:ext cx="851744" cy="184666"/>
            </a:xfrm>
            <a:prstGeom prst="rect">
              <a:avLst/>
            </a:prstGeom>
            <a:noFill/>
          </p:spPr>
          <p:txBody>
            <a:bodyPr wrap="square" lIns="0" rIns="0" rtlCol="0">
              <a:spAutoFit/>
            </a:bodyPr>
            <a:lstStyle/>
            <a:p>
              <a:pPr algn="ctr"/>
              <a:r>
                <a:rPr lang="en-US" sz="600" dirty="0">
                  <a:solidFill>
                    <a:schemeClr val="tx1"/>
                  </a:solidFill>
                </a:rPr>
                <a:t>100%  50%   75%   25%</a:t>
              </a:r>
            </a:p>
          </p:txBody>
        </p:sp>
        <p:sp>
          <p:nvSpPr>
            <p:cNvPr id="157" name="Rectangle 156">
              <a:extLst>
                <a:ext uri="{FF2B5EF4-FFF2-40B4-BE49-F238E27FC236}">
                  <a16:creationId xmlns:a16="http://schemas.microsoft.com/office/drawing/2014/main" id="{480FE3E9-3530-C64D-B638-EC4604BABA48}"/>
                </a:ext>
              </a:extLst>
            </p:cNvPr>
            <p:cNvSpPr/>
            <p:nvPr/>
          </p:nvSpPr>
          <p:spPr bwMode="gray">
            <a:xfrm>
              <a:off x="5958724" y="5875472"/>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8" name="Rectangle 157">
              <a:extLst>
                <a:ext uri="{FF2B5EF4-FFF2-40B4-BE49-F238E27FC236}">
                  <a16:creationId xmlns:a16="http://schemas.microsoft.com/office/drawing/2014/main" id="{25FA0A73-ADED-6F42-9167-2CF5F6F9E90A}"/>
                </a:ext>
              </a:extLst>
            </p:cNvPr>
            <p:cNvSpPr/>
            <p:nvPr/>
          </p:nvSpPr>
          <p:spPr bwMode="gray">
            <a:xfrm>
              <a:off x="5958724" y="5019103"/>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9" name="Rectangle 158">
              <a:extLst>
                <a:ext uri="{FF2B5EF4-FFF2-40B4-BE49-F238E27FC236}">
                  <a16:creationId xmlns:a16="http://schemas.microsoft.com/office/drawing/2014/main" id="{AE835229-8F21-9A48-BD16-620E2017B79C}"/>
                </a:ext>
              </a:extLst>
            </p:cNvPr>
            <p:cNvSpPr/>
            <p:nvPr/>
          </p:nvSpPr>
          <p:spPr bwMode="gray">
            <a:xfrm>
              <a:off x="6180244" y="5019103"/>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0" name="Rectangle 159">
              <a:extLst>
                <a:ext uri="{FF2B5EF4-FFF2-40B4-BE49-F238E27FC236}">
                  <a16:creationId xmlns:a16="http://schemas.microsoft.com/office/drawing/2014/main" id="{8BAF336C-0CDF-0A49-A8D2-0BA6C083EEAF}"/>
                </a:ext>
              </a:extLst>
            </p:cNvPr>
            <p:cNvSpPr/>
            <p:nvPr/>
          </p:nvSpPr>
          <p:spPr bwMode="gray">
            <a:xfrm>
              <a:off x="6401764" y="5019103"/>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1" name="Rectangle 160">
              <a:extLst>
                <a:ext uri="{FF2B5EF4-FFF2-40B4-BE49-F238E27FC236}">
                  <a16:creationId xmlns:a16="http://schemas.microsoft.com/office/drawing/2014/main" id="{B01A576D-7D44-DA4B-8DCF-7D091109B952}"/>
                </a:ext>
              </a:extLst>
            </p:cNvPr>
            <p:cNvSpPr/>
            <p:nvPr/>
          </p:nvSpPr>
          <p:spPr bwMode="gray">
            <a:xfrm>
              <a:off x="6623284" y="5019103"/>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2" name="Rectangle 161">
              <a:extLst>
                <a:ext uri="{FF2B5EF4-FFF2-40B4-BE49-F238E27FC236}">
                  <a16:creationId xmlns:a16="http://schemas.microsoft.com/office/drawing/2014/main" id="{5CE1B164-8B08-1A46-8990-C0E66043BE64}"/>
                </a:ext>
              </a:extLst>
            </p:cNvPr>
            <p:cNvSpPr/>
            <p:nvPr/>
          </p:nvSpPr>
          <p:spPr bwMode="gray">
            <a:xfrm>
              <a:off x="5958724" y="5448992"/>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3" name="Rectangle 162">
              <a:extLst>
                <a:ext uri="{FF2B5EF4-FFF2-40B4-BE49-F238E27FC236}">
                  <a16:creationId xmlns:a16="http://schemas.microsoft.com/office/drawing/2014/main" id="{FABDCF59-39B4-D741-804B-DA8E5356DEE0}"/>
                </a:ext>
              </a:extLst>
            </p:cNvPr>
            <p:cNvSpPr/>
            <p:nvPr/>
          </p:nvSpPr>
          <p:spPr bwMode="gray">
            <a:xfrm>
              <a:off x="6180244" y="2343732"/>
              <a:ext cx="187184" cy="187184"/>
            </a:xfrm>
            <a:prstGeom prst="rect">
              <a:avLst/>
            </a:prstGeom>
            <a:solidFill>
              <a:srgbClr val="7FD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4" name="Rectangle 163">
              <a:extLst>
                <a:ext uri="{FF2B5EF4-FFF2-40B4-BE49-F238E27FC236}">
                  <a16:creationId xmlns:a16="http://schemas.microsoft.com/office/drawing/2014/main" id="{51FF5A3B-DFB1-5F43-A2EF-04D81F0CA37E}"/>
                </a:ext>
              </a:extLst>
            </p:cNvPr>
            <p:cNvSpPr/>
            <p:nvPr/>
          </p:nvSpPr>
          <p:spPr bwMode="gray">
            <a:xfrm>
              <a:off x="6180244" y="2565037"/>
              <a:ext cx="187184" cy="187184"/>
            </a:xfrm>
            <a:prstGeom prst="rect">
              <a:avLst/>
            </a:prstGeom>
            <a:solidFill>
              <a:srgbClr val="7FAA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5" name="Rectangle 164">
              <a:extLst>
                <a:ext uri="{FF2B5EF4-FFF2-40B4-BE49-F238E27FC236}">
                  <a16:creationId xmlns:a16="http://schemas.microsoft.com/office/drawing/2014/main" id="{48595AD6-FC65-BD4F-A0A3-C9735B09BF97}"/>
                </a:ext>
              </a:extLst>
            </p:cNvPr>
            <p:cNvSpPr/>
            <p:nvPr/>
          </p:nvSpPr>
          <p:spPr bwMode="gray">
            <a:xfrm>
              <a:off x="6401763" y="2343732"/>
              <a:ext cx="187184" cy="187184"/>
            </a:xfrm>
            <a:prstGeom prst="rect">
              <a:avLst/>
            </a:prstGeom>
            <a:solidFill>
              <a:srgbClr val="40BA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6" name="Rectangle 165">
              <a:extLst>
                <a:ext uri="{FF2B5EF4-FFF2-40B4-BE49-F238E27FC236}">
                  <a16:creationId xmlns:a16="http://schemas.microsoft.com/office/drawing/2014/main" id="{C2D4C9F2-E663-FE4E-91B5-486C3221C4FF}"/>
                </a:ext>
              </a:extLst>
            </p:cNvPr>
            <p:cNvSpPr/>
            <p:nvPr/>
          </p:nvSpPr>
          <p:spPr bwMode="gray">
            <a:xfrm>
              <a:off x="6401763" y="2565037"/>
              <a:ext cx="187184" cy="187184"/>
            </a:xfrm>
            <a:prstGeom prst="rect">
              <a:avLst/>
            </a:prstGeom>
            <a:solidFill>
              <a:srgbClr val="408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7" name="Rectangle 166">
              <a:extLst>
                <a:ext uri="{FF2B5EF4-FFF2-40B4-BE49-F238E27FC236}">
                  <a16:creationId xmlns:a16="http://schemas.microsoft.com/office/drawing/2014/main" id="{4E87748B-6503-C94A-A0A5-ECF75744DC53}"/>
                </a:ext>
              </a:extLst>
            </p:cNvPr>
            <p:cNvSpPr/>
            <p:nvPr/>
          </p:nvSpPr>
          <p:spPr bwMode="gray">
            <a:xfrm>
              <a:off x="6623283" y="2343732"/>
              <a:ext cx="187184" cy="187184"/>
            </a:xfrm>
            <a:prstGeom prst="rect">
              <a:avLst/>
            </a:prstGeom>
            <a:solidFill>
              <a:srgbClr val="BFE8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8" name="Rectangle 167">
              <a:extLst>
                <a:ext uri="{FF2B5EF4-FFF2-40B4-BE49-F238E27FC236}">
                  <a16:creationId xmlns:a16="http://schemas.microsoft.com/office/drawing/2014/main" id="{18F062A5-65F4-EC4E-99C6-45D7627564E3}"/>
                </a:ext>
              </a:extLst>
            </p:cNvPr>
            <p:cNvSpPr/>
            <p:nvPr/>
          </p:nvSpPr>
          <p:spPr bwMode="gray">
            <a:xfrm>
              <a:off x="6623283" y="2565037"/>
              <a:ext cx="187184" cy="187184"/>
            </a:xfrm>
            <a:prstGeom prst="rect">
              <a:avLst/>
            </a:prstGeom>
            <a:solidFill>
              <a:srgbClr val="BFD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9" name="Rectangle 168">
              <a:extLst>
                <a:ext uri="{FF2B5EF4-FFF2-40B4-BE49-F238E27FC236}">
                  <a16:creationId xmlns:a16="http://schemas.microsoft.com/office/drawing/2014/main" id="{3C6FF5B6-5DBB-B04F-B902-B9A93A757215}"/>
                </a:ext>
              </a:extLst>
            </p:cNvPr>
            <p:cNvSpPr/>
            <p:nvPr/>
          </p:nvSpPr>
          <p:spPr bwMode="gray">
            <a:xfrm>
              <a:off x="5958724" y="3700925"/>
              <a:ext cx="187184" cy="187184"/>
            </a:xfrm>
            <a:prstGeom prst="rect">
              <a:avLst/>
            </a:prstGeom>
            <a:solidFill>
              <a:srgbClr val="43B0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0" name="Rectangle 169">
              <a:extLst>
                <a:ext uri="{FF2B5EF4-FFF2-40B4-BE49-F238E27FC236}">
                  <a16:creationId xmlns:a16="http://schemas.microsoft.com/office/drawing/2014/main" id="{B2008AA1-3AD4-1E4C-B34C-1BAB347F3885}"/>
                </a:ext>
              </a:extLst>
            </p:cNvPr>
            <p:cNvSpPr/>
            <p:nvPr/>
          </p:nvSpPr>
          <p:spPr bwMode="gray">
            <a:xfrm>
              <a:off x="6180244" y="4583145"/>
              <a:ext cx="187184" cy="187184"/>
            </a:xfrm>
            <a:prstGeom prst="rect">
              <a:avLst/>
            </a:prstGeom>
            <a:solidFill>
              <a:srgbClr val="F7D9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1" name="Rectangle 170">
              <a:extLst>
                <a:ext uri="{FF2B5EF4-FFF2-40B4-BE49-F238E27FC236}">
                  <a16:creationId xmlns:a16="http://schemas.microsoft.com/office/drawing/2014/main" id="{415782FB-236F-3E4E-B840-8903CA2A46D6}"/>
                </a:ext>
              </a:extLst>
            </p:cNvPr>
            <p:cNvSpPr/>
            <p:nvPr/>
          </p:nvSpPr>
          <p:spPr bwMode="gray">
            <a:xfrm>
              <a:off x="6401763" y="4583145"/>
              <a:ext cx="187184" cy="187184"/>
            </a:xfrm>
            <a:prstGeom prst="rect">
              <a:avLst/>
            </a:prstGeom>
            <a:solidFill>
              <a:srgbClr val="F4C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2" name="Rectangle 171">
              <a:extLst>
                <a:ext uri="{FF2B5EF4-FFF2-40B4-BE49-F238E27FC236}">
                  <a16:creationId xmlns:a16="http://schemas.microsoft.com/office/drawing/2014/main" id="{99C6C7E8-E1A5-D848-873A-234390B695A6}"/>
                </a:ext>
              </a:extLst>
            </p:cNvPr>
            <p:cNvSpPr/>
            <p:nvPr/>
          </p:nvSpPr>
          <p:spPr bwMode="gray">
            <a:xfrm>
              <a:off x="6623283" y="4583145"/>
              <a:ext cx="187184" cy="187184"/>
            </a:xfrm>
            <a:prstGeom prst="rect">
              <a:avLst/>
            </a:prstGeom>
            <a:solidFill>
              <a:srgbClr val="FBE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3" name="Rectangle 172">
              <a:extLst>
                <a:ext uri="{FF2B5EF4-FFF2-40B4-BE49-F238E27FC236}">
                  <a16:creationId xmlns:a16="http://schemas.microsoft.com/office/drawing/2014/main" id="{7BC28099-48BB-8E4A-9E3A-F5749D3F9E0A}"/>
                </a:ext>
              </a:extLst>
            </p:cNvPr>
            <p:cNvSpPr/>
            <p:nvPr/>
          </p:nvSpPr>
          <p:spPr bwMode="gray">
            <a:xfrm>
              <a:off x="5958724" y="2566491"/>
              <a:ext cx="187184" cy="187184"/>
            </a:xfrm>
            <a:prstGeom prst="rect">
              <a:avLst/>
            </a:prstGeom>
            <a:solidFill>
              <a:srgbClr val="0055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4" name="Rectangle 173">
              <a:extLst>
                <a:ext uri="{FF2B5EF4-FFF2-40B4-BE49-F238E27FC236}">
                  <a16:creationId xmlns:a16="http://schemas.microsoft.com/office/drawing/2014/main" id="{63E571ED-E3FF-5845-A5E1-0018A8108B4A}"/>
                </a:ext>
              </a:extLst>
            </p:cNvPr>
            <p:cNvSpPr/>
            <p:nvPr/>
          </p:nvSpPr>
          <p:spPr bwMode="gray">
            <a:xfrm>
              <a:off x="6180244" y="4804513"/>
              <a:ext cx="187184" cy="187184"/>
            </a:xfrm>
            <a:prstGeom prst="rect">
              <a:avLst/>
            </a:prstGeom>
            <a:solidFill>
              <a:srgbClr val="FEC4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5" name="Rectangle 174">
              <a:extLst>
                <a:ext uri="{FF2B5EF4-FFF2-40B4-BE49-F238E27FC236}">
                  <a16:creationId xmlns:a16="http://schemas.microsoft.com/office/drawing/2014/main" id="{6B6BB2FF-AD78-0C41-B253-007FB067303C}"/>
                </a:ext>
              </a:extLst>
            </p:cNvPr>
            <p:cNvSpPr/>
            <p:nvPr/>
          </p:nvSpPr>
          <p:spPr bwMode="gray">
            <a:xfrm>
              <a:off x="6401763" y="4804513"/>
              <a:ext cx="187184" cy="187184"/>
            </a:xfrm>
            <a:prstGeom prst="rect">
              <a:avLst/>
            </a:prstGeom>
            <a:solidFill>
              <a:srgbClr val="FEA7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6" name="Rectangle 175">
              <a:extLst>
                <a:ext uri="{FF2B5EF4-FFF2-40B4-BE49-F238E27FC236}">
                  <a16:creationId xmlns:a16="http://schemas.microsoft.com/office/drawing/2014/main" id="{72D84D15-FC10-8449-A8DF-0693CC5AD3C8}"/>
                </a:ext>
              </a:extLst>
            </p:cNvPr>
            <p:cNvSpPr/>
            <p:nvPr/>
          </p:nvSpPr>
          <p:spPr bwMode="gray">
            <a:xfrm>
              <a:off x="6623283" y="4804513"/>
              <a:ext cx="187184" cy="187184"/>
            </a:xfrm>
            <a:prstGeom prst="rect">
              <a:avLst/>
            </a:prstGeom>
            <a:solidFill>
              <a:srgbClr val="FFE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7" name="Rectangle 176">
              <a:extLst>
                <a:ext uri="{FF2B5EF4-FFF2-40B4-BE49-F238E27FC236}">
                  <a16:creationId xmlns:a16="http://schemas.microsoft.com/office/drawing/2014/main" id="{1412DE59-4F68-1A4F-81B2-F45A075CF184}"/>
                </a:ext>
              </a:extLst>
            </p:cNvPr>
            <p:cNvSpPr/>
            <p:nvPr/>
          </p:nvSpPr>
          <p:spPr bwMode="gray">
            <a:xfrm>
              <a:off x="5958724" y="2343732"/>
              <a:ext cx="187184" cy="187184"/>
            </a:xfrm>
            <a:prstGeom prst="rect">
              <a:avLst/>
            </a:prstGeom>
            <a:solidFill>
              <a:srgbClr val="00A3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8" name="Rectangle 177">
              <a:extLst>
                <a:ext uri="{FF2B5EF4-FFF2-40B4-BE49-F238E27FC236}">
                  <a16:creationId xmlns:a16="http://schemas.microsoft.com/office/drawing/2014/main" id="{C91C1BDA-5D81-794C-B1A7-67CC9CE1EE1E}"/>
                </a:ext>
              </a:extLst>
            </p:cNvPr>
            <p:cNvSpPr/>
            <p:nvPr/>
          </p:nvSpPr>
          <p:spPr bwMode="gray">
            <a:xfrm>
              <a:off x="6180244" y="3017653"/>
              <a:ext cx="187184" cy="187184"/>
            </a:xfrm>
            <a:prstGeom prst="rect">
              <a:avLst/>
            </a:prstGeom>
            <a:solidFill>
              <a:srgbClr val="7FDF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9" name="Rectangle 178">
              <a:extLst>
                <a:ext uri="{FF2B5EF4-FFF2-40B4-BE49-F238E27FC236}">
                  <a16:creationId xmlns:a16="http://schemas.microsoft.com/office/drawing/2014/main" id="{E26E8257-987A-C249-A28B-F90461918BC4}"/>
                </a:ext>
              </a:extLst>
            </p:cNvPr>
            <p:cNvSpPr/>
            <p:nvPr/>
          </p:nvSpPr>
          <p:spPr bwMode="gray">
            <a:xfrm>
              <a:off x="6401763" y="3017653"/>
              <a:ext cx="187184" cy="187184"/>
            </a:xfrm>
            <a:prstGeom prst="rect">
              <a:avLst/>
            </a:prstGeom>
            <a:solidFill>
              <a:srgbClr val="40C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0" name="Rectangle 179">
              <a:extLst>
                <a:ext uri="{FF2B5EF4-FFF2-40B4-BE49-F238E27FC236}">
                  <a16:creationId xmlns:a16="http://schemas.microsoft.com/office/drawing/2014/main" id="{9C325A48-0CB1-104E-BA30-9A71DD6D61AB}"/>
                </a:ext>
              </a:extLst>
            </p:cNvPr>
            <p:cNvSpPr/>
            <p:nvPr/>
          </p:nvSpPr>
          <p:spPr bwMode="gray">
            <a:xfrm>
              <a:off x="6623283" y="3017653"/>
              <a:ext cx="187184" cy="187184"/>
            </a:xfrm>
            <a:prstGeom prst="rect">
              <a:avLst/>
            </a:prstGeom>
            <a:solidFill>
              <a:srgbClr val="BFEF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1" name="Rectangle 180">
              <a:extLst>
                <a:ext uri="{FF2B5EF4-FFF2-40B4-BE49-F238E27FC236}">
                  <a16:creationId xmlns:a16="http://schemas.microsoft.com/office/drawing/2014/main" id="{2A36493E-9946-3341-A680-94F587D7EB67}"/>
                </a:ext>
              </a:extLst>
            </p:cNvPr>
            <p:cNvSpPr/>
            <p:nvPr/>
          </p:nvSpPr>
          <p:spPr bwMode="gray">
            <a:xfrm>
              <a:off x="5958724" y="4584599"/>
              <a:ext cx="187184" cy="187184"/>
            </a:xfrm>
            <a:prstGeom prst="rect">
              <a:avLst/>
            </a:prstGeom>
            <a:solidFill>
              <a:srgbClr val="F0B3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2" name="Rectangle 181">
              <a:extLst>
                <a:ext uri="{FF2B5EF4-FFF2-40B4-BE49-F238E27FC236}">
                  <a16:creationId xmlns:a16="http://schemas.microsoft.com/office/drawing/2014/main" id="{F65DD10B-52F6-9841-91B3-81394F672A9F}"/>
                </a:ext>
              </a:extLst>
            </p:cNvPr>
            <p:cNvSpPr/>
            <p:nvPr/>
          </p:nvSpPr>
          <p:spPr bwMode="gray">
            <a:xfrm>
              <a:off x="5958724" y="4804513"/>
              <a:ext cx="187184" cy="187184"/>
            </a:xfrm>
            <a:prstGeom prst="rect">
              <a:avLst/>
            </a:prstGeom>
            <a:solidFill>
              <a:srgbClr val="FE8A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3" name="Rectangle 182">
              <a:extLst>
                <a:ext uri="{FF2B5EF4-FFF2-40B4-BE49-F238E27FC236}">
                  <a16:creationId xmlns:a16="http://schemas.microsoft.com/office/drawing/2014/main" id="{96B5B61B-C053-424B-AAFB-3CAEB0DDF986}"/>
                </a:ext>
              </a:extLst>
            </p:cNvPr>
            <p:cNvSpPr/>
            <p:nvPr/>
          </p:nvSpPr>
          <p:spPr bwMode="gray">
            <a:xfrm>
              <a:off x="5958724" y="3020561"/>
              <a:ext cx="187184" cy="187184"/>
            </a:xfrm>
            <a:prstGeom prst="rect">
              <a:avLst/>
            </a:prstGeom>
            <a:solidFill>
              <a:srgbClr val="00BF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4" name="Rectangle 183">
              <a:extLst>
                <a:ext uri="{FF2B5EF4-FFF2-40B4-BE49-F238E27FC236}">
                  <a16:creationId xmlns:a16="http://schemas.microsoft.com/office/drawing/2014/main" id="{A9EA6558-DD3B-7A4C-91B0-97252C1832CF}"/>
                </a:ext>
              </a:extLst>
            </p:cNvPr>
            <p:cNvSpPr/>
            <p:nvPr/>
          </p:nvSpPr>
          <p:spPr bwMode="gray">
            <a:xfrm>
              <a:off x="5958724" y="3922293"/>
              <a:ext cx="187184" cy="187184"/>
            </a:xfrm>
            <a:prstGeom prst="rect">
              <a:avLst/>
            </a:prstGeom>
            <a:solidFill>
              <a:srgbClr val="0271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5" name="Rectangle 184">
              <a:extLst>
                <a:ext uri="{FF2B5EF4-FFF2-40B4-BE49-F238E27FC236}">
                  <a16:creationId xmlns:a16="http://schemas.microsoft.com/office/drawing/2014/main" id="{E34F6D7E-6CD3-7B49-9F1D-6D78AACEFF91}"/>
                </a:ext>
              </a:extLst>
            </p:cNvPr>
            <p:cNvSpPr/>
            <p:nvPr/>
          </p:nvSpPr>
          <p:spPr bwMode="gray">
            <a:xfrm>
              <a:off x="6180244" y="3922293"/>
              <a:ext cx="187184" cy="187184"/>
            </a:xfrm>
            <a:prstGeom prst="rect">
              <a:avLst/>
            </a:prstGeom>
            <a:solidFill>
              <a:srgbClr val="80B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6" name="Rectangle 185">
              <a:extLst>
                <a:ext uri="{FF2B5EF4-FFF2-40B4-BE49-F238E27FC236}">
                  <a16:creationId xmlns:a16="http://schemas.microsoft.com/office/drawing/2014/main" id="{BF821065-02C2-EF4B-9F9C-E2A91FD8F316}"/>
                </a:ext>
              </a:extLst>
            </p:cNvPr>
            <p:cNvSpPr/>
            <p:nvPr/>
          </p:nvSpPr>
          <p:spPr bwMode="gray">
            <a:xfrm>
              <a:off x="6180244" y="3700925"/>
              <a:ext cx="187184" cy="187184"/>
            </a:xfrm>
            <a:prstGeom prst="rect">
              <a:avLst/>
            </a:prstGeom>
            <a:solidFill>
              <a:srgbClr val="A1D7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7" name="Rectangle 186">
              <a:extLst>
                <a:ext uri="{FF2B5EF4-FFF2-40B4-BE49-F238E27FC236}">
                  <a16:creationId xmlns:a16="http://schemas.microsoft.com/office/drawing/2014/main" id="{C91976CC-682F-9849-BB70-F87EC81993D2}"/>
                </a:ext>
              </a:extLst>
            </p:cNvPr>
            <p:cNvSpPr/>
            <p:nvPr/>
          </p:nvSpPr>
          <p:spPr bwMode="gray">
            <a:xfrm>
              <a:off x="6401763" y="3922293"/>
              <a:ext cx="187184" cy="187184"/>
            </a:xfrm>
            <a:prstGeom prst="rect">
              <a:avLst/>
            </a:prstGeom>
            <a:solidFill>
              <a:srgbClr val="419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8" name="Rectangle 187">
              <a:extLst>
                <a:ext uri="{FF2B5EF4-FFF2-40B4-BE49-F238E27FC236}">
                  <a16:creationId xmlns:a16="http://schemas.microsoft.com/office/drawing/2014/main" id="{D79483A8-0232-0548-BBDE-CAC5A5717E5B}"/>
                </a:ext>
              </a:extLst>
            </p:cNvPr>
            <p:cNvSpPr/>
            <p:nvPr/>
          </p:nvSpPr>
          <p:spPr bwMode="gray">
            <a:xfrm>
              <a:off x="6401763" y="3700925"/>
              <a:ext cx="187184" cy="187184"/>
            </a:xfrm>
            <a:prstGeom prst="rect">
              <a:avLst/>
            </a:prstGeom>
            <a:solidFill>
              <a:srgbClr val="72C4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9" name="Rectangle 188">
              <a:extLst>
                <a:ext uri="{FF2B5EF4-FFF2-40B4-BE49-F238E27FC236}">
                  <a16:creationId xmlns:a16="http://schemas.microsoft.com/office/drawing/2014/main" id="{6B89722E-49F3-144D-AC2D-0950AC3ACF7F}"/>
                </a:ext>
              </a:extLst>
            </p:cNvPr>
            <p:cNvSpPr/>
            <p:nvPr/>
          </p:nvSpPr>
          <p:spPr bwMode="gray">
            <a:xfrm>
              <a:off x="6623283" y="3922293"/>
              <a:ext cx="187184" cy="187184"/>
            </a:xfrm>
            <a:prstGeom prst="rect">
              <a:avLst/>
            </a:prstGeom>
            <a:solidFill>
              <a:srgbClr val="C0D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0" name="Rectangle 189">
              <a:extLst>
                <a:ext uri="{FF2B5EF4-FFF2-40B4-BE49-F238E27FC236}">
                  <a16:creationId xmlns:a16="http://schemas.microsoft.com/office/drawing/2014/main" id="{ACF64A98-8F5F-364E-9BF7-4F76EBB2E875}"/>
                </a:ext>
              </a:extLst>
            </p:cNvPr>
            <p:cNvSpPr/>
            <p:nvPr/>
          </p:nvSpPr>
          <p:spPr bwMode="gray">
            <a:xfrm>
              <a:off x="6623283" y="3700925"/>
              <a:ext cx="187184" cy="187184"/>
            </a:xfrm>
            <a:prstGeom prst="rect">
              <a:avLst/>
            </a:prstGeom>
            <a:solidFill>
              <a:srgbClr val="D0EB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1" name="Rectangle 190">
              <a:extLst>
                <a:ext uri="{FF2B5EF4-FFF2-40B4-BE49-F238E27FC236}">
                  <a16:creationId xmlns:a16="http://schemas.microsoft.com/office/drawing/2014/main" id="{68D56737-D7FA-9241-BF90-CDAA19D3F175}"/>
                </a:ext>
              </a:extLst>
            </p:cNvPr>
            <p:cNvSpPr/>
            <p:nvPr/>
          </p:nvSpPr>
          <p:spPr bwMode="gray">
            <a:xfrm>
              <a:off x="5958724" y="2792710"/>
              <a:ext cx="187184" cy="187184"/>
            </a:xfrm>
            <a:prstGeom prst="rect">
              <a:avLst/>
            </a:prstGeom>
            <a:solidFill>
              <a:srgbClr val="00CC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2" name="TextBox 191">
              <a:extLst>
                <a:ext uri="{FF2B5EF4-FFF2-40B4-BE49-F238E27FC236}">
                  <a16:creationId xmlns:a16="http://schemas.microsoft.com/office/drawing/2014/main" id="{03825342-AAFF-0E4E-A60C-2B8AB690F64E}"/>
                </a:ext>
              </a:extLst>
            </p:cNvPr>
            <p:cNvSpPr txBox="1"/>
            <p:nvPr/>
          </p:nvSpPr>
          <p:spPr>
            <a:xfrm>
              <a:off x="6179531" y="2792515"/>
              <a:ext cx="630936" cy="184666"/>
            </a:xfrm>
            <a:prstGeom prst="rect">
              <a:avLst/>
            </a:prstGeom>
            <a:noFill/>
          </p:spPr>
          <p:txBody>
            <a:bodyPr wrap="square" lIns="0" rIns="0" rtlCol="0">
              <a:spAutoFit/>
            </a:bodyPr>
            <a:lstStyle/>
            <a:p>
              <a:r>
                <a:rPr lang="en-US" sz="600" dirty="0">
                  <a:solidFill>
                    <a:schemeClr val="tx1"/>
                  </a:solidFill>
                </a:rPr>
                <a:t>Bright Blue</a:t>
              </a:r>
            </a:p>
          </p:txBody>
        </p:sp>
        <p:sp>
          <p:nvSpPr>
            <p:cNvPr id="193" name="TextBox 192">
              <a:extLst>
                <a:ext uri="{FF2B5EF4-FFF2-40B4-BE49-F238E27FC236}">
                  <a16:creationId xmlns:a16="http://schemas.microsoft.com/office/drawing/2014/main" id="{463016A2-866B-6740-A2DD-BA0BFCC950F7}"/>
                </a:ext>
              </a:extLst>
            </p:cNvPr>
            <p:cNvSpPr txBox="1"/>
            <p:nvPr/>
          </p:nvSpPr>
          <p:spPr>
            <a:xfrm>
              <a:off x="6180244" y="5875802"/>
              <a:ext cx="630223" cy="184666"/>
            </a:xfrm>
            <a:prstGeom prst="rect">
              <a:avLst/>
            </a:prstGeom>
            <a:noFill/>
          </p:spPr>
          <p:txBody>
            <a:bodyPr wrap="square" lIns="0" rIns="0" rtlCol="0">
              <a:spAutoFit/>
            </a:bodyPr>
            <a:lstStyle/>
            <a:p>
              <a:r>
                <a:rPr lang="en-US" sz="600" dirty="0"/>
                <a:t>5% Charcoal</a:t>
              </a:r>
              <a:endParaRPr lang="en-US" sz="600" dirty="0">
                <a:solidFill>
                  <a:schemeClr val="tx1"/>
                </a:solidFill>
              </a:endParaRPr>
            </a:p>
          </p:txBody>
        </p:sp>
        <p:sp>
          <p:nvSpPr>
            <p:cNvPr id="194" name="Rectangle 193">
              <a:extLst>
                <a:ext uri="{FF2B5EF4-FFF2-40B4-BE49-F238E27FC236}">
                  <a16:creationId xmlns:a16="http://schemas.microsoft.com/office/drawing/2014/main" id="{FFE6951A-1135-BF4C-8E4A-27E4A4579C3B}"/>
                </a:ext>
              </a:extLst>
            </p:cNvPr>
            <p:cNvSpPr/>
            <p:nvPr/>
          </p:nvSpPr>
          <p:spPr bwMode="gray">
            <a:xfrm>
              <a:off x="5958724" y="5662447"/>
              <a:ext cx="187184" cy="187184"/>
            </a:xfrm>
            <a:prstGeom prst="rect">
              <a:avLst/>
            </a:pr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95" name="TextBox 194">
              <a:extLst>
                <a:ext uri="{FF2B5EF4-FFF2-40B4-BE49-F238E27FC236}">
                  <a16:creationId xmlns:a16="http://schemas.microsoft.com/office/drawing/2014/main" id="{72B3BE3E-8803-DD42-B96E-2D6A35B5C8FE}"/>
                </a:ext>
              </a:extLst>
            </p:cNvPr>
            <p:cNvSpPr txBox="1"/>
            <p:nvPr/>
          </p:nvSpPr>
          <p:spPr>
            <a:xfrm>
              <a:off x="6180244" y="5662777"/>
              <a:ext cx="630223" cy="184666"/>
            </a:xfrm>
            <a:prstGeom prst="rect">
              <a:avLst/>
            </a:prstGeom>
            <a:noFill/>
          </p:spPr>
          <p:txBody>
            <a:bodyPr wrap="square" lIns="0" rIns="0" rtlCol="0">
              <a:spAutoFit/>
            </a:bodyPr>
            <a:lstStyle/>
            <a:p>
              <a:r>
                <a:rPr lang="en-US" sz="600" dirty="0"/>
                <a:t>Indigo</a:t>
              </a:r>
              <a:endParaRPr lang="en-US" sz="600" dirty="0">
                <a:solidFill>
                  <a:schemeClr val="tx1"/>
                </a:solidFill>
              </a:endParaRPr>
            </a:p>
          </p:txBody>
        </p:sp>
        <p:sp>
          <p:nvSpPr>
            <p:cNvPr id="196" name="TextBox 195">
              <a:extLst>
                <a:ext uri="{FF2B5EF4-FFF2-40B4-BE49-F238E27FC236}">
                  <a16:creationId xmlns:a16="http://schemas.microsoft.com/office/drawing/2014/main" id="{1307F021-E250-BC44-A156-97E93EFBD041}"/>
                </a:ext>
              </a:extLst>
            </p:cNvPr>
            <p:cNvSpPr txBox="1"/>
            <p:nvPr/>
          </p:nvSpPr>
          <p:spPr>
            <a:xfrm>
              <a:off x="6180244" y="5451924"/>
              <a:ext cx="630223" cy="184666"/>
            </a:xfrm>
            <a:prstGeom prst="rect">
              <a:avLst/>
            </a:prstGeom>
            <a:noFill/>
          </p:spPr>
          <p:txBody>
            <a:bodyPr wrap="square" lIns="0" rIns="0" rtlCol="0">
              <a:spAutoFit/>
            </a:bodyPr>
            <a:lstStyle/>
            <a:p>
              <a:r>
                <a:rPr lang="en-US" sz="600" dirty="0">
                  <a:solidFill>
                    <a:schemeClr val="tx1"/>
                  </a:solidFill>
                </a:rPr>
                <a:t>Red</a:t>
              </a:r>
            </a:p>
          </p:txBody>
        </p:sp>
        <p:sp>
          <p:nvSpPr>
            <p:cNvPr id="197" name="Rectangle 196">
              <a:extLst>
                <a:ext uri="{FF2B5EF4-FFF2-40B4-BE49-F238E27FC236}">
                  <a16:creationId xmlns:a16="http://schemas.microsoft.com/office/drawing/2014/main" id="{D6E8F370-88B7-B143-BECC-56B2696E26F2}"/>
                </a:ext>
              </a:extLst>
            </p:cNvPr>
            <p:cNvSpPr/>
            <p:nvPr/>
          </p:nvSpPr>
          <p:spPr bwMode="gray">
            <a:xfrm>
              <a:off x="6180244" y="3246253"/>
              <a:ext cx="187184" cy="187184"/>
            </a:xfrm>
            <a:prstGeom prst="rect">
              <a:avLst/>
            </a:prstGeom>
            <a:solidFill>
              <a:srgbClr val="80C7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8" name="Rectangle 197">
              <a:extLst>
                <a:ext uri="{FF2B5EF4-FFF2-40B4-BE49-F238E27FC236}">
                  <a16:creationId xmlns:a16="http://schemas.microsoft.com/office/drawing/2014/main" id="{6777473D-86CB-DC41-A591-538A0820099A}"/>
                </a:ext>
              </a:extLst>
            </p:cNvPr>
            <p:cNvSpPr/>
            <p:nvPr/>
          </p:nvSpPr>
          <p:spPr bwMode="gray">
            <a:xfrm>
              <a:off x="6401763" y="3246253"/>
              <a:ext cx="187184" cy="187184"/>
            </a:xfrm>
            <a:prstGeom prst="rect">
              <a:avLst/>
            </a:prstGeom>
            <a:solidFill>
              <a:srgbClr val="40A4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9" name="Rectangle 198">
              <a:extLst>
                <a:ext uri="{FF2B5EF4-FFF2-40B4-BE49-F238E27FC236}">
                  <a16:creationId xmlns:a16="http://schemas.microsoft.com/office/drawing/2014/main" id="{989B0485-B1FD-0E46-998C-70BF14846660}"/>
                </a:ext>
              </a:extLst>
            </p:cNvPr>
            <p:cNvSpPr/>
            <p:nvPr/>
          </p:nvSpPr>
          <p:spPr bwMode="gray">
            <a:xfrm>
              <a:off x="6623283" y="3246253"/>
              <a:ext cx="187184" cy="187184"/>
            </a:xfrm>
            <a:prstGeom prst="rect">
              <a:avLst/>
            </a:prstGeom>
            <a:solidFill>
              <a:srgbClr val="CCE9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0" name="Rectangle 199">
              <a:extLst>
                <a:ext uri="{FF2B5EF4-FFF2-40B4-BE49-F238E27FC236}">
                  <a16:creationId xmlns:a16="http://schemas.microsoft.com/office/drawing/2014/main" id="{C3488BCE-878D-4A43-AA90-4912A715E8BD}"/>
                </a:ext>
              </a:extLst>
            </p:cNvPr>
            <p:cNvSpPr/>
            <p:nvPr/>
          </p:nvSpPr>
          <p:spPr bwMode="gray">
            <a:xfrm>
              <a:off x="5958724" y="3249161"/>
              <a:ext cx="187184" cy="187184"/>
            </a:xfrm>
            <a:prstGeom prst="rect">
              <a:avLst/>
            </a:prstGeom>
            <a:solidFill>
              <a:srgbClr val="0086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1" name="Rectangle 200">
              <a:extLst>
                <a:ext uri="{FF2B5EF4-FFF2-40B4-BE49-F238E27FC236}">
                  <a16:creationId xmlns:a16="http://schemas.microsoft.com/office/drawing/2014/main" id="{7AB8F119-F5FE-2149-92FB-75F8830718E6}"/>
                </a:ext>
              </a:extLst>
            </p:cNvPr>
            <p:cNvSpPr/>
            <p:nvPr/>
          </p:nvSpPr>
          <p:spPr bwMode="gray">
            <a:xfrm>
              <a:off x="5958724" y="3472953"/>
              <a:ext cx="187184" cy="187184"/>
            </a:xfrm>
            <a:prstGeom prst="rect">
              <a:avLst/>
            </a:prstGeom>
            <a:solidFill>
              <a:srgbClr val="0CEF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2" name="TextBox 201">
              <a:extLst>
                <a:ext uri="{FF2B5EF4-FFF2-40B4-BE49-F238E27FC236}">
                  <a16:creationId xmlns:a16="http://schemas.microsoft.com/office/drawing/2014/main" id="{D4276137-38CE-CE41-8278-45DD99244B1A}"/>
                </a:ext>
              </a:extLst>
            </p:cNvPr>
            <p:cNvSpPr txBox="1"/>
            <p:nvPr/>
          </p:nvSpPr>
          <p:spPr>
            <a:xfrm>
              <a:off x="6179531" y="3472758"/>
              <a:ext cx="630936" cy="184666"/>
            </a:xfrm>
            <a:prstGeom prst="rect">
              <a:avLst/>
            </a:prstGeom>
            <a:noFill/>
          </p:spPr>
          <p:txBody>
            <a:bodyPr wrap="square" lIns="0" rIns="0" rtlCol="0">
              <a:spAutoFit/>
            </a:bodyPr>
            <a:lstStyle/>
            <a:p>
              <a:r>
                <a:rPr lang="en-US" sz="600" dirty="0">
                  <a:solidFill>
                    <a:schemeClr val="tx1"/>
                  </a:solidFill>
                </a:rPr>
                <a:t>Bright Teal</a:t>
              </a:r>
            </a:p>
          </p:txBody>
        </p:sp>
        <p:sp>
          <p:nvSpPr>
            <p:cNvPr id="203" name="Rectangle 202">
              <a:extLst>
                <a:ext uri="{FF2B5EF4-FFF2-40B4-BE49-F238E27FC236}">
                  <a16:creationId xmlns:a16="http://schemas.microsoft.com/office/drawing/2014/main" id="{32FDF16C-E3D9-5A43-B4BA-A2D0BD2547E2}"/>
                </a:ext>
              </a:extLst>
            </p:cNvPr>
            <p:cNvSpPr/>
            <p:nvPr/>
          </p:nvSpPr>
          <p:spPr bwMode="gray">
            <a:xfrm>
              <a:off x="5958724" y="4147323"/>
              <a:ext cx="187184" cy="187184"/>
            </a:xfrm>
            <a:prstGeom prst="rect">
              <a:avLst/>
            </a:prstGeom>
            <a:solidFill>
              <a:srgbClr val="79D8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4" name="TextBox 203">
              <a:extLst>
                <a:ext uri="{FF2B5EF4-FFF2-40B4-BE49-F238E27FC236}">
                  <a16:creationId xmlns:a16="http://schemas.microsoft.com/office/drawing/2014/main" id="{2AF546EF-4A91-2643-AD8A-13B35443E7F5}"/>
                </a:ext>
              </a:extLst>
            </p:cNvPr>
            <p:cNvSpPr txBox="1"/>
            <p:nvPr/>
          </p:nvSpPr>
          <p:spPr>
            <a:xfrm>
              <a:off x="6179531" y="4147128"/>
              <a:ext cx="630936" cy="184666"/>
            </a:xfrm>
            <a:prstGeom prst="rect">
              <a:avLst/>
            </a:prstGeom>
            <a:noFill/>
          </p:spPr>
          <p:txBody>
            <a:bodyPr wrap="square" lIns="0" rIns="0" rtlCol="0">
              <a:spAutoFit/>
            </a:bodyPr>
            <a:lstStyle/>
            <a:p>
              <a:r>
                <a:rPr lang="en-US" sz="600" dirty="0">
                  <a:solidFill>
                    <a:schemeClr val="tx1"/>
                  </a:solidFill>
                </a:rPr>
                <a:t>Bright Green</a:t>
              </a:r>
            </a:p>
          </p:txBody>
        </p:sp>
      </p:gr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9" r:id="rId6"/>
    <p:sldLayoutId id="2147484280"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 id="2147484251" r:id="rId19"/>
    <p:sldLayoutId id="2147484252" r:id="rId20"/>
    <p:sldLayoutId id="2147484253" r:id="rId21"/>
    <p:sldLayoutId id="2147484254" r:id="rId22"/>
    <p:sldLayoutId id="2147484255" r:id="rId23"/>
    <p:sldLayoutId id="2147484256" r:id="rId24"/>
    <p:sldLayoutId id="2147484281" r:id="rId25"/>
    <p:sldLayoutId id="2147484282" r:id="rId26"/>
    <p:sldLayoutId id="2147484283" r:id="rId27"/>
    <p:sldLayoutId id="2147484284" r:id="rId28"/>
    <p:sldLayoutId id="2147484285" r:id="rId29"/>
    <p:sldLayoutId id="2147484286" r:id="rId30"/>
    <p:sldLayoutId id="2147484287"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ds.google.com/aw/keywordplanner/home" TargetMode="Externa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wordstream.com/keywords"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mangools.com/kwfinder/" TargetMode="Externa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hyperlink" Target="https://answersocrates.com/" TargetMode="External"/><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hyperlink" Target="https://brandworld.iqvia.com/guidelines/guide/bf2ae22c-d796-4613-bc79-ca168125730a/page/5a972373-3091-4818-bc85-f42b61bfe16e" TargetMode="External"/><Relationship Id="rId3" Type="http://schemas.openxmlformats.org/officeDocument/2006/relationships/hyperlink" Target="https://backlinko.com/google-keyword-planner" TargetMode="External"/><Relationship Id="rId7" Type="http://schemas.openxmlformats.org/officeDocument/2006/relationships/hyperlink" Target="https://brandworld.iqvia.com/media/?mediaId=93250739-F414-497C-AF5837AA90A2FAB8" TargetMode="External"/><Relationship Id="rId2" Type="http://schemas.openxmlformats.org/officeDocument/2006/relationships/hyperlink" Target="https://www.linkedin.com/pulse/how-access-google-keyword-planner-free-without-credit-sen-khoo-/" TargetMode="External"/><Relationship Id="rId1" Type="http://schemas.openxmlformats.org/officeDocument/2006/relationships/slideLayout" Target="../slideLayouts/slideLayout9.xml"/><Relationship Id="rId6" Type="http://schemas.openxmlformats.org/officeDocument/2006/relationships/hyperlink" Target="https://brandworld.iqvia.com/media/?mediaId=24C2FEAE-793E-4566-B6662977051D692F" TargetMode="External"/><Relationship Id="rId5" Type="http://schemas.openxmlformats.org/officeDocument/2006/relationships/hyperlink" Target="https://brandworld.iqvia.com/media/?mediaId=FE2577B0-8516-4971-91E46334FB0703DB" TargetMode="External"/><Relationship Id="rId4" Type="http://schemas.openxmlformats.org/officeDocument/2006/relationships/hyperlink" Target="https://brandworld.iqvia.com/guidelines/guide/bf2ae22c-d796-4613-bc79-ca168125730a/page/28a4d6b7-150e-49e3-82f9-621aa2d3f77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s://app.smartsheet.com/b/form/2d7601d89bf543c2b56545072349f957?elqTrackId=8d2cf6eea8e648ddb39140a68aec9e20&amp;elqaid=1251&amp;elqat=2" TargetMode="External"/><Relationship Id="rId2" Type="http://schemas.openxmlformats.org/officeDocument/2006/relationships/hyperlink" Target="mailto:marketing.automation@iqvia.com?subject=I%20have%20a%20question%20for%20the%20MA%20Open%20Office%20Hours" TargetMode="Externa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keywordtool.io/"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ahrefs.com/keyword-rank-checker" TargetMode="External"/><Relationship Id="rId7" Type="http://schemas.openxmlformats.org/officeDocument/2006/relationships/image" Target="../media/image26.png"/><Relationship Id="rId2" Type="http://schemas.openxmlformats.org/officeDocument/2006/relationships/hyperlink" Target="https://ahrefs.com/keyword-generator" TargetMode="Externa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ahrefs.com/keyword-difficul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F8D506-B3D3-49B3-85B0-129BCC513315}"/>
              </a:ext>
            </a:extLst>
          </p:cNvPr>
          <p:cNvSpPr>
            <a:spLocks noGrp="1"/>
          </p:cNvSpPr>
          <p:nvPr>
            <p:ph type="body" sz="quarter" idx="11"/>
          </p:nvPr>
        </p:nvSpPr>
        <p:spPr/>
        <p:txBody>
          <a:bodyPr/>
          <a:lstStyle/>
          <a:p>
            <a:r>
              <a:rPr lang="en-US" dirty="0"/>
              <a:t>Open Office Hours</a:t>
            </a:r>
          </a:p>
          <a:p>
            <a:r>
              <a:rPr lang="en-US" dirty="0"/>
              <a:t>SEO Best Practices Part 2</a:t>
            </a:r>
          </a:p>
        </p:txBody>
      </p:sp>
      <p:sp>
        <p:nvSpPr>
          <p:cNvPr id="2" name="Title 1">
            <a:extLst>
              <a:ext uri="{FF2B5EF4-FFF2-40B4-BE49-F238E27FC236}">
                <a16:creationId xmlns:a16="http://schemas.microsoft.com/office/drawing/2014/main" id="{8AB6AFAF-2B5B-4A50-9008-998B2C9A03C2}"/>
              </a:ext>
            </a:extLst>
          </p:cNvPr>
          <p:cNvSpPr>
            <a:spLocks noGrp="1"/>
          </p:cNvSpPr>
          <p:nvPr>
            <p:ph type="ctrTitle"/>
          </p:nvPr>
        </p:nvSpPr>
        <p:spPr/>
        <p:txBody>
          <a:bodyPr/>
          <a:lstStyle/>
          <a:p>
            <a:r>
              <a:rPr lang="en-US" dirty="0"/>
              <a:t>Marketing Operations </a:t>
            </a:r>
          </a:p>
        </p:txBody>
      </p:sp>
      <p:sp>
        <p:nvSpPr>
          <p:cNvPr id="3" name="Subtitle 2">
            <a:extLst>
              <a:ext uri="{FF2B5EF4-FFF2-40B4-BE49-F238E27FC236}">
                <a16:creationId xmlns:a16="http://schemas.microsoft.com/office/drawing/2014/main" id="{143DBC8B-FF70-423E-AE3E-988A9928E71A}"/>
              </a:ext>
            </a:extLst>
          </p:cNvPr>
          <p:cNvSpPr>
            <a:spLocks noGrp="1"/>
          </p:cNvSpPr>
          <p:nvPr>
            <p:ph type="subTitle" idx="1"/>
          </p:nvPr>
        </p:nvSpPr>
        <p:spPr/>
        <p:txBody>
          <a:bodyPr/>
          <a:lstStyle/>
          <a:p>
            <a:r>
              <a:rPr lang="en-US" dirty="0"/>
              <a:t>7-MAR-2024</a:t>
            </a:r>
          </a:p>
          <a:p>
            <a:r>
              <a:rPr lang="en-US" dirty="0"/>
              <a:t>Sathya N, Senior Web Strategy Coord</a:t>
            </a:r>
          </a:p>
          <a:p>
            <a:endParaRPr lang="en-US" dirty="0"/>
          </a:p>
        </p:txBody>
      </p:sp>
    </p:spTree>
    <p:extLst>
      <p:ext uri="{BB962C8B-B14F-4D97-AF65-F5344CB8AC3E}">
        <p14:creationId xmlns:p14="http://schemas.microsoft.com/office/powerpoint/2010/main" val="326681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3FCE77-18CC-6367-380C-90B6D7388E34}"/>
              </a:ext>
            </a:extLst>
          </p:cNvPr>
          <p:cNvSpPr>
            <a:spLocks noGrp="1"/>
          </p:cNvSpPr>
          <p:nvPr>
            <p:ph type="title"/>
          </p:nvPr>
        </p:nvSpPr>
        <p:spPr/>
        <p:txBody>
          <a:bodyPr/>
          <a:lstStyle/>
          <a:p>
            <a:r>
              <a:rPr lang="en-US" dirty="0">
                <a:hlinkClick r:id="rId2"/>
              </a:rPr>
              <a:t>Google Keyword Planner </a:t>
            </a:r>
            <a:r>
              <a:rPr lang="en-US" dirty="0"/>
              <a:t>(Create an account and Sign up)</a:t>
            </a:r>
          </a:p>
        </p:txBody>
      </p:sp>
      <p:pic>
        <p:nvPicPr>
          <p:cNvPr id="7" name="Picture 6">
            <a:extLst>
              <a:ext uri="{FF2B5EF4-FFF2-40B4-BE49-F238E27FC236}">
                <a16:creationId xmlns:a16="http://schemas.microsoft.com/office/drawing/2014/main" id="{2E5F5074-4192-5B6B-ECDF-BD6B9A74BCB3}"/>
              </a:ext>
            </a:extLst>
          </p:cNvPr>
          <p:cNvPicPr>
            <a:picLocks noChangeAspect="1"/>
          </p:cNvPicPr>
          <p:nvPr/>
        </p:nvPicPr>
        <p:blipFill>
          <a:blip r:embed="rId3"/>
          <a:stretch>
            <a:fillRect/>
          </a:stretch>
        </p:blipFill>
        <p:spPr>
          <a:xfrm>
            <a:off x="2077352" y="1254533"/>
            <a:ext cx="8037296" cy="2392783"/>
          </a:xfrm>
          <a:prstGeom prst="rect">
            <a:avLst/>
          </a:prstGeom>
        </p:spPr>
      </p:pic>
      <p:pic>
        <p:nvPicPr>
          <p:cNvPr id="9" name="Picture 8">
            <a:extLst>
              <a:ext uri="{FF2B5EF4-FFF2-40B4-BE49-F238E27FC236}">
                <a16:creationId xmlns:a16="http://schemas.microsoft.com/office/drawing/2014/main" id="{FF9FE697-1002-FC9C-9316-E712B4CCAB84}"/>
              </a:ext>
            </a:extLst>
          </p:cNvPr>
          <p:cNvPicPr>
            <a:picLocks noChangeAspect="1"/>
          </p:cNvPicPr>
          <p:nvPr/>
        </p:nvPicPr>
        <p:blipFill>
          <a:blip r:embed="rId4"/>
          <a:stretch>
            <a:fillRect/>
          </a:stretch>
        </p:blipFill>
        <p:spPr>
          <a:xfrm>
            <a:off x="799828" y="3788195"/>
            <a:ext cx="5296172" cy="2673487"/>
          </a:xfrm>
          <a:prstGeom prst="rect">
            <a:avLst/>
          </a:prstGeom>
        </p:spPr>
      </p:pic>
      <p:pic>
        <p:nvPicPr>
          <p:cNvPr id="11" name="Picture 10">
            <a:extLst>
              <a:ext uri="{FF2B5EF4-FFF2-40B4-BE49-F238E27FC236}">
                <a16:creationId xmlns:a16="http://schemas.microsoft.com/office/drawing/2014/main" id="{1298DE50-F232-F4D3-39F9-B5D2160C44DA}"/>
              </a:ext>
            </a:extLst>
          </p:cNvPr>
          <p:cNvPicPr>
            <a:picLocks noChangeAspect="1"/>
          </p:cNvPicPr>
          <p:nvPr/>
        </p:nvPicPr>
        <p:blipFill>
          <a:blip r:embed="rId5"/>
          <a:stretch>
            <a:fillRect/>
          </a:stretch>
        </p:blipFill>
        <p:spPr>
          <a:xfrm>
            <a:off x="6957433" y="3839119"/>
            <a:ext cx="4337347" cy="2571637"/>
          </a:xfrm>
          <a:prstGeom prst="rect">
            <a:avLst/>
          </a:prstGeom>
        </p:spPr>
      </p:pic>
    </p:spTree>
    <p:extLst>
      <p:ext uri="{BB962C8B-B14F-4D97-AF65-F5344CB8AC3E}">
        <p14:creationId xmlns:p14="http://schemas.microsoft.com/office/powerpoint/2010/main" val="109295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231AB0-805A-2A81-2BB1-D2C25601BD6A}"/>
              </a:ext>
            </a:extLst>
          </p:cNvPr>
          <p:cNvSpPr>
            <a:spLocks noGrp="1"/>
          </p:cNvSpPr>
          <p:nvPr>
            <p:ph type="body" sz="quarter" idx="16"/>
          </p:nvPr>
        </p:nvSpPr>
        <p:spPr>
          <a:xfrm>
            <a:off x="384694" y="1135481"/>
            <a:ext cx="11338560" cy="402336"/>
          </a:xfrm>
        </p:spPr>
        <p:txBody>
          <a:bodyPr/>
          <a:lstStyle/>
          <a:p>
            <a:r>
              <a:rPr lang="en-US" dirty="0"/>
              <a:t>One tool to discover and prioritize the best keywords to target.</a:t>
            </a:r>
          </a:p>
          <a:p>
            <a:endParaRPr lang="en-US" dirty="0"/>
          </a:p>
        </p:txBody>
      </p:sp>
      <p:sp>
        <p:nvSpPr>
          <p:cNvPr id="4" name="Title 3">
            <a:extLst>
              <a:ext uri="{FF2B5EF4-FFF2-40B4-BE49-F238E27FC236}">
                <a16:creationId xmlns:a16="http://schemas.microsoft.com/office/drawing/2014/main" id="{44FC074C-1860-5C47-7903-66093EBEC09A}"/>
              </a:ext>
            </a:extLst>
          </p:cNvPr>
          <p:cNvSpPr>
            <a:spLocks noGrp="1"/>
          </p:cNvSpPr>
          <p:nvPr>
            <p:ph type="title"/>
          </p:nvPr>
        </p:nvSpPr>
        <p:spPr/>
        <p:txBody>
          <a:bodyPr/>
          <a:lstStyle/>
          <a:p>
            <a:r>
              <a:rPr lang="en-US" dirty="0">
                <a:hlinkClick r:id="rId2"/>
              </a:rPr>
              <a:t>WordStream</a:t>
            </a:r>
            <a:endParaRPr lang="en-US" dirty="0"/>
          </a:p>
        </p:txBody>
      </p:sp>
      <p:pic>
        <p:nvPicPr>
          <p:cNvPr id="7" name="Picture 6">
            <a:extLst>
              <a:ext uri="{FF2B5EF4-FFF2-40B4-BE49-F238E27FC236}">
                <a16:creationId xmlns:a16="http://schemas.microsoft.com/office/drawing/2014/main" id="{D6FC5783-F8A7-BED0-5E70-F31915BF2CDE}"/>
              </a:ext>
            </a:extLst>
          </p:cNvPr>
          <p:cNvPicPr>
            <a:picLocks noChangeAspect="1"/>
          </p:cNvPicPr>
          <p:nvPr/>
        </p:nvPicPr>
        <p:blipFill>
          <a:blip r:embed="rId3"/>
          <a:stretch>
            <a:fillRect/>
          </a:stretch>
        </p:blipFill>
        <p:spPr>
          <a:xfrm>
            <a:off x="1599215" y="2012903"/>
            <a:ext cx="8993570" cy="3872160"/>
          </a:xfrm>
          <a:prstGeom prst="rect">
            <a:avLst/>
          </a:prstGeom>
        </p:spPr>
      </p:pic>
    </p:spTree>
    <p:extLst>
      <p:ext uri="{BB962C8B-B14F-4D97-AF65-F5344CB8AC3E}">
        <p14:creationId xmlns:p14="http://schemas.microsoft.com/office/powerpoint/2010/main" val="267029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993867-62FF-86D5-F642-37F5A30F9F5C}"/>
              </a:ext>
            </a:extLst>
          </p:cNvPr>
          <p:cNvSpPr>
            <a:spLocks noGrp="1"/>
          </p:cNvSpPr>
          <p:nvPr>
            <p:ph type="body" sz="quarter" idx="16"/>
          </p:nvPr>
        </p:nvSpPr>
        <p:spPr/>
        <p:txBody>
          <a:bodyPr/>
          <a:lstStyle/>
          <a:p>
            <a:r>
              <a:rPr lang="en-US" dirty="0"/>
              <a:t>Find long tail keywords with low SEO difficulty</a:t>
            </a:r>
          </a:p>
          <a:p>
            <a:endParaRPr lang="en-US" dirty="0"/>
          </a:p>
        </p:txBody>
      </p:sp>
      <p:sp>
        <p:nvSpPr>
          <p:cNvPr id="4" name="Title 3">
            <a:extLst>
              <a:ext uri="{FF2B5EF4-FFF2-40B4-BE49-F238E27FC236}">
                <a16:creationId xmlns:a16="http://schemas.microsoft.com/office/drawing/2014/main" id="{B1505CAC-C7A2-76D6-86E2-F38DAE899873}"/>
              </a:ext>
            </a:extLst>
          </p:cNvPr>
          <p:cNvSpPr>
            <a:spLocks noGrp="1"/>
          </p:cNvSpPr>
          <p:nvPr>
            <p:ph type="title"/>
          </p:nvPr>
        </p:nvSpPr>
        <p:spPr/>
        <p:txBody>
          <a:bodyPr/>
          <a:lstStyle/>
          <a:p>
            <a:r>
              <a:rPr lang="en-US" dirty="0">
                <a:hlinkClick r:id="rId2"/>
              </a:rPr>
              <a:t>KW Finder</a:t>
            </a:r>
            <a:endParaRPr lang="en-US" dirty="0"/>
          </a:p>
        </p:txBody>
      </p:sp>
      <p:pic>
        <p:nvPicPr>
          <p:cNvPr id="7" name="Picture 6">
            <a:extLst>
              <a:ext uri="{FF2B5EF4-FFF2-40B4-BE49-F238E27FC236}">
                <a16:creationId xmlns:a16="http://schemas.microsoft.com/office/drawing/2014/main" id="{77C26B65-22DA-5FA8-375D-93E56920C412}"/>
              </a:ext>
            </a:extLst>
          </p:cNvPr>
          <p:cNvPicPr>
            <a:picLocks noChangeAspect="1"/>
          </p:cNvPicPr>
          <p:nvPr/>
        </p:nvPicPr>
        <p:blipFill>
          <a:blip r:embed="rId3"/>
          <a:stretch>
            <a:fillRect/>
          </a:stretch>
        </p:blipFill>
        <p:spPr>
          <a:xfrm>
            <a:off x="2115794" y="1596798"/>
            <a:ext cx="7066707" cy="1901195"/>
          </a:xfrm>
          <a:prstGeom prst="rect">
            <a:avLst/>
          </a:prstGeom>
        </p:spPr>
      </p:pic>
      <p:pic>
        <p:nvPicPr>
          <p:cNvPr id="9" name="Picture 8">
            <a:extLst>
              <a:ext uri="{FF2B5EF4-FFF2-40B4-BE49-F238E27FC236}">
                <a16:creationId xmlns:a16="http://schemas.microsoft.com/office/drawing/2014/main" id="{A62B5143-1474-E317-6E50-90AD9B5BF37F}"/>
              </a:ext>
            </a:extLst>
          </p:cNvPr>
          <p:cNvPicPr>
            <a:picLocks noChangeAspect="1"/>
          </p:cNvPicPr>
          <p:nvPr/>
        </p:nvPicPr>
        <p:blipFill rotWithShape="1">
          <a:blip r:embed="rId4"/>
          <a:srcRect b="3229"/>
          <a:stretch/>
        </p:blipFill>
        <p:spPr>
          <a:xfrm>
            <a:off x="2665959" y="3610629"/>
            <a:ext cx="5966375" cy="2960061"/>
          </a:xfrm>
          <a:prstGeom prst="rect">
            <a:avLst/>
          </a:prstGeom>
        </p:spPr>
      </p:pic>
    </p:spTree>
    <p:extLst>
      <p:ext uri="{BB962C8B-B14F-4D97-AF65-F5344CB8AC3E}">
        <p14:creationId xmlns:p14="http://schemas.microsoft.com/office/powerpoint/2010/main" val="370908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B0B525-578A-9A53-AEEE-DA5BC0DD7583}"/>
              </a:ext>
            </a:extLst>
          </p:cNvPr>
          <p:cNvPicPr>
            <a:picLocks noChangeAspect="1"/>
          </p:cNvPicPr>
          <p:nvPr/>
        </p:nvPicPr>
        <p:blipFill>
          <a:blip r:embed="rId2"/>
          <a:stretch>
            <a:fillRect/>
          </a:stretch>
        </p:blipFill>
        <p:spPr>
          <a:xfrm>
            <a:off x="384694" y="1837230"/>
            <a:ext cx="11338560" cy="4308653"/>
          </a:xfrm>
          <a:prstGeom prst="rect">
            <a:avLst/>
          </a:prstGeom>
          <a:noFill/>
        </p:spPr>
      </p:pic>
      <p:sp>
        <p:nvSpPr>
          <p:cNvPr id="3" name="Text Placeholder 2">
            <a:extLst>
              <a:ext uri="{FF2B5EF4-FFF2-40B4-BE49-F238E27FC236}">
                <a16:creationId xmlns:a16="http://schemas.microsoft.com/office/drawing/2014/main" id="{634E3A74-79FB-2201-1019-492CD1CA2AEB}"/>
              </a:ext>
            </a:extLst>
          </p:cNvPr>
          <p:cNvSpPr>
            <a:spLocks noGrp="1"/>
          </p:cNvSpPr>
          <p:nvPr>
            <p:ph type="body" sz="quarter" idx="16"/>
          </p:nvPr>
        </p:nvSpPr>
        <p:spPr>
          <a:xfrm>
            <a:off x="384694" y="1081826"/>
            <a:ext cx="11338560" cy="402336"/>
          </a:xfrm>
        </p:spPr>
        <p:txBody>
          <a:bodyPr>
            <a:normAutofit/>
          </a:bodyPr>
          <a:lstStyle/>
          <a:p>
            <a:pPr>
              <a:spcAft>
                <a:spcPts val="600"/>
              </a:spcAft>
            </a:pPr>
            <a:r>
              <a:rPr lang="en-US" dirty="0"/>
              <a:t>Discover the questions people are asking on Google about almost any topic, for free.</a:t>
            </a:r>
          </a:p>
        </p:txBody>
      </p:sp>
      <p:sp>
        <p:nvSpPr>
          <p:cNvPr id="4" name="Title 3">
            <a:extLst>
              <a:ext uri="{FF2B5EF4-FFF2-40B4-BE49-F238E27FC236}">
                <a16:creationId xmlns:a16="http://schemas.microsoft.com/office/drawing/2014/main" id="{183158F3-8EA2-CAC3-27CE-722665933756}"/>
              </a:ext>
            </a:extLst>
          </p:cNvPr>
          <p:cNvSpPr>
            <a:spLocks noGrp="1"/>
          </p:cNvSpPr>
          <p:nvPr>
            <p:ph type="title"/>
          </p:nvPr>
        </p:nvSpPr>
        <p:spPr>
          <a:xfrm>
            <a:off x="384694" y="294468"/>
            <a:ext cx="11338560" cy="768263"/>
          </a:xfrm>
        </p:spPr>
        <p:txBody>
          <a:bodyPr anchor="b">
            <a:normAutofit/>
          </a:bodyPr>
          <a:lstStyle/>
          <a:p>
            <a:r>
              <a:rPr lang="en-US" dirty="0">
                <a:hlinkClick r:id="rId3"/>
              </a:rPr>
              <a:t>Answer Socrates</a:t>
            </a:r>
            <a:endParaRPr lang="en-US" dirty="0"/>
          </a:p>
        </p:txBody>
      </p:sp>
      <p:sp>
        <p:nvSpPr>
          <p:cNvPr id="12" name="Footer Placeholder 4">
            <a:extLst>
              <a:ext uri="{FF2B5EF4-FFF2-40B4-BE49-F238E27FC236}">
                <a16:creationId xmlns:a16="http://schemas.microsoft.com/office/drawing/2014/main" id="{E704D48F-32EF-110E-FC52-063A3A1EC499}"/>
              </a:ext>
            </a:extLst>
          </p:cNvPr>
          <p:cNvSpPr>
            <a:spLocks noGrp="1"/>
          </p:cNvSpPr>
          <p:nvPr>
            <p:ph type="ftr" sz="quarter" idx="3"/>
          </p:nvPr>
        </p:nvSpPr>
        <p:spPr>
          <a:xfrm>
            <a:off x="384694" y="6387858"/>
            <a:ext cx="9285484" cy="338087"/>
          </a:xfrm>
        </p:spPr>
        <p:txBody>
          <a:bodyPr/>
          <a:lstStyle/>
          <a:p>
            <a:endParaRPr lang="en-US"/>
          </a:p>
        </p:txBody>
      </p:sp>
    </p:spTree>
    <p:extLst>
      <p:ext uri="{BB962C8B-B14F-4D97-AF65-F5344CB8AC3E}">
        <p14:creationId xmlns:p14="http://schemas.microsoft.com/office/powerpoint/2010/main" val="103050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54265BD-3D68-4B2C-8AC7-43F828252797}"/>
              </a:ext>
            </a:extLst>
          </p:cNvPr>
          <p:cNvSpPr/>
          <p:nvPr/>
        </p:nvSpPr>
        <p:spPr>
          <a:xfrm>
            <a:off x="712269" y="1193533"/>
            <a:ext cx="10741794" cy="5159141"/>
          </a:xfrm>
          <a:prstGeom prst="roundRect">
            <a:avLst>
              <a:gd name="adj" fmla="val 675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pPr>
              <a:spcAft>
                <a:spcPts val="600"/>
              </a:spcAft>
            </a:pPr>
            <a:endParaRPr lang="en-US" sz="1600" dirty="0">
              <a:solidFill>
                <a:srgbClr val="000000"/>
              </a:solidFill>
            </a:endParaRPr>
          </a:p>
        </p:txBody>
      </p:sp>
      <p:sp>
        <p:nvSpPr>
          <p:cNvPr id="9" name="Content Placeholder 1">
            <a:extLst>
              <a:ext uri="{FF2B5EF4-FFF2-40B4-BE49-F238E27FC236}">
                <a16:creationId xmlns:a16="http://schemas.microsoft.com/office/drawing/2014/main" id="{7FA9C392-49C7-489B-A567-314D966AF0B3}"/>
              </a:ext>
            </a:extLst>
          </p:cNvPr>
          <p:cNvSpPr>
            <a:spLocks noGrp="1"/>
          </p:cNvSpPr>
          <p:nvPr>
            <p:ph idx="17"/>
          </p:nvPr>
        </p:nvSpPr>
        <p:spPr>
          <a:xfrm>
            <a:off x="1034715" y="1686827"/>
            <a:ext cx="10096901" cy="4172551"/>
          </a:xfrm>
        </p:spPr>
        <p:txBody>
          <a:bodyPr/>
          <a:lstStyle/>
          <a:p>
            <a:r>
              <a:rPr lang="en-US" dirty="0">
                <a:solidFill>
                  <a:srgbClr val="000000"/>
                </a:solidFill>
              </a:rPr>
              <a:t>Find the list of keywords ranking in the bottom of page 1 and on page 2 (Positions #7 through #19)</a:t>
            </a:r>
          </a:p>
          <a:p>
            <a:r>
              <a:rPr lang="en-US" dirty="0">
                <a:solidFill>
                  <a:srgbClr val="000000"/>
                </a:solidFill>
              </a:rPr>
              <a:t>Use the targeted keywords as secondary keywords in sub-headings and a couple of times in the body of the page with supporting relevant content (The easiest and simplest way to improve positions fast)</a:t>
            </a:r>
          </a:p>
          <a:p>
            <a:r>
              <a:rPr lang="en-US" dirty="0">
                <a:solidFill>
                  <a:srgbClr val="000000"/>
                </a:solidFill>
              </a:rPr>
              <a:t>Update the title of the page to include primary keyword satisfying user intent</a:t>
            </a:r>
          </a:p>
          <a:p>
            <a:pPr algn="l">
              <a:lnSpc>
                <a:spcPct val="150000"/>
              </a:lnSpc>
              <a:buFont typeface="Arial" panose="020B0604020202020204" pitchFamily="34" charset="0"/>
              <a:buChar char="•"/>
            </a:pPr>
            <a:r>
              <a:rPr lang="en-US" dirty="0">
                <a:solidFill>
                  <a:srgbClr val="000000"/>
                </a:solidFill>
              </a:rPr>
              <a:t>Add key summary on asset landing pages to inform users about the content embedded in PDF</a:t>
            </a:r>
          </a:p>
          <a:p>
            <a:pPr algn="l">
              <a:lnSpc>
                <a:spcPct val="150000"/>
              </a:lnSpc>
              <a:buFont typeface="Arial" panose="020B0604020202020204" pitchFamily="34" charset="0"/>
              <a:buChar char="•"/>
            </a:pPr>
            <a:r>
              <a:rPr lang="en-US" dirty="0">
                <a:solidFill>
                  <a:srgbClr val="000000"/>
                </a:solidFill>
              </a:rPr>
              <a:t>Inter-link related pages (Assets, Blogs, Events, Webinars, News and Solution pages)</a:t>
            </a:r>
          </a:p>
          <a:p>
            <a:pPr algn="l">
              <a:lnSpc>
                <a:spcPct val="150000"/>
              </a:lnSpc>
              <a:buFont typeface="Arial" panose="020B0604020202020204" pitchFamily="34" charset="0"/>
              <a:buChar char="•"/>
            </a:pPr>
            <a:r>
              <a:rPr lang="en-US" dirty="0">
                <a:solidFill>
                  <a:srgbClr val="000000"/>
                </a:solidFill>
              </a:rPr>
              <a:t>Include keyword in the CTA button instead of ‘Learn more’</a:t>
            </a:r>
          </a:p>
          <a:p>
            <a:pPr algn="l">
              <a:lnSpc>
                <a:spcPct val="150000"/>
              </a:lnSpc>
              <a:buFont typeface="Arial" panose="020B0604020202020204" pitchFamily="34" charset="0"/>
              <a:buChar char="•"/>
            </a:pPr>
            <a:r>
              <a:rPr lang="en-US" dirty="0">
                <a:solidFill>
                  <a:srgbClr val="000000"/>
                </a:solidFill>
              </a:rPr>
              <a:t>Check for duplicate titles/content within iqvia.com and fix it immediately</a:t>
            </a:r>
          </a:p>
          <a:p>
            <a:pPr algn="l">
              <a:lnSpc>
                <a:spcPct val="150000"/>
              </a:lnSpc>
              <a:buFont typeface="Arial" panose="020B0604020202020204" pitchFamily="34" charset="0"/>
              <a:buChar char="•"/>
            </a:pPr>
            <a:r>
              <a:rPr lang="en-US" dirty="0">
                <a:solidFill>
                  <a:srgbClr val="000000"/>
                </a:solidFill>
              </a:rPr>
              <a:t>If your page is not ranking for the desired keyword, perform keyword research to find better keywords that satisfies intent of the page</a:t>
            </a:r>
            <a:br>
              <a:rPr lang="en-US" dirty="0">
                <a:solidFill>
                  <a:srgbClr val="000000"/>
                </a:solidFill>
              </a:rPr>
            </a:br>
            <a:endParaRPr lang="en-US" dirty="0">
              <a:solidFill>
                <a:srgbClr val="000000"/>
              </a:solidFill>
            </a:endParaRPr>
          </a:p>
          <a:p>
            <a:pPr lvl="1"/>
            <a:endParaRPr lang="en-US" dirty="0">
              <a:solidFill>
                <a:srgbClr val="000000"/>
              </a:solidFill>
            </a:endParaRPr>
          </a:p>
          <a:p>
            <a:endParaRPr lang="en-US" dirty="0"/>
          </a:p>
          <a:p>
            <a:endParaRPr lang="en-US" dirty="0"/>
          </a:p>
        </p:txBody>
      </p:sp>
      <p:sp>
        <p:nvSpPr>
          <p:cNvPr id="12" name="Title 11">
            <a:extLst>
              <a:ext uri="{FF2B5EF4-FFF2-40B4-BE49-F238E27FC236}">
                <a16:creationId xmlns:a16="http://schemas.microsoft.com/office/drawing/2014/main" id="{DEF05347-8080-41EA-ADFA-D2DDB1BB5B8D}"/>
              </a:ext>
            </a:extLst>
          </p:cNvPr>
          <p:cNvSpPr>
            <a:spLocks noGrp="1"/>
          </p:cNvSpPr>
          <p:nvPr>
            <p:ph type="title"/>
          </p:nvPr>
        </p:nvSpPr>
        <p:spPr>
          <a:xfrm>
            <a:off x="426720" y="112449"/>
            <a:ext cx="11338560" cy="768263"/>
          </a:xfrm>
        </p:spPr>
        <p:txBody>
          <a:bodyPr/>
          <a:lstStyle/>
          <a:p>
            <a:r>
              <a:rPr lang="en-US" sz="2800" dirty="0"/>
              <a:t>SEO </a:t>
            </a:r>
            <a:r>
              <a:rPr lang="en-US" dirty="0"/>
              <a:t>Action Plan</a:t>
            </a:r>
          </a:p>
        </p:txBody>
      </p:sp>
    </p:spTree>
    <p:extLst>
      <p:ext uri="{BB962C8B-B14F-4D97-AF65-F5344CB8AC3E}">
        <p14:creationId xmlns:p14="http://schemas.microsoft.com/office/powerpoint/2010/main" val="147929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980531-C923-21F9-BA49-C2AE2A4904FC}"/>
              </a:ext>
            </a:extLst>
          </p:cNvPr>
          <p:cNvSpPr>
            <a:spLocks noGrp="1"/>
          </p:cNvSpPr>
          <p:nvPr>
            <p:ph idx="19"/>
          </p:nvPr>
        </p:nvSpPr>
        <p:spPr/>
        <p:txBody>
          <a:bodyPr/>
          <a:lstStyle/>
          <a:p>
            <a:pPr>
              <a:spcBef>
                <a:spcPts val="2400"/>
              </a:spcBef>
            </a:pPr>
            <a:r>
              <a:rPr lang="en-US" sz="1600" dirty="0"/>
              <a:t>Don’t force keywords into your copy</a:t>
            </a:r>
          </a:p>
          <a:p>
            <a:r>
              <a:rPr lang="en-US" dirty="0"/>
              <a:t>Avoid gating PDF if the content is not highly valuable</a:t>
            </a:r>
          </a:p>
          <a:p>
            <a:r>
              <a:rPr lang="en-US" dirty="0"/>
              <a:t>Do not choose broad keywords (Ex: health, analytics)</a:t>
            </a:r>
          </a:p>
          <a:p>
            <a:r>
              <a:rPr lang="en-US" dirty="0"/>
              <a:t>Avoid using acronyms </a:t>
            </a:r>
            <a:br>
              <a:rPr lang="en-US" dirty="0"/>
            </a:br>
            <a:r>
              <a:rPr lang="en-US" dirty="0"/>
              <a:t>(ex. Pull Aim Squeeze Sweep vs. Post Authorization Safety Study)</a:t>
            </a:r>
          </a:p>
          <a:p>
            <a:r>
              <a:rPr lang="en-US" dirty="0"/>
              <a:t>Don’t write pages with less than 100 words</a:t>
            </a:r>
          </a:p>
          <a:p>
            <a:r>
              <a:rPr lang="en-US" dirty="0"/>
              <a:t>Don’t cram too many topics into one page</a:t>
            </a:r>
          </a:p>
          <a:p>
            <a:r>
              <a:rPr lang="en-US" dirty="0"/>
              <a:t>Don’t leave your content stale, update as much as you can</a:t>
            </a:r>
          </a:p>
          <a:p>
            <a:endParaRPr lang="en-US" dirty="0"/>
          </a:p>
          <a:p>
            <a:endParaRPr lang="en-US" sz="1600"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880F15EE-1BE5-244C-C6C3-B292554C5645}"/>
              </a:ext>
            </a:extLst>
          </p:cNvPr>
          <p:cNvSpPr>
            <a:spLocks noGrp="1"/>
          </p:cNvSpPr>
          <p:nvPr>
            <p:ph idx="18"/>
          </p:nvPr>
        </p:nvSpPr>
        <p:spPr/>
        <p:txBody>
          <a:bodyPr/>
          <a:lstStyle/>
          <a:p>
            <a:r>
              <a:rPr lang="en-US" dirty="0"/>
              <a:t>Choose only 1 primary keyword</a:t>
            </a:r>
          </a:p>
          <a:p>
            <a:r>
              <a:rPr lang="en-US" dirty="0"/>
              <a:t>Pick 4-5 secondary keywords around the core topic of the page</a:t>
            </a:r>
          </a:p>
          <a:p>
            <a:r>
              <a:rPr lang="en-US" dirty="0"/>
              <a:t>Provide ‘Alternate text’ for images </a:t>
            </a:r>
          </a:p>
          <a:p>
            <a:r>
              <a:rPr lang="en-US" dirty="0"/>
              <a:t>Find internal and backlinking opportunities</a:t>
            </a:r>
          </a:p>
          <a:p>
            <a:r>
              <a:rPr lang="en-US" dirty="0"/>
              <a:t>Write short sentences and paragraphs that an 8</a:t>
            </a:r>
            <a:r>
              <a:rPr lang="en-US" baseline="30000" dirty="0"/>
              <a:t>th</a:t>
            </a:r>
            <a:r>
              <a:rPr lang="en-US" dirty="0"/>
              <a:t> grader can understand</a:t>
            </a:r>
          </a:p>
          <a:p>
            <a:r>
              <a:rPr lang="en-US" dirty="0"/>
              <a:t>Write unique page titles</a:t>
            </a:r>
          </a:p>
          <a:p>
            <a:r>
              <a:rPr lang="en-US" dirty="0"/>
              <a:t>Write unique content better than the competitors</a:t>
            </a:r>
          </a:p>
          <a:p>
            <a:endParaRPr lang="en-US" dirty="0"/>
          </a:p>
          <a:p>
            <a:endParaRPr lang="en-US" dirty="0"/>
          </a:p>
        </p:txBody>
      </p:sp>
      <p:sp>
        <p:nvSpPr>
          <p:cNvPr id="5" name="Title 4">
            <a:extLst>
              <a:ext uri="{FF2B5EF4-FFF2-40B4-BE49-F238E27FC236}">
                <a16:creationId xmlns:a16="http://schemas.microsoft.com/office/drawing/2014/main" id="{2E0C6A8E-9849-276E-F1B4-B974A0110303}"/>
              </a:ext>
            </a:extLst>
          </p:cNvPr>
          <p:cNvSpPr>
            <a:spLocks noGrp="1"/>
          </p:cNvSpPr>
          <p:nvPr>
            <p:ph type="title"/>
          </p:nvPr>
        </p:nvSpPr>
        <p:spPr/>
        <p:txBody>
          <a:bodyPr/>
          <a:lstStyle/>
          <a:p>
            <a:r>
              <a:rPr lang="en-US" dirty="0"/>
              <a:t>Do’s 					 	  Don’ts</a:t>
            </a:r>
          </a:p>
        </p:txBody>
      </p:sp>
    </p:spTree>
    <p:extLst>
      <p:ext uri="{BB962C8B-B14F-4D97-AF65-F5344CB8AC3E}">
        <p14:creationId xmlns:p14="http://schemas.microsoft.com/office/powerpoint/2010/main" val="387142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7FA9C392-49C7-489B-A567-314D966AF0B3}"/>
              </a:ext>
            </a:extLst>
          </p:cNvPr>
          <p:cNvSpPr>
            <a:spLocks noGrp="1"/>
          </p:cNvSpPr>
          <p:nvPr>
            <p:ph idx="17"/>
          </p:nvPr>
        </p:nvSpPr>
        <p:spPr>
          <a:xfrm>
            <a:off x="384694" y="1667649"/>
            <a:ext cx="8416406" cy="4695051"/>
          </a:xfrm>
        </p:spPr>
        <p:txBody>
          <a:bodyPr/>
          <a:lstStyle/>
          <a:p>
            <a:pPr>
              <a:lnSpc>
                <a:spcPct val="150000"/>
              </a:lnSpc>
            </a:pPr>
            <a:r>
              <a:rPr lang="en-US" dirty="0">
                <a:solidFill>
                  <a:srgbClr val="00B0F0"/>
                </a:solidFill>
                <a:hlinkClick r:id="rId2">
                  <a:extLst>
                    <a:ext uri="{A12FA001-AC4F-418D-AE19-62706E023703}">
                      <ahyp:hlinkClr xmlns:ahyp="http://schemas.microsoft.com/office/drawing/2018/hyperlinkcolor" val="tx"/>
                    </a:ext>
                  </a:extLst>
                </a:hlinkClick>
              </a:rPr>
              <a:t>Access Google Keyword Planner</a:t>
            </a:r>
            <a:endParaRPr lang="en-US" dirty="0">
              <a:solidFill>
                <a:srgbClr val="00B0F0"/>
              </a:solidFill>
            </a:endParaRPr>
          </a:p>
          <a:p>
            <a:pPr>
              <a:lnSpc>
                <a:spcPct val="150000"/>
              </a:lnSpc>
            </a:pPr>
            <a:r>
              <a:rPr lang="en-US" dirty="0">
                <a:solidFill>
                  <a:srgbClr val="00B0F0"/>
                </a:solidFill>
                <a:hlinkClick r:id="rId3">
                  <a:extLst>
                    <a:ext uri="{A12FA001-AC4F-418D-AE19-62706E023703}">
                      <ahyp:hlinkClr xmlns:ahyp="http://schemas.microsoft.com/office/drawing/2018/hyperlinkcolor" val="tx"/>
                    </a:ext>
                  </a:extLst>
                </a:hlinkClick>
              </a:rPr>
              <a:t>How to use Keyword Planner?</a:t>
            </a:r>
            <a:endParaRPr lang="en-US" dirty="0">
              <a:solidFill>
                <a:srgbClr val="00B0F0"/>
              </a:solidFill>
              <a:hlinkClick r:id="rId4">
                <a:extLst>
                  <a:ext uri="{A12FA001-AC4F-418D-AE19-62706E023703}">
                    <ahyp:hlinkClr xmlns:ahyp="http://schemas.microsoft.com/office/drawing/2018/hyperlinkcolor" val="tx"/>
                  </a:ext>
                </a:extLst>
              </a:hlinkClick>
            </a:endParaRPr>
          </a:p>
          <a:p>
            <a:pPr>
              <a:lnSpc>
                <a:spcPct val="150000"/>
              </a:lnSpc>
            </a:pPr>
            <a:r>
              <a:rPr lang="en-US" dirty="0">
                <a:solidFill>
                  <a:srgbClr val="00B0F0"/>
                </a:solidFill>
                <a:hlinkClick r:id="rId4">
                  <a:extLst>
                    <a:ext uri="{A12FA001-AC4F-418D-AE19-62706E023703}">
                      <ahyp:hlinkClr xmlns:ahyp="http://schemas.microsoft.com/office/drawing/2018/hyperlinkcolor" val="tx"/>
                    </a:ext>
                  </a:extLst>
                </a:hlinkClick>
              </a:rPr>
              <a:t>SEO FAQs</a:t>
            </a:r>
            <a:endParaRPr lang="en-US" dirty="0">
              <a:solidFill>
                <a:srgbClr val="00B0F0"/>
              </a:solidFill>
              <a:hlinkClick r:id="" action="ppaction://noaction">
                <a:extLst>
                  <a:ext uri="{A12FA001-AC4F-418D-AE19-62706E023703}">
                    <ahyp:hlinkClr xmlns:ahyp="http://schemas.microsoft.com/office/drawing/2018/hyperlinkcolor" val="tx"/>
                  </a:ext>
                </a:extLst>
              </a:hlinkClick>
            </a:endParaRPr>
          </a:p>
          <a:p>
            <a:pPr>
              <a:lnSpc>
                <a:spcPct val="150000"/>
              </a:lnSpc>
            </a:pPr>
            <a:r>
              <a:rPr lang="en-US" dirty="0">
                <a:solidFill>
                  <a:srgbClr val="00B0F0"/>
                </a:solidFill>
                <a:hlinkClick r:id="" action="ppaction://noaction">
                  <a:extLst>
                    <a:ext uri="{A12FA001-AC4F-418D-AE19-62706E023703}">
                      <ahyp:hlinkClr xmlns:ahyp="http://schemas.microsoft.com/office/drawing/2018/hyperlinkcolor" val="tx"/>
                    </a:ext>
                  </a:extLst>
                </a:hlinkClick>
              </a:rPr>
              <a:t>Video: SEO Basics Part 1</a:t>
            </a:r>
            <a:endParaRPr lang="en-US" dirty="0">
              <a:solidFill>
                <a:srgbClr val="00B0F0"/>
              </a:solidFill>
            </a:endParaRPr>
          </a:p>
          <a:p>
            <a:pPr>
              <a:lnSpc>
                <a:spcPct val="150000"/>
              </a:lnSpc>
            </a:pPr>
            <a:r>
              <a:rPr lang="en-US" dirty="0">
                <a:solidFill>
                  <a:srgbClr val="00B0F0"/>
                </a:solidFill>
                <a:hlinkClick r:id="rId5">
                  <a:extLst>
                    <a:ext uri="{A12FA001-AC4F-418D-AE19-62706E023703}">
                      <ahyp:hlinkClr xmlns:ahyp="http://schemas.microsoft.com/office/drawing/2018/hyperlinkcolor" val="tx"/>
                    </a:ext>
                  </a:extLst>
                </a:hlinkClick>
              </a:rPr>
              <a:t>Video: SEO Basics Part 2</a:t>
            </a:r>
            <a:endParaRPr lang="en-US" dirty="0">
              <a:solidFill>
                <a:srgbClr val="00B0F0"/>
              </a:solidFill>
            </a:endParaRPr>
          </a:p>
          <a:p>
            <a:pPr>
              <a:lnSpc>
                <a:spcPct val="150000"/>
              </a:lnSpc>
            </a:pPr>
            <a:r>
              <a:rPr lang="en-US" dirty="0">
                <a:solidFill>
                  <a:srgbClr val="00B0F0"/>
                </a:solidFill>
                <a:hlinkClick r:id="rId6">
                  <a:extLst>
                    <a:ext uri="{A12FA001-AC4F-418D-AE19-62706E023703}">
                      <ahyp:hlinkClr xmlns:ahyp="http://schemas.microsoft.com/office/drawing/2018/hyperlinkcolor" val="tx"/>
                    </a:ext>
                  </a:extLst>
                </a:hlinkClick>
              </a:rPr>
              <a:t>Introduction to Search Engine Optimization</a:t>
            </a:r>
            <a:endParaRPr lang="en-US" dirty="0">
              <a:solidFill>
                <a:srgbClr val="00B0F0"/>
              </a:solidFill>
            </a:endParaRPr>
          </a:p>
          <a:p>
            <a:pPr>
              <a:lnSpc>
                <a:spcPct val="150000"/>
              </a:lnSpc>
            </a:pPr>
            <a:r>
              <a:rPr lang="en-US" dirty="0">
                <a:solidFill>
                  <a:srgbClr val="00B0F0"/>
                </a:solidFill>
                <a:hlinkClick r:id="rId7">
                  <a:extLst>
                    <a:ext uri="{A12FA001-AC4F-418D-AE19-62706E023703}">
                      <ahyp:hlinkClr xmlns:ahyp="http://schemas.microsoft.com/office/drawing/2018/hyperlinkcolor" val="tx"/>
                    </a:ext>
                  </a:extLst>
                </a:hlinkClick>
              </a:rPr>
              <a:t>SEO Keyword Tips</a:t>
            </a:r>
            <a:endParaRPr lang="en-US" dirty="0">
              <a:solidFill>
                <a:srgbClr val="00B0F0"/>
              </a:solidFill>
            </a:endParaRPr>
          </a:p>
          <a:p>
            <a:pPr>
              <a:lnSpc>
                <a:spcPct val="150000"/>
              </a:lnSpc>
            </a:pPr>
            <a:r>
              <a:rPr lang="en-US" dirty="0">
                <a:solidFill>
                  <a:srgbClr val="00B0F0"/>
                </a:solidFill>
                <a:hlinkClick r:id="rId8">
                  <a:extLst>
                    <a:ext uri="{A12FA001-AC4F-418D-AE19-62706E023703}">
                      <ahyp:hlinkClr xmlns:ahyp="http://schemas.microsoft.com/office/drawing/2018/hyperlinkcolor" val="tx"/>
                    </a:ext>
                  </a:extLst>
                </a:hlinkClick>
              </a:rPr>
              <a:t>SEO Brand World Guidelines</a:t>
            </a:r>
            <a:br>
              <a:rPr lang="en-US" dirty="0">
                <a:solidFill>
                  <a:srgbClr val="000000"/>
                </a:solidFill>
              </a:rPr>
            </a:br>
            <a:endParaRPr lang="en-US" dirty="0">
              <a:solidFill>
                <a:srgbClr val="000000"/>
              </a:solidFill>
            </a:endParaRPr>
          </a:p>
          <a:p>
            <a:pPr lvl="1"/>
            <a:endParaRPr lang="en-US" dirty="0">
              <a:solidFill>
                <a:srgbClr val="000000"/>
              </a:solidFill>
            </a:endParaRPr>
          </a:p>
          <a:p>
            <a:endParaRPr lang="en-US" dirty="0"/>
          </a:p>
          <a:p>
            <a:endParaRPr lang="en-US" dirty="0"/>
          </a:p>
        </p:txBody>
      </p:sp>
      <p:sp>
        <p:nvSpPr>
          <p:cNvPr id="12" name="Title 11">
            <a:extLst>
              <a:ext uri="{FF2B5EF4-FFF2-40B4-BE49-F238E27FC236}">
                <a16:creationId xmlns:a16="http://schemas.microsoft.com/office/drawing/2014/main" id="{DEF05347-8080-41EA-ADFA-D2DDB1BB5B8D}"/>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98566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4C57DB-361A-A537-8F60-1639424EF8A9}"/>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37941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9059E7-EE58-0052-C137-3ADE7389868E}"/>
              </a:ext>
            </a:extLst>
          </p:cNvPr>
          <p:cNvSpPr>
            <a:spLocks noGrp="1"/>
          </p:cNvSpPr>
          <p:nvPr>
            <p:ph type="title"/>
          </p:nvPr>
        </p:nvSpPr>
        <p:spPr>
          <a:xfrm>
            <a:off x="1962418" y="583482"/>
            <a:ext cx="9163983" cy="594360"/>
          </a:xfrm>
        </p:spPr>
        <p:txBody>
          <a:bodyPr/>
          <a:lstStyle/>
          <a:p>
            <a:r>
              <a:rPr lang="en-US" dirty="0"/>
              <a:t>SEO Best Practices Agenda: Part 2 </a:t>
            </a:r>
          </a:p>
        </p:txBody>
      </p:sp>
      <p:sp>
        <p:nvSpPr>
          <p:cNvPr id="8" name="Content Placeholder 7">
            <a:extLst>
              <a:ext uri="{FF2B5EF4-FFF2-40B4-BE49-F238E27FC236}">
                <a16:creationId xmlns:a16="http://schemas.microsoft.com/office/drawing/2014/main" id="{A76DE12F-4FCD-4E97-A1FC-32B800F3B814}"/>
              </a:ext>
            </a:extLst>
          </p:cNvPr>
          <p:cNvSpPr>
            <a:spLocks noGrp="1"/>
          </p:cNvSpPr>
          <p:nvPr>
            <p:ph idx="10"/>
          </p:nvPr>
        </p:nvSpPr>
        <p:spPr>
          <a:xfrm>
            <a:off x="2097531" y="1411851"/>
            <a:ext cx="4446878" cy="5002537"/>
          </a:xfrm>
        </p:spPr>
        <p:txBody>
          <a:bodyPr/>
          <a:lstStyle/>
          <a:p>
            <a:r>
              <a:rPr lang="en-US" sz="1600" dirty="0"/>
              <a:t>Why is SEO important for you?</a:t>
            </a:r>
          </a:p>
          <a:p>
            <a:r>
              <a:rPr lang="en-US" sz="1600" dirty="0"/>
              <a:t>Search intent</a:t>
            </a:r>
          </a:p>
          <a:p>
            <a:r>
              <a:rPr lang="en-US" sz="1600" dirty="0"/>
              <a:t>Google’s keyword research tools</a:t>
            </a:r>
          </a:p>
          <a:p>
            <a:r>
              <a:rPr lang="en-US" sz="1600" dirty="0"/>
              <a:t>Keyword.io tool</a:t>
            </a:r>
          </a:p>
          <a:p>
            <a:r>
              <a:rPr lang="en-US" sz="1600" dirty="0"/>
              <a:t>Ahref keyword generator, rank &amp; difficulty checker</a:t>
            </a:r>
          </a:p>
          <a:p>
            <a:r>
              <a:rPr lang="en-US" sz="1600" dirty="0"/>
              <a:t>Google Keyword planner</a:t>
            </a:r>
          </a:p>
          <a:p>
            <a:r>
              <a:rPr lang="en-US" sz="1600" dirty="0"/>
              <a:t>WordStream</a:t>
            </a:r>
          </a:p>
          <a:p>
            <a:r>
              <a:rPr lang="en-US" sz="1600" dirty="0"/>
              <a:t>KW Finder</a:t>
            </a:r>
          </a:p>
          <a:p>
            <a:r>
              <a:rPr lang="en-US" sz="1600" dirty="0"/>
              <a:t>Answer Socrates</a:t>
            </a:r>
          </a:p>
          <a:p>
            <a:r>
              <a:rPr lang="en-US" sz="1600" dirty="0"/>
              <a:t>SEO Do’s &amp; Don’ts and Action plan</a:t>
            </a:r>
            <a:br>
              <a:rPr lang="en-US" dirty="0"/>
            </a:br>
            <a:r>
              <a:rPr lang="en-US" dirty="0"/>
              <a:t>	</a:t>
            </a:r>
          </a:p>
        </p:txBody>
      </p:sp>
    </p:spTree>
    <p:extLst>
      <p:ext uri="{BB962C8B-B14F-4D97-AF65-F5344CB8AC3E}">
        <p14:creationId xmlns:p14="http://schemas.microsoft.com/office/powerpoint/2010/main" val="392747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8C524C-9A53-4D86-B780-099467E78525}"/>
              </a:ext>
            </a:extLst>
          </p:cNvPr>
          <p:cNvSpPr>
            <a:spLocks noGrp="1"/>
          </p:cNvSpPr>
          <p:nvPr>
            <p:ph idx="1"/>
          </p:nvPr>
        </p:nvSpPr>
        <p:spPr>
          <a:xfrm>
            <a:off x="384694" y="1733834"/>
            <a:ext cx="5004052" cy="3438241"/>
          </a:xfrm>
        </p:spPr>
        <p:txBody>
          <a:bodyPr/>
          <a:lstStyle/>
          <a:p>
            <a:r>
              <a:rPr lang="en-US"/>
              <a:t>Have your questions answered by the marketing automation team.  MA Open Office Hours are held monthly with the following agenda:</a:t>
            </a:r>
          </a:p>
          <a:p>
            <a:pPr lvl="1"/>
            <a:r>
              <a:rPr lang="en-US"/>
              <a:t>Learn about a tip or best practice  </a:t>
            </a:r>
          </a:p>
          <a:p>
            <a:pPr lvl="1"/>
            <a:r>
              <a:rPr lang="en-US"/>
              <a:t>Ask a question – Pre-submit your questions </a:t>
            </a:r>
            <a:r>
              <a:rPr lang="en-US" u="sng">
                <a:hlinkClick r:id="rId2"/>
              </a:rPr>
              <a:t>here</a:t>
            </a:r>
            <a:r>
              <a:rPr lang="en-US" u="sng"/>
              <a:t> </a:t>
            </a:r>
            <a:r>
              <a:rPr lang="en-US"/>
              <a:t>or ask during the office hours</a:t>
            </a:r>
            <a:endParaRPr lang="en-US">
              <a:cs typeface="Arial"/>
            </a:endParaRPr>
          </a:p>
          <a:p>
            <a:pPr lvl="1"/>
            <a:r>
              <a:rPr lang="en-US"/>
              <a:t>Learn how to leverage IQVIA’s marketing systems and processes most effectively</a:t>
            </a:r>
            <a:endParaRPr lang="en-US">
              <a:cs typeface="Arial"/>
            </a:endParaRPr>
          </a:p>
          <a:p>
            <a:pPr lvl="1"/>
            <a:endParaRPr lang="en-US"/>
          </a:p>
          <a:p>
            <a:r>
              <a:rPr lang="en-US" b="1" u="sng"/>
              <a:t>Action:</a:t>
            </a:r>
            <a:r>
              <a:rPr lang="en-US" b="1"/>
              <a:t> </a:t>
            </a:r>
            <a:r>
              <a:rPr lang="en-US"/>
              <a:t>Sign up </a:t>
            </a:r>
            <a:r>
              <a:rPr lang="en-US">
                <a:hlinkClick r:id="rId3"/>
              </a:rPr>
              <a:t>here</a:t>
            </a:r>
            <a:r>
              <a:rPr lang="en-US"/>
              <a:t>, if you need to be added to the outlook invite</a:t>
            </a:r>
            <a:endParaRPr lang="en-US">
              <a:cs typeface="Arial"/>
            </a:endParaRPr>
          </a:p>
          <a:p>
            <a:endParaRPr lang="en-GB"/>
          </a:p>
        </p:txBody>
      </p:sp>
      <p:sp>
        <p:nvSpPr>
          <p:cNvPr id="4" name="Title 3">
            <a:extLst>
              <a:ext uri="{FF2B5EF4-FFF2-40B4-BE49-F238E27FC236}">
                <a16:creationId xmlns:a16="http://schemas.microsoft.com/office/drawing/2014/main" id="{E42B8F4A-7A4B-45BF-B1D1-FEB2E02DE873}"/>
              </a:ext>
            </a:extLst>
          </p:cNvPr>
          <p:cNvSpPr>
            <a:spLocks noGrp="1"/>
          </p:cNvSpPr>
          <p:nvPr>
            <p:ph type="title"/>
          </p:nvPr>
        </p:nvSpPr>
        <p:spPr/>
        <p:txBody>
          <a:bodyPr/>
          <a:lstStyle/>
          <a:p>
            <a:r>
              <a:rPr lang="en-US"/>
              <a:t>Marketing Automation Open Office Hours </a:t>
            </a:r>
            <a:endParaRPr lang="en-GB"/>
          </a:p>
        </p:txBody>
      </p:sp>
      <p:pic>
        <p:nvPicPr>
          <p:cNvPr id="7" name="Picture 6">
            <a:extLst>
              <a:ext uri="{FF2B5EF4-FFF2-40B4-BE49-F238E27FC236}">
                <a16:creationId xmlns:a16="http://schemas.microsoft.com/office/drawing/2014/main" id="{8971DC2E-BABE-4487-B9E1-D802B0DB3DDC}"/>
              </a:ext>
            </a:extLst>
          </p:cNvPr>
          <p:cNvPicPr>
            <a:picLocks noChangeAspect="1"/>
          </p:cNvPicPr>
          <p:nvPr/>
        </p:nvPicPr>
        <p:blipFill>
          <a:blip r:embed="rId4"/>
          <a:stretch>
            <a:fillRect/>
          </a:stretch>
        </p:blipFill>
        <p:spPr>
          <a:xfrm>
            <a:off x="6629400" y="1674033"/>
            <a:ext cx="4335023" cy="3460732"/>
          </a:xfrm>
          <a:prstGeom prst="rect">
            <a:avLst/>
          </a:prstGeom>
        </p:spPr>
      </p:pic>
      <p:sp>
        <p:nvSpPr>
          <p:cNvPr id="2" name="TextBox 1">
            <a:extLst>
              <a:ext uri="{FF2B5EF4-FFF2-40B4-BE49-F238E27FC236}">
                <a16:creationId xmlns:a16="http://schemas.microsoft.com/office/drawing/2014/main" id="{DDBCC02E-C49C-044F-39E0-DC6C615C578E}"/>
              </a:ext>
            </a:extLst>
          </p:cNvPr>
          <p:cNvSpPr txBox="1"/>
          <p:nvPr/>
        </p:nvSpPr>
        <p:spPr>
          <a:xfrm>
            <a:off x="862834" y="5805868"/>
            <a:ext cx="9731254" cy="369332"/>
          </a:xfrm>
          <a:prstGeom prst="rect">
            <a:avLst/>
          </a:prstGeom>
          <a:noFill/>
          <a:ln>
            <a:solidFill>
              <a:schemeClr val="accent1"/>
            </a:solidFill>
          </a:ln>
        </p:spPr>
        <p:txBody>
          <a:bodyPr wrap="none" rtlCol="0">
            <a:spAutoFit/>
          </a:bodyPr>
          <a:lstStyle/>
          <a:p>
            <a:pPr marL="285750" indent="-285750">
              <a:buFont typeface="Wingdings" panose="05000000000000000000" pitchFamily="2" charset="2"/>
              <a:buChar char="v"/>
            </a:pPr>
            <a:r>
              <a:rPr lang="en-US">
                <a:solidFill>
                  <a:schemeClr val="accent1"/>
                </a:solidFill>
              </a:rPr>
              <a:t>Next Open Office Hours: March 6</a:t>
            </a:r>
            <a:r>
              <a:rPr lang="en-US" baseline="30000">
                <a:solidFill>
                  <a:schemeClr val="accent1"/>
                </a:solidFill>
              </a:rPr>
              <a:t>th</a:t>
            </a:r>
            <a:r>
              <a:rPr lang="en-US">
                <a:solidFill>
                  <a:schemeClr val="accent1"/>
                </a:solidFill>
              </a:rPr>
              <a:t> @ 9:00am EST, Sathya will present SEO best practices</a:t>
            </a:r>
          </a:p>
        </p:txBody>
      </p:sp>
    </p:spTree>
    <p:extLst>
      <p:ext uri="{BB962C8B-B14F-4D97-AF65-F5344CB8AC3E}">
        <p14:creationId xmlns:p14="http://schemas.microsoft.com/office/powerpoint/2010/main" val="49202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20B5D1-9638-DA2D-8458-981B4DBFA3C7}"/>
              </a:ext>
            </a:extLst>
          </p:cNvPr>
          <p:cNvPicPr>
            <a:picLocks noChangeAspect="1"/>
          </p:cNvPicPr>
          <p:nvPr/>
        </p:nvPicPr>
        <p:blipFill rotWithShape="1">
          <a:blip r:embed="rId2"/>
          <a:srcRect r="717" b="-1"/>
          <a:stretch/>
        </p:blipFill>
        <p:spPr>
          <a:xfrm>
            <a:off x="889485" y="1331416"/>
            <a:ext cx="4697445" cy="3887160"/>
          </a:xfrm>
          <a:prstGeom prst="rect">
            <a:avLst/>
          </a:prstGeom>
          <a:noFill/>
        </p:spPr>
      </p:pic>
      <p:sp>
        <p:nvSpPr>
          <p:cNvPr id="6" name="Title 5">
            <a:extLst>
              <a:ext uri="{FF2B5EF4-FFF2-40B4-BE49-F238E27FC236}">
                <a16:creationId xmlns:a16="http://schemas.microsoft.com/office/drawing/2014/main" id="{40443F84-7895-8DC9-97CF-5F328B27C0CC}"/>
              </a:ext>
            </a:extLst>
          </p:cNvPr>
          <p:cNvSpPr>
            <a:spLocks noGrp="1"/>
          </p:cNvSpPr>
          <p:nvPr>
            <p:ph type="title"/>
          </p:nvPr>
        </p:nvSpPr>
        <p:spPr>
          <a:xfrm>
            <a:off x="384694" y="294468"/>
            <a:ext cx="11338560" cy="768263"/>
          </a:xfrm>
        </p:spPr>
        <p:txBody>
          <a:bodyPr anchor="b">
            <a:normAutofit/>
          </a:bodyPr>
          <a:lstStyle/>
          <a:p>
            <a:r>
              <a:rPr lang="en-US" sz="2800" dirty="0"/>
              <a:t>Why is SEO important for you?</a:t>
            </a:r>
          </a:p>
        </p:txBody>
      </p:sp>
      <p:pic>
        <p:nvPicPr>
          <p:cNvPr id="14" name="Picture 13">
            <a:extLst>
              <a:ext uri="{FF2B5EF4-FFF2-40B4-BE49-F238E27FC236}">
                <a16:creationId xmlns:a16="http://schemas.microsoft.com/office/drawing/2014/main" id="{E4CE712F-2996-3A40-1636-43972951B34C}"/>
              </a:ext>
            </a:extLst>
          </p:cNvPr>
          <p:cNvPicPr>
            <a:picLocks noChangeAspect="1"/>
          </p:cNvPicPr>
          <p:nvPr/>
        </p:nvPicPr>
        <p:blipFill>
          <a:blip r:embed="rId3"/>
          <a:stretch>
            <a:fillRect/>
          </a:stretch>
        </p:blipFill>
        <p:spPr>
          <a:xfrm>
            <a:off x="7200064" y="1498722"/>
            <a:ext cx="3387726" cy="3719854"/>
          </a:xfrm>
          <a:prstGeom prst="rect">
            <a:avLst/>
          </a:prstGeom>
        </p:spPr>
      </p:pic>
    </p:spTree>
    <p:extLst>
      <p:ext uri="{BB962C8B-B14F-4D97-AF65-F5344CB8AC3E}">
        <p14:creationId xmlns:p14="http://schemas.microsoft.com/office/powerpoint/2010/main" val="379979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BB684ED-24A1-8758-B0D1-8E4263BE7ABF}"/>
              </a:ext>
            </a:extLst>
          </p:cNvPr>
          <p:cNvSpPr>
            <a:spLocks noGrp="1"/>
          </p:cNvSpPr>
          <p:nvPr>
            <p:ph type="body" sz="quarter" idx="16"/>
          </p:nvPr>
        </p:nvSpPr>
        <p:spPr>
          <a:xfrm>
            <a:off x="384694" y="1068822"/>
            <a:ext cx="11338560" cy="402336"/>
          </a:xfrm>
        </p:spPr>
        <p:txBody>
          <a:bodyPr/>
          <a:lstStyle/>
          <a:p>
            <a:r>
              <a:rPr lang="en-US" dirty="0"/>
              <a:t>The main goal a user has when typing a query into a search engine</a:t>
            </a:r>
          </a:p>
        </p:txBody>
      </p:sp>
      <p:sp>
        <p:nvSpPr>
          <p:cNvPr id="12" name="Title 11">
            <a:extLst>
              <a:ext uri="{FF2B5EF4-FFF2-40B4-BE49-F238E27FC236}">
                <a16:creationId xmlns:a16="http://schemas.microsoft.com/office/drawing/2014/main" id="{DEF05347-8080-41EA-ADFA-D2DDB1BB5B8D}"/>
              </a:ext>
            </a:extLst>
          </p:cNvPr>
          <p:cNvSpPr>
            <a:spLocks noGrp="1"/>
          </p:cNvSpPr>
          <p:nvPr>
            <p:ph type="title"/>
          </p:nvPr>
        </p:nvSpPr>
        <p:spPr/>
        <p:txBody>
          <a:bodyPr/>
          <a:lstStyle/>
          <a:p>
            <a:r>
              <a:rPr lang="en-US" dirty="0"/>
              <a:t>Search Intent</a:t>
            </a:r>
          </a:p>
        </p:txBody>
      </p:sp>
      <p:sp>
        <p:nvSpPr>
          <p:cNvPr id="46" name="Rectangle: Rounded Corners 45">
            <a:extLst>
              <a:ext uri="{FF2B5EF4-FFF2-40B4-BE49-F238E27FC236}">
                <a16:creationId xmlns:a16="http://schemas.microsoft.com/office/drawing/2014/main" id="{07236E26-77B1-3BB4-487B-ACC9FA59B7D7}"/>
              </a:ext>
            </a:extLst>
          </p:cNvPr>
          <p:cNvSpPr/>
          <p:nvPr/>
        </p:nvSpPr>
        <p:spPr>
          <a:xfrm>
            <a:off x="7981798" y="4068168"/>
            <a:ext cx="2104667" cy="914400"/>
          </a:xfrm>
          <a:prstGeom prst="roundRect">
            <a:avLst>
              <a:gd name="adj" fmla="val 50000"/>
            </a:avLst>
          </a:prstGeom>
          <a:solidFill>
            <a:schemeClr val="accent1"/>
          </a:solid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0" tIns="0" rIns="0" bIns="0" rtlCol="0" anchor="ctr" anchorCtr="0"/>
          <a:lstStyle/>
          <a:p>
            <a:pPr>
              <a:spcAft>
                <a:spcPts val="300"/>
              </a:spcAft>
            </a:pPr>
            <a:endParaRPr lang="en-US" sz="1400" dirty="0">
              <a:solidFill>
                <a:schemeClr val="accent2"/>
              </a:solidFill>
            </a:endParaRPr>
          </a:p>
        </p:txBody>
      </p:sp>
      <p:sp>
        <p:nvSpPr>
          <p:cNvPr id="47" name="Rectangle: Rounded Corners 46">
            <a:extLst>
              <a:ext uri="{FF2B5EF4-FFF2-40B4-BE49-F238E27FC236}">
                <a16:creationId xmlns:a16="http://schemas.microsoft.com/office/drawing/2014/main" id="{345E92AE-FF26-7450-3EA0-C8FC5908B14C}"/>
              </a:ext>
            </a:extLst>
          </p:cNvPr>
          <p:cNvSpPr/>
          <p:nvPr/>
        </p:nvSpPr>
        <p:spPr>
          <a:xfrm>
            <a:off x="9618587" y="5148552"/>
            <a:ext cx="2104667" cy="914400"/>
          </a:xfrm>
          <a:prstGeom prst="roundRect">
            <a:avLst>
              <a:gd name="adj" fmla="val 50000"/>
            </a:avLst>
          </a:prstGeom>
          <a:solidFill>
            <a:schemeClr val="accent1"/>
          </a:solid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0" tIns="0" rIns="0" bIns="0" rtlCol="0" anchor="ctr" anchorCtr="0"/>
          <a:lstStyle/>
          <a:p>
            <a:pPr>
              <a:spcAft>
                <a:spcPts val="300"/>
              </a:spcAft>
            </a:pPr>
            <a:endParaRPr lang="en-US" sz="1400" dirty="0">
              <a:solidFill>
                <a:schemeClr val="accent2"/>
              </a:solidFill>
            </a:endParaRPr>
          </a:p>
        </p:txBody>
      </p:sp>
      <p:sp>
        <p:nvSpPr>
          <p:cNvPr id="48" name="Rectangle: Rounded Corners 47">
            <a:extLst>
              <a:ext uri="{FF2B5EF4-FFF2-40B4-BE49-F238E27FC236}">
                <a16:creationId xmlns:a16="http://schemas.microsoft.com/office/drawing/2014/main" id="{A54036D6-C745-EB6C-31C5-3B7FC06DF7CC}"/>
              </a:ext>
            </a:extLst>
          </p:cNvPr>
          <p:cNvSpPr/>
          <p:nvPr/>
        </p:nvSpPr>
        <p:spPr>
          <a:xfrm>
            <a:off x="6320620" y="2983501"/>
            <a:ext cx="2104667" cy="914400"/>
          </a:xfrm>
          <a:prstGeom prst="roundRect">
            <a:avLst>
              <a:gd name="adj" fmla="val 50000"/>
            </a:avLst>
          </a:prstGeom>
          <a:solidFill>
            <a:schemeClr val="accent1"/>
          </a:solid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0" tIns="0" rIns="0" bIns="0" rtlCol="0" anchor="ctr" anchorCtr="0"/>
          <a:lstStyle/>
          <a:p>
            <a:pPr>
              <a:spcAft>
                <a:spcPts val="300"/>
              </a:spcAft>
            </a:pPr>
            <a:endParaRPr lang="en-US" sz="1400" dirty="0">
              <a:solidFill>
                <a:schemeClr val="accent2"/>
              </a:solidFill>
            </a:endParaRPr>
          </a:p>
        </p:txBody>
      </p:sp>
      <p:sp>
        <p:nvSpPr>
          <p:cNvPr id="49" name="Rectangle: Rounded Corners 48">
            <a:extLst>
              <a:ext uri="{FF2B5EF4-FFF2-40B4-BE49-F238E27FC236}">
                <a16:creationId xmlns:a16="http://schemas.microsoft.com/office/drawing/2014/main" id="{2F711CD3-0AEB-E4B5-4E11-1BC2AE72B338}"/>
              </a:ext>
            </a:extLst>
          </p:cNvPr>
          <p:cNvSpPr/>
          <p:nvPr/>
        </p:nvSpPr>
        <p:spPr>
          <a:xfrm>
            <a:off x="4710545" y="1907400"/>
            <a:ext cx="2104667" cy="914400"/>
          </a:xfrm>
          <a:prstGeom prst="roundRect">
            <a:avLst>
              <a:gd name="adj" fmla="val 50000"/>
            </a:avLst>
          </a:prstGeom>
          <a:solidFill>
            <a:schemeClr val="accent1"/>
          </a:solid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0" tIns="0" rIns="0" bIns="0" rtlCol="0" anchor="ctr" anchorCtr="0"/>
          <a:lstStyle/>
          <a:p>
            <a:pPr>
              <a:spcAft>
                <a:spcPts val="300"/>
              </a:spcAft>
            </a:pPr>
            <a:endParaRPr lang="en-US" sz="1400" dirty="0">
              <a:solidFill>
                <a:schemeClr val="accent2"/>
              </a:solidFill>
            </a:endParaRPr>
          </a:p>
        </p:txBody>
      </p:sp>
      <p:sp>
        <p:nvSpPr>
          <p:cNvPr id="50" name="Rectangle: Rounded Corners 49">
            <a:extLst>
              <a:ext uri="{FF2B5EF4-FFF2-40B4-BE49-F238E27FC236}">
                <a16:creationId xmlns:a16="http://schemas.microsoft.com/office/drawing/2014/main" id="{DFC711F7-ED52-EE6C-0C15-29FF31F9D6F1}"/>
              </a:ext>
            </a:extLst>
          </p:cNvPr>
          <p:cNvSpPr/>
          <p:nvPr/>
        </p:nvSpPr>
        <p:spPr>
          <a:xfrm>
            <a:off x="3678329" y="4068168"/>
            <a:ext cx="5486400" cy="914400"/>
          </a:xfrm>
          <a:prstGeom prst="roundRect">
            <a:avLst>
              <a:gd name="adj" fmla="val 50000"/>
            </a:avLst>
          </a:prstGeom>
          <a:solidFill>
            <a:schemeClr val="bg1"/>
          </a:solid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0" tIns="0" rIns="0" bIns="0" rtlCol="0" anchor="ctr" anchorCtr="0"/>
          <a:lstStyle/>
          <a:p>
            <a:pPr lvl="0">
              <a:spcAft>
                <a:spcPts val="300"/>
              </a:spcAft>
            </a:pPr>
            <a:r>
              <a:rPr lang="en-US" b="1" dirty="0">
                <a:solidFill>
                  <a:srgbClr val="005587"/>
                </a:solidFill>
              </a:rPr>
              <a:t>Navigational Intent </a:t>
            </a:r>
          </a:p>
          <a:p>
            <a:pPr lvl="0">
              <a:spcAft>
                <a:spcPts val="300"/>
              </a:spcAft>
            </a:pPr>
            <a:r>
              <a:rPr lang="en-US" sz="1400" dirty="0">
                <a:solidFill>
                  <a:srgbClr val="005587"/>
                </a:solidFill>
              </a:rPr>
              <a:t>Users want to find a specific page</a:t>
            </a:r>
          </a:p>
        </p:txBody>
      </p:sp>
      <p:sp>
        <p:nvSpPr>
          <p:cNvPr id="51" name="Oval 50">
            <a:extLst>
              <a:ext uri="{FF2B5EF4-FFF2-40B4-BE49-F238E27FC236}">
                <a16:creationId xmlns:a16="http://schemas.microsoft.com/office/drawing/2014/main" id="{044D0663-7160-0BAF-F81A-BE405A675399}"/>
              </a:ext>
            </a:extLst>
          </p:cNvPr>
          <p:cNvSpPr/>
          <p:nvPr/>
        </p:nvSpPr>
        <p:spPr>
          <a:xfrm>
            <a:off x="3766283" y="4160070"/>
            <a:ext cx="731520" cy="7315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3200" b="1" dirty="0">
                <a:solidFill>
                  <a:schemeClr val="bg1"/>
                </a:solidFill>
              </a:rPr>
              <a:t>3</a:t>
            </a:r>
          </a:p>
        </p:txBody>
      </p:sp>
      <p:sp>
        <p:nvSpPr>
          <p:cNvPr id="52" name="Rectangle: Rounded Corners 51">
            <a:extLst>
              <a:ext uri="{FF2B5EF4-FFF2-40B4-BE49-F238E27FC236}">
                <a16:creationId xmlns:a16="http://schemas.microsoft.com/office/drawing/2014/main" id="{A6E5E22F-8E42-4E96-8CD8-8202E83987F1}"/>
              </a:ext>
            </a:extLst>
          </p:cNvPr>
          <p:cNvSpPr/>
          <p:nvPr/>
        </p:nvSpPr>
        <p:spPr>
          <a:xfrm>
            <a:off x="384694" y="1907400"/>
            <a:ext cx="5486400" cy="914400"/>
          </a:xfrm>
          <a:prstGeom prst="roundRect">
            <a:avLst>
              <a:gd name="adj" fmla="val 50000"/>
            </a:avLst>
          </a:prstGeom>
          <a:solidFill>
            <a:schemeClr val="bg1"/>
          </a:solid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0" tIns="0" rIns="0" bIns="0" rtlCol="0" anchor="ctr" anchorCtr="0"/>
          <a:lstStyle/>
          <a:p>
            <a:pPr>
              <a:spcAft>
                <a:spcPts val="300"/>
              </a:spcAft>
            </a:pPr>
            <a:r>
              <a:rPr lang="en-US" b="1" dirty="0">
                <a:solidFill>
                  <a:schemeClr val="accent2"/>
                </a:solidFill>
              </a:rPr>
              <a:t>Informational Intent</a:t>
            </a:r>
          </a:p>
          <a:p>
            <a:pPr>
              <a:spcAft>
                <a:spcPts val="300"/>
              </a:spcAft>
            </a:pPr>
            <a:r>
              <a:rPr lang="en-US" sz="1400" dirty="0">
                <a:solidFill>
                  <a:srgbClr val="005587"/>
                </a:solidFill>
              </a:rPr>
              <a:t>Users want to learn more about something</a:t>
            </a:r>
          </a:p>
        </p:txBody>
      </p:sp>
      <p:sp>
        <p:nvSpPr>
          <p:cNvPr id="53" name="Oval 52">
            <a:extLst>
              <a:ext uri="{FF2B5EF4-FFF2-40B4-BE49-F238E27FC236}">
                <a16:creationId xmlns:a16="http://schemas.microsoft.com/office/drawing/2014/main" id="{5C443121-384C-6A49-A669-C1B64C1FCAF8}"/>
              </a:ext>
            </a:extLst>
          </p:cNvPr>
          <p:cNvSpPr/>
          <p:nvPr/>
        </p:nvSpPr>
        <p:spPr>
          <a:xfrm>
            <a:off x="510749" y="1999302"/>
            <a:ext cx="731520" cy="7315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3200" b="1" dirty="0">
                <a:solidFill>
                  <a:schemeClr val="bg1"/>
                </a:solidFill>
              </a:rPr>
              <a:t>1</a:t>
            </a:r>
          </a:p>
        </p:txBody>
      </p:sp>
      <p:sp>
        <p:nvSpPr>
          <p:cNvPr id="54" name="Rectangle: Rounded Corners 53">
            <a:extLst>
              <a:ext uri="{FF2B5EF4-FFF2-40B4-BE49-F238E27FC236}">
                <a16:creationId xmlns:a16="http://schemas.microsoft.com/office/drawing/2014/main" id="{7F8CA412-EF51-8C3E-DFB7-27032259C561}"/>
              </a:ext>
            </a:extLst>
          </p:cNvPr>
          <p:cNvSpPr/>
          <p:nvPr/>
        </p:nvSpPr>
        <p:spPr>
          <a:xfrm>
            <a:off x="2032868" y="2987784"/>
            <a:ext cx="5574356" cy="914400"/>
          </a:xfrm>
          <a:prstGeom prst="roundRect">
            <a:avLst>
              <a:gd name="adj" fmla="val 50000"/>
            </a:avLst>
          </a:prstGeom>
          <a:solidFill>
            <a:schemeClr val="bg1"/>
          </a:solid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0" tIns="0" rIns="0" bIns="0" rtlCol="0" anchor="ctr" anchorCtr="0"/>
          <a:lstStyle/>
          <a:p>
            <a:pPr lvl="0">
              <a:spcAft>
                <a:spcPts val="300"/>
              </a:spcAft>
            </a:pPr>
            <a:r>
              <a:rPr lang="en-US" b="1" dirty="0">
                <a:solidFill>
                  <a:srgbClr val="005587"/>
                </a:solidFill>
              </a:rPr>
              <a:t>Commercial Intent</a:t>
            </a:r>
          </a:p>
          <a:p>
            <a:pPr lvl="0">
              <a:spcAft>
                <a:spcPts val="300"/>
              </a:spcAft>
            </a:pPr>
            <a:r>
              <a:rPr lang="en-US" sz="1400" dirty="0">
                <a:solidFill>
                  <a:srgbClr val="005587"/>
                </a:solidFill>
              </a:rPr>
              <a:t>Users want to do research before making a purchase decision</a:t>
            </a:r>
          </a:p>
        </p:txBody>
      </p:sp>
      <p:sp>
        <p:nvSpPr>
          <p:cNvPr id="55" name="Oval 54">
            <a:extLst>
              <a:ext uri="{FF2B5EF4-FFF2-40B4-BE49-F238E27FC236}">
                <a16:creationId xmlns:a16="http://schemas.microsoft.com/office/drawing/2014/main" id="{0CBD3A07-08A1-193A-2930-4778F54F6D45}"/>
              </a:ext>
            </a:extLst>
          </p:cNvPr>
          <p:cNvSpPr/>
          <p:nvPr/>
        </p:nvSpPr>
        <p:spPr>
          <a:xfrm>
            <a:off x="2120824" y="3079686"/>
            <a:ext cx="731520" cy="7315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3200" b="1" dirty="0">
                <a:solidFill>
                  <a:schemeClr val="bg1"/>
                </a:solidFill>
              </a:rPr>
              <a:t>2</a:t>
            </a:r>
          </a:p>
        </p:txBody>
      </p:sp>
      <p:sp>
        <p:nvSpPr>
          <p:cNvPr id="56" name="Rectangle: Rounded Corners 55">
            <a:extLst>
              <a:ext uri="{FF2B5EF4-FFF2-40B4-BE49-F238E27FC236}">
                <a16:creationId xmlns:a16="http://schemas.microsoft.com/office/drawing/2014/main" id="{CCD403B2-A2A0-06D5-729B-3F9C13C9BB5A}"/>
              </a:ext>
            </a:extLst>
          </p:cNvPr>
          <p:cNvSpPr/>
          <p:nvPr/>
        </p:nvSpPr>
        <p:spPr>
          <a:xfrm>
            <a:off x="5323790" y="5148552"/>
            <a:ext cx="5486400" cy="914400"/>
          </a:xfrm>
          <a:prstGeom prst="roundRect">
            <a:avLst>
              <a:gd name="adj" fmla="val 50000"/>
            </a:avLst>
          </a:prstGeom>
          <a:solidFill>
            <a:schemeClr val="bg1"/>
          </a:solid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0" tIns="0" rIns="0" bIns="0" rtlCol="0" anchor="ctr" anchorCtr="0"/>
          <a:lstStyle/>
          <a:p>
            <a:pPr lvl="0">
              <a:spcAft>
                <a:spcPts val="300"/>
              </a:spcAft>
            </a:pPr>
            <a:r>
              <a:rPr lang="en-US" b="1" dirty="0">
                <a:solidFill>
                  <a:srgbClr val="005587"/>
                </a:solidFill>
              </a:rPr>
              <a:t>Transactional Intent </a:t>
            </a:r>
          </a:p>
          <a:p>
            <a:pPr lvl="0">
              <a:spcAft>
                <a:spcPts val="300"/>
              </a:spcAft>
            </a:pPr>
            <a:r>
              <a:rPr lang="en-US" sz="1400" dirty="0">
                <a:solidFill>
                  <a:srgbClr val="005587"/>
                </a:solidFill>
              </a:rPr>
              <a:t>Users want to complete a specific action, usually a purchase</a:t>
            </a:r>
          </a:p>
        </p:txBody>
      </p:sp>
      <p:sp>
        <p:nvSpPr>
          <p:cNvPr id="57" name="Oval 56">
            <a:extLst>
              <a:ext uri="{FF2B5EF4-FFF2-40B4-BE49-F238E27FC236}">
                <a16:creationId xmlns:a16="http://schemas.microsoft.com/office/drawing/2014/main" id="{C0F99051-1C53-DC63-C846-F34D8A422BE2}"/>
              </a:ext>
            </a:extLst>
          </p:cNvPr>
          <p:cNvSpPr/>
          <p:nvPr/>
        </p:nvSpPr>
        <p:spPr>
          <a:xfrm>
            <a:off x="5411744" y="5240454"/>
            <a:ext cx="731520" cy="7315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3200" b="1" dirty="0">
                <a:solidFill>
                  <a:schemeClr val="bg1"/>
                </a:solidFill>
              </a:rPr>
              <a:t>4</a:t>
            </a:r>
          </a:p>
        </p:txBody>
      </p:sp>
      <p:pic>
        <p:nvPicPr>
          <p:cNvPr id="58" name="Graphic 57">
            <a:extLst>
              <a:ext uri="{FF2B5EF4-FFF2-40B4-BE49-F238E27FC236}">
                <a16:creationId xmlns:a16="http://schemas.microsoft.com/office/drawing/2014/main" id="{EA93671A-F6CA-B02D-861E-48670EE901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83340" y="2065131"/>
            <a:ext cx="598938" cy="598938"/>
          </a:xfrm>
          <a:prstGeom prst="rect">
            <a:avLst/>
          </a:prstGeom>
        </p:spPr>
      </p:pic>
      <p:pic>
        <p:nvPicPr>
          <p:cNvPr id="59" name="Graphic 58">
            <a:extLst>
              <a:ext uri="{FF2B5EF4-FFF2-40B4-BE49-F238E27FC236}">
                <a16:creationId xmlns:a16="http://schemas.microsoft.com/office/drawing/2014/main" id="{B8FCEEEB-262B-5423-01A3-578AB4F527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07224" y="3141232"/>
            <a:ext cx="598938" cy="598938"/>
          </a:xfrm>
          <a:prstGeom prst="rect">
            <a:avLst/>
          </a:prstGeom>
        </p:spPr>
      </p:pic>
      <p:pic>
        <p:nvPicPr>
          <p:cNvPr id="60" name="Graphic 59">
            <a:extLst>
              <a:ext uri="{FF2B5EF4-FFF2-40B4-BE49-F238E27FC236}">
                <a16:creationId xmlns:a16="http://schemas.microsoft.com/office/drawing/2014/main" id="{A0B50E08-E930-C107-0D60-A2D65A4A5B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52683" y="4189993"/>
            <a:ext cx="598938" cy="598938"/>
          </a:xfrm>
          <a:prstGeom prst="rect">
            <a:avLst/>
          </a:prstGeom>
        </p:spPr>
      </p:pic>
      <p:pic>
        <p:nvPicPr>
          <p:cNvPr id="61" name="Graphic 60">
            <a:extLst>
              <a:ext uri="{FF2B5EF4-FFF2-40B4-BE49-F238E27FC236}">
                <a16:creationId xmlns:a16="http://schemas.microsoft.com/office/drawing/2014/main" id="{CC891CF3-F0FB-C147-AFAA-5E65415CF4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3812" y="5287589"/>
            <a:ext cx="598938" cy="598938"/>
          </a:xfrm>
          <a:prstGeom prst="rect">
            <a:avLst/>
          </a:prstGeom>
        </p:spPr>
      </p:pic>
    </p:spTree>
    <p:extLst>
      <p:ext uri="{BB962C8B-B14F-4D97-AF65-F5344CB8AC3E}">
        <p14:creationId xmlns:p14="http://schemas.microsoft.com/office/powerpoint/2010/main" val="51417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1154B4-D9FB-A611-767C-2FB5FB5191E4}"/>
              </a:ext>
            </a:extLst>
          </p:cNvPr>
          <p:cNvSpPr>
            <a:spLocks noGrp="1"/>
          </p:cNvSpPr>
          <p:nvPr>
            <p:ph type="title"/>
          </p:nvPr>
        </p:nvSpPr>
        <p:spPr/>
        <p:txBody>
          <a:bodyPr/>
          <a:lstStyle/>
          <a:p>
            <a:r>
              <a:rPr lang="en-US" dirty="0"/>
              <a:t>Search Intent Examples</a:t>
            </a:r>
          </a:p>
        </p:txBody>
      </p:sp>
      <p:sp>
        <p:nvSpPr>
          <p:cNvPr id="6" name="Rectangle: Rounded Corners 5">
            <a:extLst>
              <a:ext uri="{FF2B5EF4-FFF2-40B4-BE49-F238E27FC236}">
                <a16:creationId xmlns:a16="http://schemas.microsoft.com/office/drawing/2014/main" id="{2D9D238F-6DC0-7BD5-7F12-EFF7E15C104E}"/>
              </a:ext>
            </a:extLst>
          </p:cNvPr>
          <p:cNvSpPr/>
          <p:nvPr/>
        </p:nvSpPr>
        <p:spPr>
          <a:xfrm>
            <a:off x="384694" y="1491746"/>
            <a:ext cx="2791265" cy="68731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rial" panose="020B0604020202020204"/>
                <a:ea typeface="+mn-ea"/>
                <a:cs typeface="+mn-cs"/>
              </a:rPr>
              <a:t>Informational</a:t>
            </a:r>
          </a:p>
        </p:txBody>
      </p:sp>
      <p:sp>
        <p:nvSpPr>
          <p:cNvPr id="7" name="TextBox 6">
            <a:extLst>
              <a:ext uri="{FF2B5EF4-FFF2-40B4-BE49-F238E27FC236}">
                <a16:creationId xmlns:a16="http://schemas.microsoft.com/office/drawing/2014/main" id="{6DADD620-5D9F-2CAB-8D4C-0CC30CDB99F8}"/>
              </a:ext>
            </a:extLst>
          </p:cNvPr>
          <p:cNvSpPr txBox="1"/>
          <p:nvPr/>
        </p:nvSpPr>
        <p:spPr>
          <a:xfrm>
            <a:off x="384694" y="2261600"/>
            <a:ext cx="2812357" cy="2749749"/>
          </a:xfrm>
          <a:prstGeom prst="rect">
            <a:avLst/>
          </a:prstGeom>
          <a:ln>
            <a:noFill/>
          </a:ln>
        </p:spPr>
        <p:txBody>
          <a:bodyPr vert="horz" wrap="square" lIns="91440" tIns="45720" rIns="91440" bIns="45720" numCol="1" rtlCol="0" anchor="t" anchorCtr="0" compatLnSpc="1">
            <a:prstTxWarp prst="textNoShape">
              <a:avLst/>
            </a:prstTxWarp>
            <a:noAutofit/>
          </a:bodyPr>
          <a:lstStyle/>
          <a:p>
            <a:pPr lvl="0">
              <a:spcBef>
                <a:spcPts val="600"/>
              </a:spcBef>
              <a:defRPr/>
            </a:pPr>
            <a:r>
              <a:rPr lang="en-US" sz="1600" dirty="0"/>
              <a:t>These searches are often phrased as questions and use words like who, what, where, why, and how.</a:t>
            </a:r>
            <a:br>
              <a:rPr lang="en-US" sz="1600" dirty="0"/>
            </a:br>
            <a:endParaRPr lang="en-US" sz="1600" dirty="0"/>
          </a:p>
          <a:p>
            <a:pPr marL="182880" lvl="0" indent="-182880">
              <a:spcBef>
                <a:spcPts val="600"/>
              </a:spcBef>
              <a:buFont typeface="Arial" panose="020B0604020202020204" pitchFamily="34" charset="0"/>
              <a:buChar char="•"/>
              <a:defRPr/>
            </a:pPr>
            <a:r>
              <a:rPr lang="en-US" sz="1600" dirty="0"/>
              <a:t>What is SEO</a:t>
            </a:r>
          </a:p>
          <a:p>
            <a:pPr marL="182880" lvl="0" indent="-182880">
              <a:spcBef>
                <a:spcPts val="600"/>
              </a:spcBef>
              <a:buFont typeface="Arial" panose="020B0604020202020204" pitchFamily="34" charset="0"/>
              <a:buChar char="•"/>
              <a:defRPr/>
            </a:pPr>
            <a:r>
              <a:rPr lang="en-US" sz="1600" dirty="0"/>
              <a:t>North Carolina time now</a:t>
            </a:r>
          </a:p>
          <a:p>
            <a:pPr marL="182880" lvl="0" indent="-182880">
              <a:spcBef>
                <a:spcPts val="600"/>
              </a:spcBef>
              <a:buFont typeface="Arial" panose="020B0604020202020204" pitchFamily="34" charset="0"/>
              <a:buChar char="•"/>
              <a:defRPr/>
            </a:pPr>
            <a:r>
              <a:rPr lang="en-US" sz="1600" dirty="0"/>
              <a:t>How to clean a dishwasher</a:t>
            </a:r>
          </a:p>
        </p:txBody>
      </p:sp>
      <p:sp>
        <p:nvSpPr>
          <p:cNvPr id="8" name="Rectangle: Rounded Corners 7">
            <a:extLst>
              <a:ext uri="{FF2B5EF4-FFF2-40B4-BE49-F238E27FC236}">
                <a16:creationId xmlns:a16="http://schemas.microsoft.com/office/drawing/2014/main" id="{0CF678EE-6F6E-7442-8384-370AB064A8C5}"/>
              </a:ext>
            </a:extLst>
          </p:cNvPr>
          <p:cNvSpPr/>
          <p:nvPr/>
        </p:nvSpPr>
        <p:spPr>
          <a:xfrm>
            <a:off x="3226762" y="1491746"/>
            <a:ext cx="2791265" cy="68731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rial" panose="020B0604020202020204"/>
                <a:ea typeface="+mn-ea"/>
                <a:cs typeface="+mn-cs"/>
              </a:rPr>
              <a:t>Commercial</a:t>
            </a:r>
          </a:p>
        </p:txBody>
      </p:sp>
      <p:sp>
        <p:nvSpPr>
          <p:cNvPr id="9" name="TextBox 8">
            <a:extLst>
              <a:ext uri="{FF2B5EF4-FFF2-40B4-BE49-F238E27FC236}">
                <a16:creationId xmlns:a16="http://schemas.microsoft.com/office/drawing/2014/main" id="{6535C327-98E6-F1E1-6B6B-9FA31DF05182}"/>
              </a:ext>
            </a:extLst>
          </p:cNvPr>
          <p:cNvSpPr txBox="1"/>
          <p:nvPr/>
        </p:nvSpPr>
        <p:spPr>
          <a:xfrm>
            <a:off x="3221402" y="2261600"/>
            <a:ext cx="2812357" cy="2749749"/>
          </a:xfrm>
          <a:prstGeom prst="rect">
            <a:avLst/>
          </a:prstGeom>
          <a:ln>
            <a:noFill/>
          </a:ln>
        </p:spPr>
        <p:txBody>
          <a:bodyPr vert="horz" wrap="square" lIns="91440" tIns="45720" rIns="91440" bIns="45720" numCol="1" rtlCol="0" anchor="t" anchorCtr="0" compatLnSpc="1">
            <a:prstTxWarp prst="textNoShape">
              <a:avLst/>
            </a:prstTxWarp>
            <a:noAutofit/>
          </a:bodyPr>
          <a:lstStyle/>
          <a:p>
            <a:pPr lvl="0">
              <a:spcBef>
                <a:spcPts val="600"/>
              </a:spcBef>
              <a:defRPr/>
            </a:pPr>
            <a:r>
              <a:rPr lang="en-US" sz="1600" dirty="0"/>
              <a:t>The user is looking for information, but the information is closely connected to the action.</a:t>
            </a:r>
            <a:br>
              <a:rPr lang="en-US" sz="1600" dirty="0"/>
            </a:br>
            <a:endParaRPr lang="en-US" sz="1600" dirty="0"/>
          </a:p>
          <a:p>
            <a:pPr marL="182880" indent="-182880">
              <a:spcBef>
                <a:spcPts val="600"/>
              </a:spcBef>
              <a:buFont typeface="Arial" panose="020B0604020202020204" pitchFamily="34" charset="0"/>
              <a:buChar char="•"/>
              <a:defRPr/>
            </a:pPr>
            <a:r>
              <a:rPr lang="en-US" sz="1600" dirty="0"/>
              <a:t>Best indoor plants for low light</a:t>
            </a:r>
          </a:p>
          <a:p>
            <a:pPr marL="182880" indent="-182880">
              <a:spcBef>
                <a:spcPts val="600"/>
              </a:spcBef>
              <a:buFont typeface="Arial" panose="020B0604020202020204" pitchFamily="34" charset="0"/>
              <a:buChar char="•"/>
              <a:defRPr/>
            </a:pPr>
            <a:r>
              <a:rPr lang="en-US" sz="1600" dirty="0"/>
              <a:t>Apple watch ultra review</a:t>
            </a:r>
          </a:p>
          <a:p>
            <a:pPr marL="182880" indent="-182880">
              <a:spcBef>
                <a:spcPts val="600"/>
              </a:spcBef>
              <a:buFont typeface="Arial" panose="020B0604020202020204" pitchFamily="34" charset="0"/>
              <a:buChar char="•"/>
              <a:defRPr/>
            </a:pPr>
            <a:r>
              <a:rPr lang="en-US" sz="1600" dirty="0"/>
              <a:t>best quality management software </a:t>
            </a:r>
          </a:p>
        </p:txBody>
      </p:sp>
      <p:sp>
        <p:nvSpPr>
          <p:cNvPr id="10" name="Rectangle: Rounded Corners 9">
            <a:extLst>
              <a:ext uri="{FF2B5EF4-FFF2-40B4-BE49-F238E27FC236}">
                <a16:creationId xmlns:a16="http://schemas.microsoft.com/office/drawing/2014/main" id="{137AC478-8210-1A37-AB2A-CB032A6A522E}"/>
              </a:ext>
            </a:extLst>
          </p:cNvPr>
          <p:cNvSpPr/>
          <p:nvPr/>
        </p:nvSpPr>
        <p:spPr>
          <a:xfrm>
            <a:off x="6068830" y="1491746"/>
            <a:ext cx="2791265" cy="68731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rial" panose="020B0604020202020204"/>
                <a:ea typeface="+mn-ea"/>
                <a:cs typeface="+mn-cs"/>
              </a:rPr>
              <a:t>Navigational</a:t>
            </a:r>
          </a:p>
        </p:txBody>
      </p:sp>
      <p:sp>
        <p:nvSpPr>
          <p:cNvPr id="11" name="TextBox 10">
            <a:extLst>
              <a:ext uri="{FF2B5EF4-FFF2-40B4-BE49-F238E27FC236}">
                <a16:creationId xmlns:a16="http://schemas.microsoft.com/office/drawing/2014/main" id="{FF211D9F-090D-7508-4E50-B2D71181F3DD}"/>
              </a:ext>
            </a:extLst>
          </p:cNvPr>
          <p:cNvSpPr txBox="1"/>
          <p:nvPr/>
        </p:nvSpPr>
        <p:spPr>
          <a:xfrm>
            <a:off x="6069190" y="2261600"/>
            <a:ext cx="2812357" cy="2749749"/>
          </a:xfrm>
          <a:prstGeom prst="rect">
            <a:avLst/>
          </a:prstGeom>
          <a:ln>
            <a:noFill/>
          </a:ln>
        </p:spPr>
        <p:txBody>
          <a:bodyPr vert="horz" wrap="square" lIns="91440" tIns="45720" rIns="91440" bIns="45720" numCol="1" rtlCol="0" anchor="t" anchorCtr="0" compatLnSpc="1">
            <a:prstTxWarp prst="textNoShape">
              <a:avLst/>
            </a:prstTxWarp>
            <a:noAutofit/>
          </a:bodyPr>
          <a:lstStyle/>
          <a:p>
            <a:pPr lvl="0">
              <a:spcBef>
                <a:spcPts val="600"/>
              </a:spcBef>
              <a:defRPr/>
            </a:pPr>
            <a:r>
              <a:rPr lang="en-US" sz="1600" dirty="0"/>
              <a:t>Unlike with other intent types, searchers already know what they’re trying to find.</a:t>
            </a:r>
          </a:p>
          <a:p>
            <a:pPr lvl="0">
              <a:spcBef>
                <a:spcPts val="600"/>
              </a:spcBef>
              <a:defRPr/>
            </a:pPr>
            <a:endParaRPr lang="en-US" sz="1600" dirty="0"/>
          </a:p>
          <a:p>
            <a:pPr marL="182880" lvl="0" indent="-182880">
              <a:spcBef>
                <a:spcPts val="600"/>
              </a:spcBef>
              <a:buFont typeface="Arial" panose="020B0604020202020204" pitchFamily="34" charset="0"/>
              <a:buChar char="•"/>
              <a:defRPr/>
            </a:pPr>
            <a:r>
              <a:rPr lang="en-US" sz="1600" dirty="0"/>
              <a:t>Starbucks</a:t>
            </a:r>
          </a:p>
          <a:p>
            <a:pPr marL="182880" lvl="0" indent="-182880">
              <a:spcBef>
                <a:spcPts val="600"/>
              </a:spcBef>
              <a:buFont typeface="Arial" panose="020B0604020202020204" pitchFamily="34" charset="0"/>
              <a:buChar char="•"/>
              <a:defRPr/>
            </a:pPr>
            <a:r>
              <a:rPr lang="en-US" sz="1600" dirty="0"/>
              <a:t>IQVIA technologies</a:t>
            </a:r>
          </a:p>
          <a:p>
            <a:pPr marL="182880" lvl="0" indent="-182880">
              <a:spcBef>
                <a:spcPts val="600"/>
              </a:spcBef>
              <a:buFont typeface="Arial" panose="020B0604020202020204" pitchFamily="34" charset="0"/>
              <a:buChar char="•"/>
              <a:defRPr/>
            </a:pPr>
            <a:r>
              <a:rPr lang="en-US" sz="1600" dirty="0"/>
              <a:t>SEMrush keyword magic tool</a:t>
            </a:r>
          </a:p>
          <a:p>
            <a:pPr marL="182880" lvl="0" indent="-182880">
              <a:spcBef>
                <a:spcPts val="600"/>
              </a:spcBef>
              <a:buFont typeface="Arial" panose="020B0604020202020204" pitchFamily="34" charset="0"/>
              <a:buChar char="•"/>
              <a:defRPr/>
            </a:pPr>
            <a:r>
              <a:rPr lang="en-US" sz="1600" dirty="0"/>
              <a:t>Amazon refund policy</a:t>
            </a:r>
          </a:p>
        </p:txBody>
      </p:sp>
      <p:sp>
        <p:nvSpPr>
          <p:cNvPr id="12" name="Rectangle: Rounded Corners 11">
            <a:extLst>
              <a:ext uri="{FF2B5EF4-FFF2-40B4-BE49-F238E27FC236}">
                <a16:creationId xmlns:a16="http://schemas.microsoft.com/office/drawing/2014/main" id="{3EB65327-D4AC-01B9-FD76-7AB95C181632}"/>
              </a:ext>
            </a:extLst>
          </p:cNvPr>
          <p:cNvSpPr/>
          <p:nvPr/>
        </p:nvSpPr>
        <p:spPr>
          <a:xfrm>
            <a:off x="8910897" y="1491746"/>
            <a:ext cx="2791265" cy="68731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Arial" panose="020B0604020202020204"/>
                <a:ea typeface="+mn-ea"/>
                <a:cs typeface="+mn-cs"/>
              </a:rPr>
              <a:t>Transactional</a:t>
            </a:r>
          </a:p>
        </p:txBody>
      </p:sp>
      <p:sp>
        <p:nvSpPr>
          <p:cNvPr id="13" name="TextBox 12">
            <a:extLst>
              <a:ext uri="{FF2B5EF4-FFF2-40B4-BE49-F238E27FC236}">
                <a16:creationId xmlns:a16="http://schemas.microsoft.com/office/drawing/2014/main" id="{B4809216-B928-935F-01E9-E53A7B566824}"/>
              </a:ext>
            </a:extLst>
          </p:cNvPr>
          <p:cNvSpPr txBox="1"/>
          <p:nvPr/>
        </p:nvSpPr>
        <p:spPr>
          <a:xfrm>
            <a:off x="8910897" y="2261600"/>
            <a:ext cx="2812357" cy="2749749"/>
          </a:xfrm>
          <a:prstGeom prst="rect">
            <a:avLst/>
          </a:prstGeom>
          <a:ln>
            <a:noFill/>
          </a:ln>
        </p:spPr>
        <p:txBody>
          <a:bodyPr vert="horz" wrap="square" lIns="91440" tIns="45720" rIns="91440" bIns="45720" numCol="1" rtlCol="0" anchor="t" anchorCtr="0" compatLnSpc="1">
            <a:prstTxWarp prst="textNoShape">
              <a:avLst/>
            </a:prstTxWarp>
            <a:noAutofit/>
          </a:bodyPr>
          <a:lstStyle/>
          <a:p>
            <a:pPr marL="182880" lvl="0" indent="-182880">
              <a:spcBef>
                <a:spcPts val="600"/>
              </a:spcBef>
              <a:buFont typeface="Arial" panose="020B0604020202020204" pitchFamily="34" charset="0"/>
              <a:buChar char="•"/>
              <a:defRPr/>
            </a:pPr>
            <a:r>
              <a:rPr lang="en-US" sz="1600" dirty="0"/>
              <a:t>This isn’t restricted just to purchases. Users might want to complete a newsletter signup or download software.</a:t>
            </a:r>
          </a:p>
          <a:p>
            <a:pPr marL="182880" lvl="0" indent="-182880">
              <a:spcBef>
                <a:spcPts val="600"/>
              </a:spcBef>
              <a:buFont typeface="Arial" panose="020B0604020202020204" pitchFamily="34" charset="0"/>
              <a:buChar char="•"/>
              <a:defRPr/>
            </a:pPr>
            <a:endParaRPr lang="en-US" sz="1600" dirty="0"/>
          </a:p>
          <a:p>
            <a:pPr marL="182880" lvl="0" indent="-182880">
              <a:spcBef>
                <a:spcPts val="600"/>
              </a:spcBef>
              <a:buFont typeface="Arial" panose="020B0604020202020204" pitchFamily="34" charset="0"/>
              <a:buChar char="•"/>
              <a:defRPr/>
            </a:pPr>
            <a:r>
              <a:rPr lang="en-US" sz="1600" dirty="0"/>
              <a:t>iPhone 13 pro max price</a:t>
            </a:r>
          </a:p>
          <a:p>
            <a:pPr marL="182880" lvl="0" indent="-182880">
              <a:spcBef>
                <a:spcPts val="600"/>
              </a:spcBef>
              <a:buFont typeface="Arial" panose="020B0604020202020204" pitchFamily="34" charset="0"/>
              <a:buChar char="•"/>
              <a:defRPr/>
            </a:pPr>
            <a:r>
              <a:rPr lang="en-US" sz="1600" dirty="0"/>
              <a:t>SEMrush trial</a:t>
            </a:r>
          </a:p>
          <a:p>
            <a:pPr marL="182880" lvl="0" indent="-182880">
              <a:spcBef>
                <a:spcPts val="600"/>
              </a:spcBef>
              <a:buFont typeface="Arial" panose="020B0604020202020204" pitchFamily="34" charset="0"/>
              <a:buChar char="•"/>
              <a:defRPr/>
            </a:pPr>
            <a:r>
              <a:rPr lang="en-US" sz="1600" dirty="0"/>
              <a:t>IQVIA pharmaceutical sales </a:t>
            </a:r>
          </a:p>
        </p:txBody>
      </p:sp>
      <p:sp>
        <p:nvSpPr>
          <p:cNvPr id="14" name="Rectangle: Rounded Corners 13">
            <a:extLst>
              <a:ext uri="{FF2B5EF4-FFF2-40B4-BE49-F238E27FC236}">
                <a16:creationId xmlns:a16="http://schemas.microsoft.com/office/drawing/2014/main" id="{A6DB5366-D0C7-5B66-2D45-8FCC6B33E888}"/>
              </a:ext>
            </a:extLst>
          </p:cNvPr>
          <p:cNvSpPr/>
          <p:nvPr/>
        </p:nvSpPr>
        <p:spPr>
          <a:xfrm>
            <a:off x="472170" y="5508545"/>
            <a:ext cx="2794329" cy="15892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5" name="Rectangle: Rounded Corners 14">
            <a:extLst>
              <a:ext uri="{FF2B5EF4-FFF2-40B4-BE49-F238E27FC236}">
                <a16:creationId xmlns:a16="http://schemas.microsoft.com/office/drawing/2014/main" id="{09FBAB84-7D0C-14FE-5FA6-095A5CFF4B53}"/>
              </a:ext>
            </a:extLst>
          </p:cNvPr>
          <p:cNvSpPr/>
          <p:nvPr/>
        </p:nvSpPr>
        <p:spPr>
          <a:xfrm>
            <a:off x="3209204" y="5508545"/>
            <a:ext cx="2794329" cy="1589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6" name="Rectangle: Rounded Corners 15">
            <a:extLst>
              <a:ext uri="{FF2B5EF4-FFF2-40B4-BE49-F238E27FC236}">
                <a16:creationId xmlns:a16="http://schemas.microsoft.com/office/drawing/2014/main" id="{1C51C845-F30C-5B80-FDD1-97AA69EAC3E9}"/>
              </a:ext>
            </a:extLst>
          </p:cNvPr>
          <p:cNvSpPr/>
          <p:nvPr/>
        </p:nvSpPr>
        <p:spPr>
          <a:xfrm>
            <a:off x="6183121" y="5508545"/>
            <a:ext cx="2794329" cy="15892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7" name="Rectangle: Rounded Corners 16">
            <a:extLst>
              <a:ext uri="{FF2B5EF4-FFF2-40B4-BE49-F238E27FC236}">
                <a16:creationId xmlns:a16="http://schemas.microsoft.com/office/drawing/2014/main" id="{6CDCB0F9-A5DF-D5C7-9DB2-5682088535AD}"/>
              </a:ext>
            </a:extLst>
          </p:cNvPr>
          <p:cNvSpPr/>
          <p:nvPr/>
        </p:nvSpPr>
        <p:spPr>
          <a:xfrm>
            <a:off x="8902282" y="5508545"/>
            <a:ext cx="2794329" cy="15892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8" name="Oval 17">
            <a:extLst>
              <a:ext uri="{FF2B5EF4-FFF2-40B4-BE49-F238E27FC236}">
                <a16:creationId xmlns:a16="http://schemas.microsoft.com/office/drawing/2014/main" id="{4BFE1E61-AA11-B26A-4B2B-E525EFA2D8D1}"/>
              </a:ext>
            </a:extLst>
          </p:cNvPr>
          <p:cNvSpPr>
            <a:spLocks/>
          </p:cNvSpPr>
          <p:nvPr/>
        </p:nvSpPr>
        <p:spPr>
          <a:xfrm>
            <a:off x="384694" y="5217177"/>
            <a:ext cx="742679" cy="741665"/>
          </a:xfrm>
          <a:prstGeom prst="ellipse">
            <a:avLst/>
          </a:prstGeom>
          <a:solidFill>
            <a:schemeClr val="accent1"/>
          </a:solid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2000" b="1" dirty="0"/>
              <a:t>01</a:t>
            </a:r>
          </a:p>
        </p:txBody>
      </p:sp>
      <p:sp>
        <p:nvSpPr>
          <p:cNvPr id="19" name="Oval 18">
            <a:extLst>
              <a:ext uri="{FF2B5EF4-FFF2-40B4-BE49-F238E27FC236}">
                <a16:creationId xmlns:a16="http://schemas.microsoft.com/office/drawing/2014/main" id="{6983F9AF-EEFA-2797-4CC9-28C823CB0691}"/>
              </a:ext>
            </a:extLst>
          </p:cNvPr>
          <p:cNvSpPr>
            <a:spLocks/>
          </p:cNvSpPr>
          <p:nvPr/>
        </p:nvSpPr>
        <p:spPr>
          <a:xfrm>
            <a:off x="5909241" y="5217177"/>
            <a:ext cx="742679" cy="741665"/>
          </a:xfrm>
          <a:prstGeom prst="ellipse">
            <a:avLst/>
          </a:prstGeom>
          <a:solidFill>
            <a:schemeClr val="accent5"/>
          </a:solid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2000" b="1" dirty="0"/>
              <a:t>03</a:t>
            </a:r>
          </a:p>
        </p:txBody>
      </p:sp>
      <p:sp>
        <p:nvSpPr>
          <p:cNvPr id="20" name="Oval 19">
            <a:extLst>
              <a:ext uri="{FF2B5EF4-FFF2-40B4-BE49-F238E27FC236}">
                <a16:creationId xmlns:a16="http://schemas.microsoft.com/office/drawing/2014/main" id="{2B34DAFF-BF35-4571-9DE8-1532ACE9CC84}"/>
              </a:ext>
            </a:extLst>
          </p:cNvPr>
          <p:cNvSpPr>
            <a:spLocks/>
          </p:cNvSpPr>
          <p:nvPr/>
        </p:nvSpPr>
        <p:spPr>
          <a:xfrm>
            <a:off x="8910897" y="5217177"/>
            <a:ext cx="742679" cy="741665"/>
          </a:xfrm>
          <a:prstGeom prst="ellipse">
            <a:avLst/>
          </a:prstGeom>
          <a:solidFill>
            <a:schemeClr val="accent3"/>
          </a:solid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2000" b="1" dirty="0"/>
              <a:t>04</a:t>
            </a:r>
          </a:p>
        </p:txBody>
      </p:sp>
      <p:sp>
        <p:nvSpPr>
          <p:cNvPr id="21" name="Oval 20">
            <a:extLst>
              <a:ext uri="{FF2B5EF4-FFF2-40B4-BE49-F238E27FC236}">
                <a16:creationId xmlns:a16="http://schemas.microsoft.com/office/drawing/2014/main" id="{9E03DE56-E9C9-0D17-8B80-7769605C7659}"/>
              </a:ext>
            </a:extLst>
          </p:cNvPr>
          <p:cNvSpPr>
            <a:spLocks/>
          </p:cNvSpPr>
          <p:nvPr/>
        </p:nvSpPr>
        <p:spPr>
          <a:xfrm>
            <a:off x="3226762" y="5217177"/>
            <a:ext cx="742679" cy="741665"/>
          </a:xfrm>
          <a:prstGeom prst="ellipse">
            <a:avLst/>
          </a:prstGeom>
          <a:solidFill>
            <a:schemeClr val="accent2"/>
          </a:solid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2000" b="1" dirty="0"/>
              <a:t>02</a:t>
            </a:r>
          </a:p>
        </p:txBody>
      </p:sp>
    </p:spTree>
    <p:extLst>
      <p:ext uri="{BB962C8B-B14F-4D97-AF65-F5344CB8AC3E}">
        <p14:creationId xmlns:p14="http://schemas.microsoft.com/office/powerpoint/2010/main" val="129082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DD35C1-3271-C912-F315-C40A3B0FB0BB}"/>
              </a:ext>
            </a:extLst>
          </p:cNvPr>
          <p:cNvSpPr>
            <a:spLocks noGrp="1"/>
          </p:cNvSpPr>
          <p:nvPr>
            <p:ph type="body" sz="quarter" idx="16"/>
          </p:nvPr>
        </p:nvSpPr>
        <p:spPr/>
        <p:txBody>
          <a:bodyPr/>
          <a:lstStyle/>
          <a:p>
            <a:r>
              <a:rPr lang="en-US" dirty="0"/>
              <a:t>Auto suggest, People also ask and Related searches</a:t>
            </a:r>
          </a:p>
        </p:txBody>
      </p:sp>
      <p:sp>
        <p:nvSpPr>
          <p:cNvPr id="4" name="Title 3">
            <a:extLst>
              <a:ext uri="{FF2B5EF4-FFF2-40B4-BE49-F238E27FC236}">
                <a16:creationId xmlns:a16="http://schemas.microsoft.com/office/drawing/2014/main" id="{1414D628-9270-6CA8-A20F-3E790F37AE5C}"/>
              </a:ext>
            </a:extLst>
          </p:cNvPr>
          <p:cNvSpPr>
            <a:spLocks noGrp="1"/>
          </p:cNvSpPr>
          <p:nvPr>
            <p:ph type="title"/>
          </p:nvPr>
        </p:nvSpPr>
        <p:spPr/>
        <p:txBody>
          <a:bodyPr/>
          <a:lstStyle/>
          <a:p>
            <a:r>
              <a:rPr lang="en-US" dirty="0"/>
              <a:t>Google’s Keyword Research Tools</a:t>
            </a:r>
          </a:p>
        </p:txBody>
      </p:sp>
      <p:pic>
        <p:nvPicPr>
          <p:cNvPr id="7" name="Picture 6">
            <a:extLst>
              <a:ext uri="{FF2B5EF4-FFF2-40B4-BE49-F238E27FC236}">
                <a16:creationId xmlns:a16="http://schemas.microsoft.com/office/drawing/2014/main" id="{2FB2DB40-D719-D2D5-21E9-9517B99984C7}"/>
              </a:ext>
            </a:extLst>
          </p:cNvPr>
          <p:cNvPicPr>
            <a:picLocks noChangeAspect="1"/>
          </p:cNvPicPr>
          <p:nvPr/>
        </p:nvPicPr>
        <p:blipFill rotWithShape="1">
          <a:blip r:embed="rId2"/>
          <a:srcRect r="3153"/>
          <a:stretch/>
        </p:blipFill>
        <p:spPr>
          <a:xfrm>
            <a:off x="0" y="1609391"/>
            <a:ext cx="6137711" cy="2616770"/>
          </a:xfrm>
          <a:prstGeom prst="rect">
            <a:avLst/>
          </a:prstGeom>
        </p:spPr>
      </p:pic>
      <p:pic>
        <p:nvPicPr>
          <p:cNvPr id="9" name="Picture 8">
            <a:extLst>
              <a:ext uri="{FF2B5EF4-FFF2-40B4-BE49-F238E27FC236}">
                <a16:creationId xmlns:a16="http://schemas.microsoft.com/office/drawing/2014/main" id="{4B8CB4D2-BB2F-AEC6-CB13-5E662C12B351}"/>
              </a:ext>
            </a:extLst>
          </p:cNvPr>
          <p:cNvPicPr>
            <a:picLocks noChangeAspect="1"/>
          </p:cNvPicPr>
          <p:nvPr/>
        </p:nvPicPr>
        <p:blipFill>
          <a:blip r:embed="rId3"/>
          <a:stretch>
            <a:fillRect/>
          </a:stretch>
        </p:blipFill>
        <p:spPr>
          <a:xfrm>
            <a:off x="6707515" y="3530919"/>
            <a:ext cx="5143764" cy="2006703"/>
          </a:xfrm>
          <a:prstGeom prst="rect">
            <a:avLst/>
          </a:prstGeom>
        </p:spPr>
      </p:pic>
      <p:pic>
        <p:nvPicPr>
          <p:cNvPr id="15" name="Picture 14">
            <a:extLst>
              <a:ext uri="{FF2B5EF4-FFF2-40B4-BE49-F238E27FC236}">
                <a16:creationId xmlns:a16="http://schemas.microsoft.com/office/drawing/2014/main" id="{0A1C9CA9-D27A-0E51-F37A-9F44781BDE33}"/>
              </a:ext>
            </a:extLst>
          </p:cNvPr>
          <p:cNvPicPr>
            <a:picLocks noChangeAspect="1"/>
          </p:cNvPicPr>
          <p:nvPr/>
        </p:nvPicPr>
        <p:blipFill>
          <a:blip r:embed="rId4"/>
          <a:stretch>
            <a:fillRect/>
          </a:stretch>
        </p:blipFill>
        <p:spPr>
          <a:xfrm>
            <a:off x="653223" y="4534271"/>
            <a:ext cx="4831264" cy="2177180"/>
          </a:xfrm>
          <a:prstGeom prst="rect">
            <a:avLst/>
          </a:prstGeom>
        </p:spPr>
      </p:pic>
    </p:spTree>
    <p:extLst>
      <p:ext uri="{BB962C8B-B14F-4D97-AF65-F5344CB8AC3E}">
        <p14:creationId xmlns:p14="http://schemas.microsoft.com/office/powerpoint/2010/main" val="31219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6A5662-108C-3E89-0085-E670C954F338}"/>
              </a:ext>
            </a:extLst>
          </p:cNvPr>
          <p:cNvSpPr>
            <a:spLocks noGrp="1"/>
          </p:cNvSpPr>
          <p:nvPr>
            <p:ph type="title"/>
          </p:nvPr>
        </p:nvSpPr>
        <p:spPr/>
        <p:txBody>
          <a:bodyPr/>
          <a:lstStyle/>
          <a:p>
            <a:r>
              <a:rPr lang="en-US" dirty="0">
                <a:hlinkClick r:id="rId2"/>
              </a:rPr>
              <a:t>Keyword.io</a:t>
            </a:r>
            <a:r>
              <a:rPr lang="en-US" dirty="0"/>
              <a:t> (Sign in not required)</a:t>
            </a:r>
          </a:p>
        </p:txBody>
      </p:sp>
      <p:sp>
        <p:nvSpPr>
          <p:cNvPr id="9" name="TextBox 8">
            <a:extLst>
              <a:ext uri="{FF2B5EF4-FFF2-40B4-BE49-F238E27FC236}">
                <a16:creationId xmlns:a16="http://schemas.microsoft.com/office/drawing/2014/main" id="{681E448C-B150-A1A6-A45A-32240A2B8768}"/>
              </a:ext>
            </a:extLst>
          </p:cNvPr>
          <p:cNvSpPr txBox="1"/>
          <p:nvPr/>
        </p:nvSpPr>
        <p:spPr>
          <a:xfrm>
            <a:off x="6140918" y="3133023"/>
            <a:ext cx="914400" cy="914400"/>
          </a:xfrm>
          <a:prstGeom prst="rect">
            <a:avLst/>
          </a:prstGeom>
          <a:noFill/>
        </p:spPr>
        <p:txBody>
          <a:bodyPr wrap="square" rtlCol="0">
            <a:spAutoFit/>
          </a:bodyPr>
          <a:lstStyle/>
          <a:p>
            <a:endParaRPr lang="en-US" sz="1600" dirty="0" err="1">
              <a:solidFill>
                <a:schemeClr val="tx2"/>
              </a:solidFill>
            </a:endParaRPr>
          </a:p>
        </p:txBody>
      </p:sp>
      <p:sp>
        <p:nvSpPr>
          <p:cNvPr id="10" name="TextBox 9">
            <a:extLst>
              <a:ext uri="{FF2B5EF4-FFF2-40B4-BE49-F238E27FC236}">
                <a16:creationId xmlns:a16="http://schemas.microsoft.com/office/drawing/2014/main" id="{D9B20CE1-D9F9-0E2C-DC1F-2374D829BC30}"/>
              </a:ext>
            </a:extLst>
          </p:cNvPr>
          <p:cNvSpPr txBox="1"/>
          <p:nvPr/>
        </p:nvSpPr>
        <p:spPr>
          <a:xfrm>
            <a:off x="384694" y="1482290"/>
            <a:ext cx="10385659" cy="830997"/>
          </a:xfrm>
          <a:prstGeom prst="rect">
            <a:avLst/>
          </a:prstGeom>
          <a:noFill/>
        </p:spPr>
        <p:txBody>
          <a:bodyPr wrap="square" rtlCol="0">
            <a:spAutoFit/>
          </a:bodyPr>
          <a:lstStyle/>
          <a:p>
            <a:pPr algn="just"/>
            <a:r>
              <a:rPr lang="en-US" sz="1600" dirty="0">
                <a:solidFill>
                  <a:srgbClr val="000000"/>
                </a:solidFill>
              </a:rPr>
              <a:t>This tool will help you with a comprehensive list of highly relevant keyword suggestions to create and improve your message and connect with your audience better. It helps you find actual phrases people use to find information, products and services.</a:t>
            </a:r>
          </a:p>
        </p:txBody>
      </p:sp>
      <p:pic>
        <p:nvPicPr>
          <p:cNvPr id="12" name="Picture 11">
            <a:extLst>
              <a:ext uri="{FF2B5EF4-FFF2-40B4-BE49-F238E27FC236}">
                <a16:creationId xmlns:a16="http://schemas.microsoft.com/office/drawing/2014/main" id="{8DB7E339-6B79-0945-EE2E-F3419FE21232}"/>
              </a:ext>
            </a:extLst>
          </p:cNvPr>
          <p:cNvPicPr>
            <a:picLocks noChangeAspect="1"/>
          </p:cNvPicPr>
          <p:nvPr/>
        </p:nvPicPr>
        <p:blipFill>
          <a:blip r:embed="rId3"/>
          <a:stretch>
            <a:fillRect/>
          </a:stretch>
        </p:blipFill>
        <p:spPr>
          <a:xfrm>
            <a:off x="1705521" y="2677286"/>
            <a:ext cx="8714751" cy="3725111"/>
          </a:xfrm>
          <a:prstGeom prst="rect">
            <a:avLst/>
          </a:prstGeom>
        </p:spPr>
      </p:pic>
    </p:spTree>
    <p:extLst>
      <p:ext uri="{BB962C8B-B14F-4D97-AF65-F5344CB8AC3E}">
        <p14:creationId xmlns:p14="http://schemas.microsoft.com/office/powerpoint/2010/main" val="140781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89CB71-E9CA-86DD-FC3B-33E96C8FD013}"/>
              </a:ext>
            </a:extLst>
          </p:cNvPr>
          <p:cNvSpPr>
            <a:spLocks noGrp="1"/>
          </p:cNvSpPr>
          <p:nvPr>
            <p:ph type="title"/>
          </p:nvPr>
        </p:nvSpPr>
        <p:spPr/>
        <p:txBody>
          <a:bodyPr/>
          <a:lstStyle/>
          <a:p>
            <a:r>
              <a:rPr lang="en-US" dirty="0">
                <a:hlinkClick r:id="rId2"/>
              </a:rPr>
              <a:t>Ahref Keyword Generator</a:t>
            </a:r>
            <a:r>
              <a:rPr lang="en-US" dirty="0"/>
              <a:t>, </a:t>
            </a:r>
            <a:r>
              <a:rPr lang="en-US" dirty="0">
                <a:hlinkClick r:id="rId3"/>
              </a:rPr>
              <a:t>Rank Checker </a:t>
            </a:r>
            <a:r>
              <a:rPr lang="en-US" dirty="0"/>
              <a:t>&amp; </a:t>
            </a:r>
            <a:r>
              <a:rPr lang="en-US" dirty="0">
                <a:hlinkClick r:id="rId4"/>
              </a:rPr>
              <a:t>Difficulty Checker</a:t>
            </a:r>
            <a:endParaRPr lang="en-US" dirty="0"/>
          </a:p>
        </p:txBody>
      </p:sp>
      <p:pic>
        <p:nvPicPr>
          <p:cNvPr id="7" name="Picture 6">
            <a:extLst>
              <a:ext uri="{FF2B5EF4-FFF2-40B4-BE49-F238E27FC236}">
                <a16:creationId xmlns:a16="http://schemas.microsoft.com/office/drawing/2014/main" id="{008FBE8A-F8A9-356C-7696-551A30222CEE}"/>
              </a:ext>
            </a:extLst>
          </p:cNvPr>
          <p:cNvPicPr>
            <a:picLocks noChangeAspect="1"/>
          </p:cNvPicPr>
          <p:nvPr/>
        </p:nvPicPr>
        <p:blipFill>
          <a:blip r:embed="rId5"/>
          <a:stretch>
            <a:fillRect/>
          </a:stretch>
        </p:blipFill>
        <p:spPr>
          <a:xfrm>
            <a:off x="6391580" y="1480754"/>
            <a:ext cx="5086684" cy="2869667"/>
          </a:xfrm>
          <a:prstGeom prst="rect">
            <a:avLst/>
          </a:prstGeom>
        </p:spPr>
      </p:pic>
      <p:pic>
        <p:nvPicPr>
          <p:cNvPr id="9" name="Picture 8">
            <a:extLst>
              <a:ext uri="{FF2B5EF4-FFF2-40B4-BE49-F238E27FC236}">
                <a16:creationId xmlns:a16="http://schemas.microsoft.com/office/drawing/2014/main" id="{78E46646-0E57-16A2-FCE1-A984E4636BE2}"/>
              </a:ext>
            </a:extLst>
          </p:cNvPr>
          <p:cNvPicPr>
            <a:picLocks noChangeAspect="1"/>
          </p:cNvPicPr>
          <p:nvPr/>
        </p:nvPicPr>
        <p:blipFill rotWithShape="1">
          <a:blip r:embed="rId6"/>
          <a:srcRect t="-5446" r="16191" b="-1"/>
          <a:stretch/>
        </p:blipFill>
        <p:spPr>
          <a:xfrm>
            <a:off x="424931" y="1286957"/>
            <a:ext cx="5475563" cy="4711465"/>
          </a:xfrm>
          <a:prstGeom prst="rect">
            <a:avLst/>
          </a:prstGeom>
        </p:spPr>
      </p:pic>
      <p:pic>
        <p:nvPicPr>
          <p:cNvPr id="11" name="Picture 10">
            <a:extLst>
              <a:ext uri="{FF2B5EF4-FFF2-40B4-BE49-F238E27FC236}">
                <a16:creationId xmlns:a16="http://schemas.microsoft.com/office/drawing/2014/main" id="{27AF631A-FE2A-1959-0E79-D2AFF26A148E}"/>
              </a:ext>
            </a:extLst>
          </p:cNvPr>
          <p:cNvPicPr>
            <a:picLocks noChangeAspect="1"/>
          </p:cNvPicPr>
          <p:nvPr/>
        </p:nvPicPr>
        <p:blipFill>
          <a:blip r:embed="rId7"/>
          <a:stretch>
            <a:fillRect/>
          </a:stretch>
        </p:blipFill>
        <p:spPr>
          <a:xfrm>
            <a:off x="6623775" y="4768444"/>
            <a:ext cx="4622294" cy="1425782"/>
          </a:xfrm>
          <a:prstGeom prst="rect">
            <a:avLst/>
          </a:prstGeom>
        </p:spPr>
      </p:pic>
    </p:spTree>
    <p:extLst>
      <p:ext uri="{BB962C8B-B14F-4D97-AF65-F5344CB8AC3E}">
        <p14:creationId xmlns:p14="http://schemas.microsoft.com/office/powerpoint/2010/main" val="344883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QVIA_V3.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Corporate PowerPoint Template" id="{CFB3A099-8EA2-4B2C-9200-1914E5D219C0}" vid="{D033992A-36D5-46E8-B564-F6DA75A1DC77}"/>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989ece0-f90e-40bf-9c79-1a7beccdb861}" enabled="0" method="" siteId="{5989ece0-f90e-40bf-9c79-1a7beccdb861}" removed="1"/>
</clbl:labelList>
</file>

<file path=docProps/app.xml><?xml version="1.0" encoding="utf-8"?>
<Properties xmlns="http://schemas.openxmlformats.org/officeDocument/2006/extended-properties" xmlns:vt="http://schemas.openxmlformats.org/officeDocument/2006/docPropsVTypes">
  <Template>blank</Template>
  <TotalTime>5140</TotalTime>
  <Words>821</Words>
  <Application>Microsoft Office PowerPoint</Application>
  <PresentationFormat>Widescreen</PresentationFormat>
  <Paragraphs>123</Paragraphs>
  <Slides>17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Arial Narrow</vt:lpstr>
      <vt:lpstr>Georgia</vt:lpstr>
      <vt:lpstr>System Font Regular</vt:lpstr>
      <vt:lpstr>Wingdings</vt:lpstr>
      <vt:lpstr>IQVIA_V3.0.0</vt:lpstr>
      <vt:lpstr>think-cell Slide</vt:lpstr>
      <vt:lpstr>Marketing Operations </vt:lpstr>
      <vt:lpstr>SEO Best Practices Agenda: Part 2 </vt:lpstr>
      <vt:lpstr>Marketing Automation Open Office Hours </vt:lpstr>
      <vt:lpstr>Why is SEO important for you?</vt:lpstr>
      <vt:lpstr>Search Intent</vt:lpstr>
      <vt:lpstr>Search Intent Examples</vt:lpstr>
      <vt:lpstr>Google’s Keyword Research Tools</vt:lpstr>
      <vt:lpstr>Keyword.io (Sign in not required)</vt:lpstr>
      <vt:lpstr>Ahref Keyword Generator, Rank Checker &amp; Difficulty Checker</vt:lpstr>
      <vt:lpstr>Google Keyword Planner (Create an account and Sign up)</vt:lpstr>
      <vt:lpstr>WordStream</vt:lpstr>
      <vt:lpstr>KW Finder</vt:lpstr>
      <vt:lpstr>Answer Socrates</vt:lpstr>
      <vt:lpstr>SEO Action Plan</vt:lpstr>
      <vt:lpstr>Do’s          Don’ts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SEO Best Practices Part 2</dc:title>
  <dc:creator>N, Sathya</dc:creator>
  <cp:lastModifiedBy>Cuff, Phil</cp:lastModifiedBy>
  <cp:revision>49</cp:revision>
  <cp:lastPrinted>2019-08-20T20:33:24Z</cp:lastPrinted>
  <dcterms:created xsi:type="dcterms:W3CDTF">2024-03-02T13:59:39Z</dcterms:created>
  <dcterms:modified xsi:type="dcterms:W3CDTF">2024-03-06T15:58:27Z</dcterms:modified>
</cp:coreProperties>
</file>