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28"/>
  </p:notesMasterIdLst>
  <p:handoutMasterIdLst>
    <p:handoutMasterId r:id="rId29"/>
  </p:handoutMasterIdLst>
  <p:sldIdLst>
    <p:sldId id="256" r:id="rId5"/>
    <p:sldId id="5527" r:id="rId6"/>
    <p:sldId id="5428" r:id="rId7"/>
    <p:sldId id="5433" r:id="rId8"/>
    <p:sldId id="5486" r:id="rId9"/>
    <p:sldId id="5412" r:id="rId10"/>
    <p:sldId id="5466" r:id="rId11"/>
    <p:sldId id="258" r:id="rId12"/>
    <p:sldId id="5558" r:id="rId13"/>
    <p:sldId id="5555" r:id="rId14"/>
    <p:sldId id="5556" r:id="rId15"/>
    <p:sldId id="5557" r:id="rId16"/>
    <p:sldId id="5532" r:id="rId17"/>
    <p:sldId id="5548" r:id="rId18"/>
    <p:sldId id="5559" r:id="rId19"/>
    <p:sldId id="5560" r:id="rId20"/>
    <p:sldId id="5418" r:id="rId21"/>
    <p:sldId id="5420" r:id="rId22"/>
    <p:sldId id="5419" r:id="rId23"/>
    <p:sldId id="5441" r:id="rId24"/>
    <p:sldId id="5404" r:id="rId25"/>
    <p:sldId id="5405" r:id="rId26"/>
    <p:sldId id="54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ckler, Kristin" initials="FK" lastIdx="3" clrIdx="0">
    <p:extLst>
      <p:ext uri="{19B8F6BF-5375-455C-9EA6-DF929625EA0E}">
        <p15:presenceInfo xmlns:p15="http://schemas.microsoft.com/office/powerpoint/2012/main" userId="S::KFackler@us.imshealth.com::a1ea7db5-b3d5-4698-bcbc-ba3758590b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597"/>
    <a:srgbClr val="DA291C"/>
    <a:srgbClr val="027123"/>
    <a:srgbClr val="43B02A"/>
    <a:srgbClr val="7E9BAA"/>
    <a:srgbClr val="72C45F"/>
    <a:srgbClr val="A1D794"/>
    <a:srgbClr val="F4F4F4"/>
    <a:srgbClr val="959CA0"/>
    <a:srgbClr val="FE8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82" d="100"/>
          <a:sy n="82" d="100"/>
        </p:scale>
        <p:origin x="456"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2021_YoY_NN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Copy%20of%202021_YTD%20MQLs%20plus%2020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2021_YTD_Total%20US%20Engaged%20Member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kfackler\Downloads\All%20US%20Primary%20Campaigns_Influenced%20Opps_Pie%20chart.csv"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August/2021_Aug_USRBU%20Website%20Metric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August/2021_Aug_USRBU%20Website%20Metric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August/2021_Aug_USRBU%20Website%20Metric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2021_YoY_NN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2021_YoY_NNL.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2021_YoY_NN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May/2021_YTD_MQL%20Opp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August/2021_Aug_MQL%20Opp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Copy%20of%202021_YTD%20MQLs%20plus%20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Copy%20of%202021_YTD%20MQLs%20plus%2020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quintiles-my.sharepoint.com/personal/kfackler_us_imshealth_com/Documents/Metrics/2021%20Metrics/Copy%20of%202021_YTD%20MQLs%20plus%2020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[2021_YoY_NNL.xlsx]YoY Sources!PivotTable9</c:name>
    <c:fmtId val="4"/>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accent1"/>
          </a:solidFill>
          <a:ln w="19050">
            <a:solidFill>
              <a:schemeClr val="lt1"/>
            </a:solidFill>
          </a:ln>
          <a:effectLst/>
        </c:spPr>
      </c:pivotFmt>
      <c:pivotFmt>
        <c:idx val="35"/>
        <c:spPr>
          <a:solidFill>
            <a:schemeClr val="accent1"/>
          </a:solidFill>
          <a:ln w="19050">
            <a:solidFill>
              <a:schemeClr val="lt1"/>
            </a:solidFill>
          </a:ln>
          <a:effectLst/>
        </c:spPr>
      </c:pivotFmt>
    </c:pivotFmts>
    <c:plotArea>
      <c:layout/>
      <c:doughnutChart>
        <c:varyColors val="1"/>
        <c:ser>
          <c:idx val="0"/>
          <c:order val="0"/>
          <c:tx>
            <c:strRef>
              <c:f>'YoY Sources'!$O$3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7D-408C-AE51-023098D67C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7D-408C-AE51-023098D67C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7D-408C-AE51-023098D67C4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7D-408C-AE51-023098D67C4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7D-408C-AE51-023098D67C4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E7D-408C-AE51-023098D67C4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E7D-408C-AE51-023098D67C4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E7D-408C-AE51-023098D67C4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E7D-408C-AE51-023098D67C4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E7D-408C-AE51-023098D67C4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E7D-408C-AE51-023098D67C42}"/>
              </c:ext>
            </c:extLst>
          </c:dPt>
          <c:dLbls>
            <c:dLbl>
              <c:idx val="0"/>
              <c:layout>
                <c:manualLayout>
                  <c:x val="0.10462251131314909"/>
                  <c:y val="2.782863259521720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E7D-408C-AE51-023098D67C42}"/>
                </c:ext>
              </c:extLst>
            </c:dLbl>
            <c:dLbl>
              <c:idx val="1"/>
              <c:layout>
                <c:manualLayout>
                  <c:x val="-0.13215475113239886"/>
                  <c:y val="0.1159526358134049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E7D-408C-AE51-023098D67C42}"/>
                </c:ext>
              </c:extLst>
            </c:dLbl>
            <c:dLbl>
              <c:idx val="2"/>
              <c:layout>
                <c:manualLayout>
                  <c:x val="-0.16794666289742355"/>
                  <c:y val="0"/>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CE7D-408C-AE51-023098D67C42}"/>
                </c:ext>
              </c:extLst>
            </c:dLbl>
            <c:dLbl>
              <c:idx val="3"/>
              <c:layout>
                <c:manualLayout>
                  <c:x val="-0.1844660067889734"/>
                  <c:y val="-5.565726519043442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CE7D-408C-AE51-023098D67C42}"/>
                </c:ext>
              </c:extLst>
            </c:dLbl>
            <c:dLbl>
              <c:idx val="4"/>
              <c:layout>
                <c:manualLayout>
                  <c:x val="-6.0570927602349528E-2"/>
                  <c:y val="-0.1020383195157964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CE7D-408C-AE51-023098D67C42}"/>
                </c:ext>
              </c:extLst>
            </c:dLbl>
            <c:dLbl>
              <c:idx val="5"/>
              <c:delete val="1"/>
              <c:extLst>
                <c:ext xmlns:c15="http://schemas.microsoft.com/office/drawing/2012/chart" uri="{CE6537A1-D6FC-4f65-9D91-7224C49458BB}"/>
                <c:ext xmlns:c16="http://schemas.microsoft.com/office/drawing/2014/chart" uri="{C3380CC4-5D6E-409C-BE32-E72D297353CC}">
                  <c16:uniqueId val="{0000000B-CE7D-408C-AE51-023098D67C42}"/>
                </c:ext>
              </c:extLst>
            </c:dLbl>
            <c:dLbl>
              <c:idx val="6"/>
              <c:delete val="1"/>
              <c:extLst>
                <c:ext xmlns:c15="http://schemas.microsoft.com/office/drawing/2012/chart" uri="{CE6537A1-D6FC-4f65-9D91-7224C49458BB}"/>
                <c:ext xmlns:c16="http://schemas.microsoft.com/office/drawing/2014/chart" uri="{C3380CC4-5D6E-409C-BE32-E72D297353CC}">
                  <c16:uniqueId val="{0000000D-CE7D-408C-AE51-023098D67C42}"/>
                </c:ext>
              </c:extLst>
            </c:dLbl>
            <c:dLbl>
              <c:idx val="7"/>
              <c:delete val="1"/>
              <c:extLst>
                <c:ext xmlns:c15="http://schemas.microsoft.com/office/drawing/2012/chart" uri="{CE6537A1-D6FC-4f65-9D91-7224C49458BB}"/>
                <c:ext xmlns:c16="http://schemas.microsoft.com/office/drawing/2014/chart" uri="{C3380CC4-5D6E-409C-BE32-E72D297353CC}">
                  <c16:uniqueId val="{0000000F-CE7D-408C-AE51-023098D67C42}"/>
                </c:ext>
              </c:extLst>
            </c:dLbl>
            <c:dLbl>
              <c:idx val="8"/>
              <c:delete val="1"/>
              <c:extLst>
                <c:ext xmlns:c15="http://schemas.microsoft.com/office/drawing/2012/chart" uri="{CE6537A1-D6FC-4f65-9D91-7224C49458BB}"/>
                <c:ext xmlns:c16="http://schemas.microsoft.com/office/drawing/2014/chart" uri="{C3380CC4-5D6E-409C-BE32-E72D297353CC}">
                  <c16:uniqueId val="{00000011-CE7D-408C-AE51-023098D67C42}"/>
                </c:ext>
              </c:extLst>
            </c:dLbl>
            <c:dLbl>
              <c:idx val="9"/>
              <c:delete val="1"/>
              <c:extLst>
                <c:ext xmlns:c15="http://schemas.microsoft.com/office/drawing/2012/chart" uri="{CE6537A1-D6FC-4f65-9D91-7224C49458BB}"/>
                <c:ext xmlns:c16="http://schemas.microsoft.com/office/drawing/2014/chart" uri="{C3380CC4-5D6E-409C-BE32-E72D297353CC}">
                  <c16:uniqueId val="{00000013-CE7D-408C-AE51-023098D67C42}"/>
                </c:ext>
              </c:extLst>
            </c:dLbl>
            <c:dLbl>
              <c:idx val="10"/>
              <c:delete val="1"/>
              <c:extLst>
                <c:ext xmlns:c15="http://schemas.microsoft.com/office/drawing/2012/chart" uri="{CE6537A1-D6FC-4f65-9D91-7224C49458BB}"/>
                <c:ext xmlns:c16="http://schemas.microsoft.com/office/drawing/2014/chart" uri="{C3380CC4-5D6E-409C-BE32-E72D297353CC}">
                  <c16:uniqueId val="{00000015-CE7D-408C-AE51-023098D67C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'YoY Sources'!$N$4:$N$15</c:f>
              <c:strCache>
                <c:ptCount val="11"/>
                <c:pt idx="0">
                  <c:v>Website</c:v>
                </c:pt>
                <c:pt idx="1">
                  <c:v>Event - Webinar</c:v>
                </c:pt>
                <c:pt idx="2">
                  <c:v>Direct Marketing</c:v>
                </c:pt>
                <c:pt idx="3">
                  <c:v>Event - Industry</c:v>
                </c:pt>
                <c:pt idx="4">
                  <c:v>Advertising</c:v>
                </c:pt>
                <c:pt idx="5">
                  <c:v>Event - IQVIA hosted</c:v>
                </c:pt>
                <c:pt idx="6">
                  <c:v>Webinar</c:v>
                </c:pt>
                <c:pt idx="7">
                  <c:v>Other - Specify</c:v>
                </c:pt>
                <c:pt idx="8">
                  <c:v>Event Webinar</c:v>
                </c:pt>
                <c:pt idx="9">
                  <c:v>Third Party Provider</c:v>
                </c:pt>
                <c:pt idx="10">
                  <c:v>Internal referral</c:v>
                </c:pt>
              </c:strCache>
            </c:strRef>
          </c:cat>
          <c:val>
            <c:numRef>
              <c:f>'YoY Sources'!$O$4:$O$15</c:f>
              <c:numCache>
                <c:formatCode>General</c:formatCode>
                <c:ptCount val="11"/>
                <c:pt idx="0">
                  <c:v>10624</c:v>
                </c:pt>
                <c:pt idx="1">
                  <c:v>2122</c:v>
                </c:pt>
                <c:pt idx="2">
                  <c:v>1016</c:v>
                </c:pt>
                <c:pt idx="3">
                  <c:v>643</c:v>
                </c:pt>
                <c:pt idx="4">
                  <c:v>509</c:v>
                </c:pt>
                <c:pt idx="5">
                  <c:v>41</c:v>
                </c:pt>
                <c:pt idx="6">
                  <c:v>8</c:v>
                </c:pt>
                <c:pt idx="7">
                  <c:v>2</c:v>
                </c:pt>
                <c:pt idx="8">
                  <c:v>2</c:v>
                </c:pt>
                <c:pt idx="9">
                  <c:v>1</c:v>
                </c:pt>
                <c:pt idx="10">
                  <c:v>1</c:v>
                </c:pt>
              </c:numCache>
            </c:numRef>
          </c:val>
          <c:extLst>
            <c:ext xmlns:c16="http://schemas.microsoft.com/office/drawing/2014/chart" uri="{C3380CC4-5D6E-409C-BE32-E72D297353CC}">
              <c16:uniqueId val="{00000016-CE7D-408C-AE51-023098D67C42}"/>
            </c:ext>
          </c:extLst>
        </c:ser>
        <c:dLbls>
          <c:showLegendKey val="0"/>
          <c:showVal val="1"/>
          <c:showCatName val="0"/>
          <c:showSerName val="0"/>
          <c:showPercent val="0"/>
          <c:showBubbleSize val="0"/>
          <c:showLeaderLines val="1"/>
        </c:dLbls>
        <c:firstSliceAng val="345"/>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2021_YTD MQLs plus 2020.xlsx]2019 v 2020!PivotTable9</c:name>
    <c:fmtId val="4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2020 Jan-Aug MQL Sources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dLbl>
          <c:idx val="0"/>
          <c:layout>
            <c:manualLayout>
              <c:x val="-1.3020168548644887E-2"/>
              <c:y val="-8.256415516571341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7"/>
        <c:spPr>
          <a:solidFill>
            <a:schemeClr val="accent1"/>
          </a:solidFill>
          <a:ln w="19050">
            <a:solidFill>
              <a:schemeClr val="lt1"/>
            </a:solidFill>
          </a:ln>
          <a:effectLst/>
        </c:spPr>
        <c:dLbl>
          <c:idx val="0"/>
          <c:layout>
            <c:manualLayout>
              <c:x val="0.10416134838915915"/>
              <c:y val="-8.71510526749197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8"/>
        <c:spPr>
          <a:solidFill>
            <a:schemeClr val="accent1"/>
          </a:solidFill>
          <a:ln w="19050">
            <a:solidFill>
              <a:schemeClr val="lt1"/>
            </a:solidFill>
          </a:ln>
          <a:effectLst/>
        </c:spPr>
        <c:dLbl>
          <c:idx val="0"/>
          <c:layout>
            <c:manualLayout>
              <c:x val="-0.1536379888740097"/>
              <c:y val="-3.210828256444410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s>
    <c:plotArea>
      <c:layout/>
      <c:doughnutChart>
        <c:varyColors val="1"/>
        <c:ser>
          <c:idx val="0"/>
          <c:order val="0"/>
          <c:tx>
            <c:strRef>
              <c:f>'2019 v 2020'!$I$5</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36-4E3F-A072-8F308B1F77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36-4E3F-A072-8F308B1F77D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036-4E3F-A072-8F308B1F77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36-4E3F-A072-8F308B1F77D8}"/>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F036-4E3F-A072-8F308B1F77D8}"/>
              </c:ext>
            </c:extLst>
          </c:dPt>
          <c:dLbls>
            <c:dLbl>
              <c:idx val="0"/>
              <c:layout>
                <c:manualLayout>
                  <c:x val="0.10469063084197645"/>
                  <c:y val="0"/>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036-4E3F-A072-8F308B1F77D8}"/>
                </c:ext>
              </c:extLst>
            </c:dLbl>
            <c:dLbl>
              <c:idx val="1"/>
              <c:layout>
                <c:manualLayout>
                  <c:x val="-0.15575923125269669"/>
                  <c:y val="4.258370977506618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036-4E3F-A072-8F308B1F77D8}"/>
                </c:ext>
              </c:extLst>
            </c:dLbl>
            <c:dLbl>
              <c:idx val="2"/>
              <c:layout>
                <c:manualLayout>
                  <c:x val="-0.15831266127323274"/>
                  <c:y val="4.731523308340698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F036-4E3F-A072-8F308B1F77D8}"/>
                </c:ext>
              </c:extLst>
            </c:dLbl>
            <c:dLbl>
              <c:idx val="3"/>
              <c:layout>
                <c:manualLayout>
                  <c:x val="-0.12256464098572854"/>
                  <c:y val="-4.258370977506640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F036-4E3F-A072-8F308B1F77D8}"/>
                </c:ext>
              </c:extLst>
            </c:dLbl>
            <c:dLbl>
              <c:idx val="4"/>
              <c:layout>
                <c:manualLayout>
                  <c:x val="-0.12767150102680055"/>
                  <c:y val="-0.1277511293251990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F036-4E3F-A072-8F308B1F77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'2019 v 2020'!$H$6:$H$11</c:f>
              <c:strCache>
                <c:ptCount val="5"/>
                <c:pt idx="0">
                  <c:v>Website</c:v>
                </c:pt>
                <c:pt idx="1">
                  <c:v>Event - Webinar</c:v>
                </c:pt>
                <c:pt idx="2">
                  <c:v>Event - Industry</c:v>
                </c:pt>
                <c:pt idx="3">
                  <c:v>Advertising</c:v>
                </c:pt>
                <c:pt idx="4">
                  <c:v>Direct Marketing</c:v>
                </c:pt>
              </c:strCache>
            </c:strRef>
          </c:cat>
          <c:val>
            <c:numRef>
              <c:f>'2019 v 2020'!$I$6:$I$11</c:f>
              <c:numCache>
                <c:formatCode>General</c:formatCode>
                <c:ptCount val="5"/>
                <c:pt idx="0">
                  <c:v>375</c:v>
                </c:pt>
                <c:pt idx="1">
                  <c:v>199</c:v>
                </c:pt>
                <c:pt idx="2">
                  <c:v>46</c:v>
                </c:pt>
                <c:pt idx="3">
                  <c:v>9</c:v>
                </c:pt>
                <c:pt idx="4">
                  <c:v>9</c:v>
                </c:pt>
              </c:numCache>
            </c:numRef>
          </c:val>
          <c:extLst>
            <c:ext xmlns:c16="http://schemas.microsoft.com/office/drawing/2014/chart" uri="{C3380CC4-5D6E-409C-BE32-E72D297353CC}">
              <c16:uniqueId val="{0000000A-F036-4E3F-A072-8F308B1F77D8}"/>
            </c:ext>
          </c:extLst>
        </c:ser>
        <c:dLbls>
          <c:showLegendKey val="0"/>
          <c:showVal val="0"/>
          <c:showCatName val="0"/>
          <c:showSerName val="0"/>
          <c:showPercent val="0"/>
          <c:showBubbleSize val="0"/>
          <c:showLeaderLines val="1"/>
        </c:dLbls>
        <c:firstSliceAng val="306"/>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Engaged Contacts</a:t>
            </a:r>
            <a:r>
              <a:rPr lang="en-US" baseline="0"/>
              <a:t> this Year and Per Month</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1"/>
          <c:order val="1"/>
          <c:tx>
            <c:strRef>
              <c:f>MoM!$G$1</c:f>
              <c:strCache>
                <c:ptCount val="1"/>
                <c:pt idx="0">
                  <c:v>Total Engaged Contacts</c:v>
                </c:pt>
              </c:strCache>
            </c:strRef>
          </c:tx>
          <c:spPr>
            <a:solidFill>
              <a:schemeClr val="accent5"/>
            </a:solidFill>
            <a:ln>
              <a:noFill/>
            </a:ln>
            <a:effectLst/>
          </c:spPr>
          <c:cat>
            <c:strRef>
              <c:f>MoM!$E$2:$E$7</c:f>
              <c:strCache>
                <c:ptCount val="6"/>
                <c:pt idx="0">
                  <c:v>March</c:v>
                </c:pt>
                <c:pt idx="1">
                  <c:v>April</c:v>
                </c:pt>
                <c:pt idx="2">
                  <c:v>May</c:v>
                </c:pt>
                <c:pt idx="3">
                  <c:v>June</c:v>
                </c:pt>
                <c:pt idx="4">
                  <c:v>July</c:v>
                </c:pt>
                <c:pt idx="5">
                  <c:v>August</c:v>
                </c:pt>
              </c:strCache>
            </c:strRef>
          </c:cat>
          <c:val>
            <c:numRef>
              <c:f>MoM!$G$2:$G$7</c:f>
              <c:numCache>
                <c:formatCode>General</c:formatCode>
                <c:ptCount val="6"/>
                <c:pt idx="0">
                  <c:v>25926</c:v>
                </c:pt>
                <c:pt idx="1">
                  <c:v>30453</c:v>
                </c:pt>
                <c:pt idx="2">
                  <c:v>33542</c:v>
                </c:pt>
                <c:pt idx="3">
                  <c:v>42816</c:v>
                </c:pt>
                <c:pt idx="4">
                  <c:v>49823</c:v>
                </c:pt>
                <c:pt idx="5">
                  <c:v>55215</c:v>
                </c:pt>
              </c:numCache>
            </c:numRef>
          </c:val>
          <c:extLst>
            <c:ext xmlns:c16="http://schemas.microsoft.com/office/drawing/2014/chart" uri="{C3380CC4-5D6E-409C-BE32-E72D297353CC}">
              <c16:uniqueId val="{00000000-7A2B-4B76-8ED7-C50ADA5EF52E}"/>
            </c:ext>
          </c:extLst>
        </c:ser>
        <c:dLbls>
          <c:showLegendKey val="0"/>
          <c:showVal val="0"/>
          <c:showCatName val="0"/>
          <c:showSerName val="0"/>
          <c:showPercent val="0"/>
          <c:showBubbleSize val="0"/>
        </c:dLbls>
        <c:axId val="875031872"/>
        <c:axId val="875028920"/>
      </c:areaChart>
      <c:barChart>
        <c:barDir val="col"/>
        <c:grouping val="clustered"/>
        <c:varyColors val="0"/>
        <c:ser>
          <c:idx val="0"/>
          <c:order val="0"/>
          <c:tx>
            <c:strRef>
              <c:f>MoM!$F$1</c:f>
              <c:strCache>
                <c:ptCount val="1"/>
                <c:pt idx="0">
                  <c:v>Engaged Contacts This Month</c:v>
                </c:pt>
              </c:strCache>
            </c:strRef>
          </c:tx>
          <c:spPr>
            <a:solidFill>
              <a:schemeClr val="accent6"/>
            </a:solidFill>
            <a:ln>
              <a:noFill/>
            </a:ln>
            <a:effectLst/>
          </c:spPr>
          <c:invertIfNegative val="0"/>
          <c:cat>
            <c:strRef>
              <c:f>MoM!$E$2:$E$7</c:f>
              <c:strCache>
                <c:ptCount val="6"/>
                <c:pt idx="0">
                  <c:v>March</c:v>
                </c:pt>
                <c:pt idx="1">
                  <c:v>April</c:v>
                </c:pt>
                <c:pt idx="2">
                  <c:v>May</c:v>
                </c:pt>
                <c:pt idx="3">
                  <c:v>June</c:v>
                </c:pt>
                <c:pt idx="4">
                  <c:v>July</c:v>
                </c:pt>
                <c:pt idx="5">
                  <c:v>August</c:v>
                </c:pt>
              </c:strCache>
            </c:strRef>
          </c:cat>
          <c:val>
            <c:numRef>
              <c:f>MoM!$F$2:$F$7</c:f>
              <c:numCache>
                <c:formatCode>General</c:formatCode>
                <c:ptCount val="6"/>
                <c:pt idx="0">
                  <c:v>0</c:v>
                </c:pt>
                <c:pt idx="1">
                  <c:v>8287</c:v>
                </c:pt>
                <c:pt idx="2">
                  <c:v>5860</c:v>
                </c:pt>
                <c:pt idx="3">
                  <c:v>15435</c:v>
                </c:pt>
                <c:pt idx="4">
                  <c:v>13990</c:v>
                </c:pt>
                <c:pt idx="5">
                  <c:v>14044</c:v>
                </c:pt>
              </c:numCache>
            </c:numRef>
          </c:val>
          <c:extLst>
            <c:ext xmlns:c16="http://schemas.microsoft.com/office/drawing/2014/chart" uri="{C3380CC4-5D6E-409C-BE32-E72D297353CC}">
              <c16:uniqueId val="{00000001-7A2B-4B76-8ED7-C50ADA5EF52E}"/>
            </c:ext>
          </c:extLst>
        </c:ser>
        <c:dLbls>
          <c:showLegendKey val="0"/>
          <c:showVal val="0"/>
          <c:showCatName val="0"/>
          <c:showSerName val="0"/>
          <c:showPercent val="0"/>
          <c:showBubbleSize val="0"/>
        </c:dLbls>
        <c:gapWidth val="150"/>
        <c:axId val="875031872"/>
        <c:axId val="875028920"/>
      </c:barChart>
      <c:catAx>
        <c:axId val="87503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028920"/>
        <c:crosses val="autoZero"/>
        <c:auto val="1"/>
        <c:lblAlgn val="ctr"/>
        <c:lblOffset val="100"/>
        <c:noMultiLvlLbl val="0"/>
      </c:catAx>
      <c:valAx>
        <c:axId val="875028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03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Engaged Contacts vs. Engaged to Opp Ratio by Primary Campaign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06999125109361"/>
          <c:y val="0.24166666666666667"/>
          <c:w val="0.80134645669291338"/>
          <c:h val="0.42368183143773697"/>
        </c:manualLayout>
      </c:layout>
      <c:barChart>
        <c:barDir val="col"/>
        <c:grouping val="clustered"/>
        <c:varyColors val="0"/>
        <c:ser>
          <c:idx val="1"/>
          <c:order val="1"/>
          <c:tx>
            <c:strRef>
              <c:f>'All US Primary Campaigns_Influe'!$C$1</c:f>
              <c:strCache>
                <c:ptCount val="1"/>
                <c:pt idx="0">
                  <c:v>Count of Engaged Contacts</c:v>
                </c:pt>
              </c:strCache>
            </c:strRef>
          </c:tx>
          <c:spPr>
            <a:solidFill>
              <a:schemeClr val="accent5"/>
            </a:solidFill>
            <a:ln>
              <a:noFill/>
            </a:ln>
            <a:effectLst/>
          </c:spPr>
          <c:invertIfNegative val="0"/>
          <c:cat>
            <c:strRef>
              <c:f>'All US Primary Campaigns_Influe'!$A$2:$A$10</c:f>
              <c:strCache>
                <c:ptCount val="9"/>
                <c:pt idx="0">
                  <c:v>EBP</c:v>
                </c:pt>
                <c:pt idx="1">
                  <c:v>COVID-19</c:v>
                </c:pt>
                <c:pt idx="2">
                  <c:v>CSMS</c:v>
                </c:pt>
                <c:pt idx="3">
                  <c:v>HC</c:v>
                </c:pt>
                <c:pt idx="4">
                  <c:v>MT</c:v>
                </c:pt>
                <c:pt idx="5">
                  <c:v>US General</c:v>
                </c:pt>
                <c:pt idx="6">
                  <c:v>RWE</c:v>
                </c:pt>
                <c:pt idx="7">
                  <c:v>IS</c:v>
                </c:pt>
                <c:pt idx="8">
                  <c:v>CS</c:v>
                </c:pt>
              </c:strCache>
            </c:strRef>
          </c:cat>
          <c:val>
            <c:numRef>
              <c:f>'All US Primary Campaigns_Influe'!$C$2:$C$10</c:f>
              <c:numCache>
                <c:formatCode>General</c:formatCode>
                <c:ptCount val="9"/>
                <c:pt idx="0">
                  <c:v>76</c:v>
                </c:pt>
                <c:pt idx="1">
                  <c:v>1502</c:v>
                </c:pt>
                <c:pt idx="2">
                  <c:v>1540</c:v>
                </c:pt>
                <c:pt idx="3">
                  <c:v>4526</c:v>
                </c:pt>
                <c:pt idx="4">
                  <c:v>5132</c:v>
                </c:pt>
                <c:pt idx="5">
                  <c:v>6559</c:v>
                </c:pt>
                <c:pt idx="6">
                  <c:v>13407</c:v>
                </c:pt>
                <c:pt idx="7" formatCode="_(* #,##0.00_);_(* \(#,##0.00\);_(* &quot;-&quot;??_);_(@_)">
                  <c:v>16326</c:v>
                </c:pt>
                <c:pt idx="8">
                  <c:v>27548</c:v>
                </c:pt>
              </c:numCache>
            </c:numRef>
          </c:val>
          <c:extLst>
            <c:ext xmlns:c16="http://schemas.microsoft.com/office/drawing/2014/chart" uri="{C3380CC4-5D6E-409C-BE32-E72D297353CC}">
              <c16:uniqueId val="{00000000-2771-4CB2-B7A6-965C6A670CA6}"/>
            </c:ext>
          </c:extLst>
        </c:ser>
        <c:dLbls>
          <c:showLegendKey val="0"/>
          <c:showVal val="0"/>
          <c:showCatName val="0"/>
          <c:showSerName val="0"/>
          <c:showPercent val="0"/>
          <c:showBubbleSize val="0"/>
        </c:dLbls>
        <c:gapWidth val="150"/>
        <c:axId val="462353680"/>
        <c:axId val="462351712"/>
        <c:extLst>
          <c:ext xmlns:c15="http://schemas.microsoft.com/office/drawing/2012/chart" uri="{02D57815-91ED-43cb-92C2-25804820EDAC}">
            <c15:filteredBarSeries>
              <c15:ser>
                <c:idx val="0"/>
                <c:order val="0"/>
                <c:tx>
                  <c:strRef>
                    <c:extLst>
                      <c:ext uri="{02D57815-91ED-43cb-92C2-25804820EDAC}">
                        <c15:formulaRef>
                          <c15:sqref>'All US Primary Campaigns_Influe'!$B$1</c15:sqref>
                        </c15:formulaRef>
                      </c:ext>
                    </c:extLst>
                    <c:strCache>
                      <c:ptCount val="1"/>
                      <c:pt idx="0">
                        <c:v>Count of Influenced Opps</c:v>
                      </c:pt>
                    </c:strCache>
                  </c:strRef>
                </c:tx>
                <c:spPr>
                  <a:solidFill>
                    <a:schemeClr val="accent1"/>
                  </a:solidFill>
                  <a:ln>
                    <a:noFill/>
                  </a:ln>
                  <a:effectLst/>
                </c:spPr>
                <c:invertIfNegative val="0"/>
                <c:cat>
                  <c:strRef>
                    <c:extLst>
                      <c:ext uri="{02D57815-91ED-43cb-92C2-25804820EDAC}">
                        <c15:formulaRef>
                          <c15:sqref>'All US Primary Campaigns_Influe'!$A$2:$A$10</c15:sqref>
                        </c15:formulaRef>
                      </c:ext>
                    </c:extLst>
                    <c:strCache>
                      <c:ptCount val="9"/>
                      <c:pt idx="0">
                        <c:v>EBP</c:v>
                      </c:pt>
                      <c:pt idx="1">
                        <c:v>COVID-19</c:v>
                      </c:pt>
                      <c:pt idx="2">
                        <c:v>CSMS</c:v>
                      </c:pt>
                      <c:pt idx="3">
                        <c:v>HC</c:v>
                      </c:pt>
                      <c:pt idx="4">
                        <c:v>MT</c:v>
                      </c:pt>
                      <c:pt idx="5">
                        <c:v>US General</c:v>
                      </c:pt>
                      <c:pt idx="6">
                        <c:v>RWE</c:v>
                      </c:pt>
                      <c:pt idx="7">
                        <c:v>IS</c:v>
                      </c:pt>
                      <c:pt idx="8">
                        <c:v>CS</c:v>
                      </c:pt>
                    </c:strCache>
                  </c:strRef>
                </c:cat>
                <c:val>
                  <c:numRef>
                    <c:extLst>
                      <c:ext uri="{02D57815-91ED-43cb-92C2-25804820EDAC}">
                        <c15:formulaRef>
                          <c15:sqref>'All US Primary Campaigns_Influe'!$B$2:$B$10</c15:sqref>
                        </c15:formulaRef>
                      </c:ext>
                    </c:extLst>
                    <c:numCache>
                      <c:formatCode>General</c:formatCode>
                      <c:ptCount val="9"/>
                      <c:pt idx="0">
                        <c:v>2</c:v>
                      </c:pt>
                      <c:pt idx="1">
                        <c:v>168</c:v>
                      </c:pt>
                      <c:pt idx="2">
                        <c:v>84</c:v>
                      </c:pt>
                      <c:pt idx="3">
                        <c:v>72</c:v>
                      </c:pt>
                      <c:pt idx="4">
                        <c:v>103</c:v>
                      </c:pt>
                      <c:pt idx="5">
                        <c:v>74</c:v>
                      </c:pt>
                      <c:pt idx="6">
                        <c:v>479</c:v>
                      </c:pt>
                      <c:pt idx="7">
                        <c:v>952</c:v>
                      </c:pt>
                      <c:pt idx="8">
                        <c:v>842</c:v>
                      </c:pt>
                    </c:numCache>
                  </c:numRef>
                </c:val>
                <c:extLst>
                  <c:ext xmlns:c16="http://schemas.microsoft.com/office/drawing/2014/chart" uri="{C3380CC4-5D6E-409C-BE32-E72D297353CC}">
                    <c16:uniqueId val="{00000002-2771-4CB2-B7A6-965C6A670CA6}"/>
                  </c:ext>
                </c:extLst>
              </c15:ser>
            </c15:filteredBarSeries>
          </c:ext>
        </c:extLst>
      </c:barChart>
      <c:lineChart>
        <c:grouping val="standard"/>
        <c:varyColors val="0"/>
        <c:ser>
          <c:idx val="2"/>
          <c:order val="2"/>
          <c:tx>
            <c:strRef>
              <c:f>'All US Primary Campaigns_Influe'!$D$1</c:f>
              <c:strCache>
                <c:ptCount val="1"/>
                <c:pt idx="0">
                  <c:v>Engaged to Opp Ratio</c:v>
                </c:pt>
              </c:strCache>
            </c:strRef>
          </c:tx>
          <c:spPr>
            <a:ln w="28575" cap="rnd">
              <a:solidFill>
                <a:schemeClr val="accent6"/>
              </a:solidFill>
              <a:round/>
            </a:ln>
            <a:effectLst/>
          </c:spPr>
          <c:marker>
            <c:symbol val="none"/>
          </c:marker>
          <c:cat>
            <c:strRef>
              <c:f>'All US Primary Campaigns_Influe'!$A$2:$A$10</c:f>
              <c:strCache>
                <c:ptCount val="9"/>
                <c:pt idx="0">
                  <c:v>EBP</c:v>
                </c:pt>
                <c:pt idx="1">
                  <c:v>COVID-19</c:v>
                </c:pt>
                <c:pt idx="2">
                  <c:v>CSMS</c:v>
                </c:pt>
                <c:pt idx="3">
                  <c:v>HC</c:v>
                </c:pt>
                <c:pt idx="4">
                  <c:v>MT</c:v>
                </c:pt>
                <c:pt idx="5">
                  <c:v>US General</c:v>
                </c:pt>
                <c:pt idx="6">
                  <c:v>RWE</c:v>
                </c:pt>
                <c:pt idx="7">
                  <c:v>IS</c:v>
                </c:pt>
                <c:pt idx="8">
                  <c:v>CS</c:v>
                </c:pt>
              </c:strCache>
            </c:strRef>
          </c:cat>
          <c:val>
            <c:numRef>
              <c:f>'All US Primary Campaigns_Influe'!$D$2:$D$10</c:f>
              <c:numCache>
                <c:formatCode>0%</c:formatCode>
                <c:ptCount val="9"/>
                <c:pt idx="0">
                  <c:v>2.6315789473684209E-2</c:v>
                </c:pt>
                <c:pt idx="1">
                  <c:v>0.11185086551264981</c:v>
                </c:pt>
                <c:pt idx="2">
                  <c:v>5.4545454545454543E-2</c:v>
                </c:pt>
                <c:pt idx="3">
                  <c:v>1.5908086610693768E-2</c:v>
                </c:pt>
                <c:pt idx="4">
                  <c:v>2.0070148090413093E-2</c:v>
                </c:pt>
                <c:pt idx="5">
                  <c:v>1.1282207653605733E-2</c:v>
                </c:pt>
                <c:pt idx="6">
                  <c:v>3.5727604982471843E-2</c:v>
                </c:pt>
                <c:pt idx="7">
                  <c:v>5.8311895136591942E-2</c:v>
                </c:pt>
                <c:pt idx="8">
                  <c:v>3.0564832292725424E-2</c:v>
                </c:pt>
              </c:numCache>
            </c:numRef>
          </c:val>
          <c:smooth val="0"/>
          <c:extLst>
            <c:ext xmlns:c16="http://schemas.microsoft.com/office/drawing/2014/chart" uri="{C3380CC4-5D6E-409C-BE32-E72D297353CC}">
              <c16:uniqueId val="{00000001-2771-4CB2-B7A6-965C6A670CA6}"/>
            </c:ext>
          </c:extLst>
        </c:ser>
        <c:dLbls>
          <c:showLegendKey val="0"/>
          <c:showVal val="0"/>
          <c:showCatName val="0"/>
          <c:showSerName val="0"/>
          <c:showPercent val="0"/>
          <c:showBubbleSize val="0"/>
        </c:dLbls>
        <c:marker val="1"/>
        <c:smooth val="0"/>
        <c:axId val="226655408"/>
        <c:axId val="858416528"/>
      </c:lineChart>
      <c:catAx>
        <c:axId val="46235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351712"/>
        <c:crosses val="autoZero"/>
        <c:auto val="1"/>
        <c:lblAlgn val="ctr"/>
        <c:lblOffset val="100"/>
        <c:noMultiLvlLbl val="0"/>
      </c:catAx>
      <c:valAx>
        <c:axId val="462351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353680"/>
        <c:crosses val="autoZero"/>
        <c:crossBetween val="between"/>
      </c:valAx>
      <c:valAx>
        <c:axId val="85841652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655408"/>
        <c:crosses val="max"/>
        <c:crossBetween val="between"/>
      </c:valAx>
      <c:catAx>
        <c:axId val="226655408"/>
        <c:scaling>
          <c:orientation val="minMax"/>
        </c:scaling>
        <c:delete val="1"/>
        <c:axPos val="b"/>
        <c:numFmt formatCode="General" sourceLinked="1"/>
        <c:majorTickMark val="out"/>
        <c:minorTickMark val="none"/>
        <c:tickLblPos val="nextTo"/>
        <c:crossAx val="8584165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a:t>
            </a:r>
            <a:r>
              <a:rPr lang="en-US" baseline="0"/>
              <a:t> USBU Websites-Rolling 6 Months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All!$B$1</c:f>
              <c:strCache>
                <c:ptCount val="1"/>
                <c:pt idx="0">
                  <c:v>ValueCentric</c:v>
                </c:pt>
              </c:strCache>
            </c:strRef>
          </c:tx>
          <c:spPr>
            <a:ln w="28575" cap="rnd">
              <a:solidFill>
                <a:schemeClr val="accent1"/>
              </a:solidFill>
              <a:round/>
            </a:ln>
            <a:effectLst/>
          </c:spPr>
          <c:marker>
            <c:symbol val="none"/>
          </c:marker>
          <c:cat>
            <c:numRef>
              <c:f>All!$A$17:$A$22</c:f>
              <c:numCache>
                <c:formatCode>mmm\-yy</c:formatCode>
                <c:ptCount val="6"/>
                <c:pt idx="0">
                  <c:v>44256</c:v>
                </c:pt>
                <c:pt idx="1">
                  <c:v>44287</c:v>
                </c:pt>
                <c:pt idx="2">
                  <c:v>44317</c:v>
                </c:pt>
                <c:pt idx="3">
                  <c:v>44348</c:v>
                </c:pt>
                <c:pt idx="4">
                  <c:v>44378</c:v>
                </c:pt>
                <c:pt idx="5">
                  <c:v>44409</c:v>
                </c:pt>
              </c:numCache>
            </c:numRef>
          </c:cat>
          <c:val>
            <c:numRef>
              <c:f>All!$B$17:$B$22</c:f>
              <c:numCache>
                <c:formatCode>General</c:formatCode>
                <c:ptCount val="6"/>
                <c:pt idx="0">
                  <c:v>8647</c:v>
                </c:pt>
                <c:pt idx="1">
                  <c:v>6684</c:v>
                </c:pt>
                <c:pt idx="2">
                  <c:v>5355</c:v>
                </c:pt>
                <c:pt idx="3">
                  <c:v>5637</c:v>
                </c:pt>
                <c:pt idx="4">
                  <c:v>7389</c:v>
                </c:pt>
                <c:pt idx="5">
                  <c:v>4399</c:v>
                </c:pt>
              </c:numCache>
            </c:numRef>
          </c:val>
          <c:smooth val="0"/>
          <c:extLst>
            <c:ext xmlns:c16="http://schemas.microsoft.com/office/drawing/2014/chart" uri="{C3380CC4-5D6E-409C-BE32-E72D297353CC}">
              <c16:uniqueId val="{00000000-1E33-4A11-BDE4-1F2F1AF99CE2}"/>
            </c:ext>
          </c:extLst>
        </c:ser>
        <c:ser>
          <c:idx val="1"/>
          <c:order val="1"/>
          <c:tx>
            <c:strRef>
              <c:f>All!$C$1</c:f>
              <c:strCache>
                <c:ptCount val="1"/>
                <c:pt idx="0">
                  <c:v>IQVIA</c:v>
                </c:pt>
              </c:strCache>
            </c:strRef>
          </c:tx>
          <c:spPr>
            <a:ln w="28575" cap="rnd">
              <a:solidFill>
                <a:schemeClr val="accent2"/>
              </a:solidFill>
              <a:round/>
            </a:ln>
            <a:effectLst/>
          </c:spPr>
          <c:marker>
            <c:symbol val="none"/>
          </c:marker>
          <c:cat>
            <c:numRef>
              <c:f>All!$A$17:$A$22</c:f>
              <c:numCache>
                <c:formatCode>mmm\-yy</c:formatCode>
                <c:ptCount val="6"/>
                <c:pt idx="0">
                  <c:v>44256</c:v>
                </c:pt>
                <c:pt idx="1">
                  <c:v>44287</c:v>
                </c:pt>
                <c:pt idx="2">
                  <c:v>44317</c:v>
                </c:pt>
                <c:pt idx="3">
                  <c:v>44348</c:v>
                </c:pt>
                <c:pt idx="4">
                  <c:v>44378</c:v>
                </c:pt>
                <c:pt idx="5">
                  <c:v>44409</c:v>
                </c:pt>
              </c:numCache>
            </c:numRef>
          </c:cat>
          <c:val>
            <c:numRef>
              <c:f>All!$C$17:$C$22</c:f>
              <c:numCache>
                <c:formatCode>General</c:formatCode>
                <c:ptCount val="6"/>
                <c:pt idx="0">
                  <c:v>46905</c:v>
                </c:pt>
                <c:pt idx="1">
                  <c:v>47209</c:v>
                </c:pt>
                <c:pt idx="2">
                  <c:v>46598</c:v>
                </c:pt>
                <c:pt idx="3">
                  <c:v>53838</c:v>
                </c:pt>
                <c:pt idx="4">
                  <c:v>41742</c:v>
                </c:pt>
                <c:pt idx="5">
                  <c:v>41227</c:v>
                </c:pt>
              </c:numCache>
            </c:numRef>
          </c:val>
          <c:smooth val="0"/>
          <c:extLst>
            <c:ext xmlns:c16="http://schemas.microsoft.com/office/drawing/2014/chart" uri="{C3380CC4-5D6E-409C-BE32-E72D297353CC}">
              <c16:uniqueId val="{00000001-1E33-4A11-BDE4-1F2F1AF99CE2}"/>
            </c:ext>
          </c:extLst>
        </c:ser>
        <c:ser>
          <c:idx val="2"/>
          <c:order val="2"/>
          <c:tx>
            <c:strRef>
              <c:f>All!$D$1</c:f>
              <c:strCache>
                <c:ptCount val="1"/>
                <c:pt idx="0">
                  <c:v>Pilgrim</c:v>
                </c:pt>
              </c:strCache>
            </c:strRef>
          </c:tx>
          <c:spPr>
            <a:ln w="28575" cap="rnd">
              <a:solidFill>
                <a:schemeClr val="accent3"/>
              </a:solidFill>
              <a:round/>
            </a:ln>
            <a:effectLst/>
          </c:spPr>
          <c:marker>
            <c:symbol val="none"/>
          </c:marker>
          <c:cat>
            <c:numRef>
              <c:f>All!$A$17:$A$22</c:f>
              <c:numCache>
                <c:formatCode>mmm\-yy</c:formatCode>
                <c:ptCount val="6"/>
                <c:pt idx="0">
                  <c:v>44256</c:v>
                </c:pt>
                <c:pt idx="1">
                  <c:v>44287</c:v>
                </c:pt>
                <c:pt idx="2">
                  <c:v>44317</c:v>
                </c:pt>
                <c:pt idx="3">
                  <c:v>44348</c:v>
                </c:pt>
                <c:pt idx="4">
                  <c:v>44378</c:v>
                </c:pt>
                <c:pt idx="5">
                  <c:v>44409</c:v>
                </c:pt>
              </c:numCache>
            </c:numRef>
          </c:cat>
          <c:val>
            <c:numRef>
              <c:f>All!$D$17:$D$22</c:f>
              <c:numCache>
                <c:formatCode>General</c:formatCode>
                <c:ptCount val="6"/>
                <c:pt idx="0">
                  <c:v>12118</c:v>
                </c:pt>
                <c:pt idx="1">
                  <c:v>9664</c:v>
                </c:pt>
                <c:pt idx="2">
                  <c:v>9607</c:v>
                </c:pt>
                <c:pt idx="3">
                  <c:v>10172</c:v>
                </c:pt>
                <c:pt idx="4">
                  <c:v>8855</c:v>
                </c:pt>
                <c:pt idx="5">
                  <c:v>9595</c:v>
                </c:pt>
              </c:numCache>
            </c:numRef>
          </c:val>
          <c:smooth val="0"/>
          <c:extLst>
            <c:ext xmlns:c16="http://schemas.microsoft.com/office/drawing/2014/chart" uri="{C3380CC4-5D6E-409C-BE32-E72D297353CC}">
              <c16:uniqueId val="{00000002-1E33-4A11-BDE4-1F2F1AF99CE2}"/>
            </c:ext>
          </c:extLst>
        </c:ser>
        <c:ser>
          <c:idx val="3"/>
          <c:order val="3"/>
          <c:tx>
            <c:strRef>
              <c:f>All!$E$1</c:f>
              <c:strCache>
                <c:ptCount val="1"/>
                <c:pt idx="0">
                  <c:v>OneKey</c:v>
                </c:pt>
              </c:strCache>
            </c:strRef>
          </c:tx>
          <c:spPr>
            <a:ln w="28575" cap="rnd">
              <a:solidFill>
                <a:schemeClr val="accent4"/>
              </a:solidFill>
              <a:round/>
            </a:ln>
            <a:effectLst/>
          </c:spPr>
          <c:marker>
            <c:symbol val="none"/>
          </c:marker>
          <c:cat>
            <c:numRef>
              <c:f>All!$A$17:$A$22</c:f>
              <c:numCache>
                <c:formatCode>mmm\-yy</c:formatCode>
                <c:ptCount val="6"/>
                <c:pt idx="0">
                  <c:v>44256</c:v>
                </c:pt>
                <c:pt idx="1">
                  <c:v>44287</c:v>
                </c:pt>
                <c:pt idx="2">
                  <c:v>44317</c:v>
                </c:pt>
                <c:pt idx="3">
                  <c:v>44348</c:v>
                </c:pt>
                <c:pt idx="4">
                  <c:v>44378</c:v>
                </c:pt>
                <c:pt idx="5">
                  <c:v>44409</c:v>
                </c:pt>
              </c:numCache>
            </c:numRef>
          </c:cat>
          <c:val>
            <c:numRef>
              <c:f>All!$E$17:$E$22</c:f>
              <c:numCache>
                <c:formatCode>General</c:formatCode>
                <c:ptCount val="6"/>
                <c:pt idx="0">
                  <c:v>13372</c:v>
                </c:pt>
                <c:pt idx="1">
                  <c:v>11579</c:v>
                </c:pt>
                <c:pt idx="2">
                  <c:v>8215</c:v>
                </c:pt>
                <c:pt idx="3">
                  <c:v>11628</c:v>
                </c:pt>
                <c:pt idx="4">
                  <c:v>11211</c:v>
                </c:pt>
                <c:pt idx="5">
                  <c:v>11533</c:v>
                </c:pt>
              </c:numCache>
            </c:numRef>
          </c:val>
          <c:smooth val="0"/>
          <c:extLst>
            <c:ext xmlns:c16="http://schemas.microsoft.com/office/drawing/2014/chart" uri="{C3380CC4-5D6E-409C-BE32-E72D297353CC}">
              <c16:uniqueId val="{00000003-1E33-4A11-BDE4-1F2F1AF99CE2}"/>
            </c:ext>
          </c:extLst>
        </c:ser>
        <c:dLbls>
          <c:showLegendKey val="0"/>
          <c:showVal val="0"/>
          <c:showCatName val="0"/>
          <c:showSerName val="0"/>
          <c:showPercent val="0"/>
          <c:showBubbleSize val="0"/>
        </c:dLbls>
        <c:smooth val="0"/>
        <c:axId val="643704368"/>
        <c:axId val="643705680"/>
        <c:extLst>
          <c:ext xmlns:c15="http://schemas.microsoft.com/office/drawing/2012/chart" uri="{02D57815-91ED-43cb-92C2-25804820EDAC}">
            <c15:filteredLineSeries>
              <c15:ser>
                <c:idx val="4"/>
                <c:order val="4"/>
                <c:tx>
                  <c:strRef>
                    <c:extLst>
                      <c:ext uri="{02D57815-91ED-43cb-92C2-25804820EDAC}">
                        <c15:formulaRef>
                          <c15:sqref>All!$F$1</c15:sqref>
                        </c15:formulaRef>
                      </c:ext>
                    </c:extLst>
                    <c:strCache>
                      <c:ptCount val="1"/>
                      <c:pt idx="0">
                        <c:v>HighPoint</c:v>
                      </c:pt>
                    </c:strCache>
                  </c:strRef>
                </c:tx>
                <c:spPr>
                  <a:ln w="28575" cap="rnd">
                    <a:solidFill>
                      <a:schemeClr val="accent5"/>
                    </a:solidFill>
                    <a:round/>
                  </a:ln>
                  <a:effectLst/>
                </c:spPr>
                <c:marker>
                  <c:symbol val="none"/>
                </c:marker>
                <c:cat>
                  <c:numRef>
                    <c:extLst>
                      <c:ext uri="{02D57815-91ED-43cb-92C2-25804820EDAC}">
                        <c15:formulaRef>
                          <c15:sqref>All!$A$17:$A$22</c15:sqref>
                        </c15:formulaRef>
                      </c:ext>
                    </c:extLst>
                    <c:numCache>
                      <c:formatCode>mmm\-yy</c:formatCode>
                      <c:ptCount val="6"/>
                      <c:pt idx="0">
                        <c:v>44256</c:v>
                      </c:pt>
                      <c:pt idx="1">
                        <c:v>44287</c:v>
                      </c:pt>
                      <c:pt idx="2">
                        <c:v>44317</c:v>
                      </c:pt>
                      <c:pt idx="3">
                        <c:v>44348</c:v>
                      </c:pt>
                      <c:pt idx="4">
                        <c:v>44378</c:v>
                      </c:pt>
                      <c:pt idx="5">
                        <c:v>44409</c:v>
                      </c:pt>
                    </c:numCache>
                  </c:numRef>
                </c:cat>
                <c:val>
                  <c:numRef>
                    <c:extLst>
                      <c:ext uri="{02D57815-91ED-43cb-92C2-25804820EDAC}">
                        <c15:formulaRef>
                          <c15:sqref>All!$F$17:$F$22</c15:sqref>
                        </c15:formulaRef>
                      </c:ext>
                    </c:extLst>
                    <c:numCache>
                      <c:formatCode>General</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4-1E33-4A11-BDE4-1F2F1AF99CE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All!$G$1</c15:sqref>
                        </c15:formulaRef>
                      </c:ext>
                    </c:extLst>
                    <c:strCache>
                      <c:ptCount val="1"/>
                      <c:pt idx="0">
                        <c:v>Novasyte</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All!$A$17:$A$22</c15:sqref>
                        </c15:formulaRef>
                      </c:ext>
                    </c:extLst>
                    <c:numCache>
                      <c:formatCode>mmm\-yy</c:formatCode>
                      <c:ptCount val="6"/>
                      <c:pt idx="0">
                        <c:v>44256</c:v>
                      </c:pt>
                      <c:pt idx="1">
                        <c:v>44287</c:v>
                      </c:pt>
                      <c:pt idx="2">
                        <c:v>44317</c:v>
                      </c:pt>
                      <c:pt idx="3">
                        <c:v>44348</c:v>
                      </c:pt>
                      <c:pt idx="4">
                        <c:v>44378</c:v>
                      </c:pt>
                      <c:pt idx="5">
                        <c:v>44409</c:v>
                      </c:pt>
                    </c:numCache>
                  </c:numRef>
                </c:cat>
                <c:val>
                  <c:numRef>
                    <c:extLst xmlns:c15="http://schemas.microsoft.com/office/drawing/2012/chart">
                      <c:ext xmlns:c15="http://schemas.microsoft.com/office/drawing/2012/chart" uri="{02D57815-91ED-43cb-92C2-25804820EDAC}">
                        <c15:formulaRef>
                          <c15:sqref>All!$G$17:$G$22</c15:sqref>
                        </c15:formulaRef>
                      </c:ext>
                    </c:extLst>
                    <c:numCache>
                      <c:formatCode>General</c:formatCode>
                      <c:ptCount val="6"/>
                      <c:pt idx="0">
                        <c:v>21</c:v>
                      </c:pt>
                      <c:pt idx="1">
                        <c:v>14</c:v>
                      </c:pt>
                      <c:pt idx="2">
                        <c:v>25</c:v>
                      </c:pt>
                      <c:pt idx="3">
                        <c:v>4</c:v>
                      </c:pt>
                      <c:pt idx="4">
                        <c:v>0</c:v>
                      </c:pt>
                      <c:pt idx="5">
                        <c:v>0</c:v>
                      </c:pt>
                    </c:numCache>
                  </c:numRef>
                </c:val>
                <c:smooth val="0"/>
                <c:extLst xmlns:c15="http://schemas.microsoft.com/office/drawing/2012/chart">
                  <c:ext xmlns:c16="http://schemas.microsoft.com/office/drawing/2014/chart" uri="{C3380CC4-5D6E-409C-BE32-E72D297353CC}">
                    <c16:uniqueId val="{00000005-1E33-4A11-BDE4-1F2F1AF99CE2}"/>
                  </c:ext>
                </c:extLst>
              </c15:ser>
            </c15:filteredLineSeries>
          </c:ext>
        </c:extLst>
      </c:lineChart>
      <c:dateAx>
        <c:axId val="64370436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705680"/>
        <c:crosses val="autoZero"/>
        <c:auto val="1"/>
        <c:lblOffset val="100"/>
        <c:baseTimeUnit val="months"/>
      </c:dateAx>
      <c:valAx>
        <c:axId val="64370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70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[2021_Aug_USRBU Website Metrics.xlsx]All!PivotTable1</c:name>
    <c:fmtId val="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Combined Website Views YTD vs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All!$Q$1:$Q$2</c:f>
              <c:strCache>
                <c:ptCount val="1"/>
                <c:pt idx="0">
                  <c:v>2020</c:v>
                </c:pt>
              </c:strCache>
            </c:strRef>
          </c:tx>
          <c:spPr>
            <a:ln w="28575" cap="rnd">
              <a:solidFill>
                <a:schemeClr val="accent1"/>
              </a:solidFill>
              <a:round/>
            </a:ln>
            <a:effectLst/>
          </c:spPr>
          <c:marker>
            <c:symbol val="none"/>
          </c:marker>
          <c:cat>
            <c:strRef>
              <c:f>All!$P$3:$P$15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All!$Q$3:$Q$15</c:f>
              <c:numCache>
                <c:formatCode>General</c:formatCode>
                <c:ptCount val="12"/>
                <c:pt idx="0">
                  <c:v>65666</c:v>
                </c:pt>
                <c:pt idx="1">
                  <c:v>69437</c:v>
                </c:pt>
                <c:pt idx="2">
                  <c:v>69291</c:v>
                </c:pt>
                <c:pt idx="3">
                  <c:v>69629</c:v>
                </c:pt>
                <c:pt idx="4">
                  <c:v>70103</c:v>
                </c:pt>
                <c:pt idx="5">
                  <c:v>78765</c:v>
                </c:pt>
                <c:pt idx="6">
                  <c:v>76357</c:v>
                </c:pt>
                <c:pt idx="7">
                  <c:v>70447</c:v>
                </c:pt>
                <c:pt idx="8">
                  <c:v>74136</c:v>
                </c:pt>
                <c:pt idx="9">
                  <c:v>76723</c:v>
                </c:pt>
                <c:pt idx="10">
                  <c:v>71957</c:v>
                </c:pt>
                <c:pt idx="11">
                  <c:v>60949</c:v>
                </c:pt>
              </c:numCache>
            </c:numRef>
          </c:val>
          <c:smooth val="0"/>
          <c:extLst>
            <c:ext xmlns:c16="http://schemas.microsoft.com/office/drawing/2014/chart" uri="{C3380CC4-5D6E-409C-BE32-E72D297353CC}">
              <c16:uniqueId val="{00000000-42D7-4423-9068-EC358C26F788}"/>
            </c:ext>
          </c:extLst>
        </c:ser>
        <c:ser>
          <c:idx val="1"/>
          <c:order val="1"/>
          <c:tx>
            <c:strRef>
              <c:f>All!$R$1:$R$2</c:f>
              <c:strCache>
                <c:ptCount val="1"/>
                <c:pt idx="0">
                  <c:v>2021</c:v>
                </c:pt>
              </c:strCache>
            </c:strRef>
          </c:tx>
          <c:spPr>
            <a:ln w="28575" cap="rnd">
              <a:solidFill>
                <a:schemeClr val="accent2"/>
              </a:solidFill>
              <a:round/>
            </a:ln>
            <a:effectLst/>
          </c:spPr>
          <c:marker>
            <c:symbol val="none"/>
          </c:marker>
          <c:cat>
            <c:strRef>
              <c:f>All!$P$3:$P$15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All!$R$3:$R$15</c:f>
              <c:numCache>
                <c:formatCode>General</c:formatCode>
                <c:ptCount val="12"/>
                <c:pt idx="0">
                  <c:v>62623</c:v>
                </c:pt>
                <c:pt idx="1">
                  <c:v>71310</c:v>
                </c:pt>
                <c:pt idx="2">
                  <c:v>81063</c:v>
                </c:pt>
                <c:pt idx="3">
                  <c:v>75150</c:v>
                </c:pt>
                <c:pt idx="4">
                  <c:v>69800</c:v>
                </c:pt>
                <c:pt idx="5">
                  <c:v>81279</c:v>
                </c:pt>
                <c:pt idx="6">
                  <c:v>69197</c:v>
                </c:pt>
                <c:pt idx="7">
                  <c:v>66754</c:v>
                </c:pt>
              </c:numCache>
            </c:numRef>
          </c:val>
          <c:smooth val="0"/>
          <c:extLst>
            <c:ext xmlns:c16="http://schemas.microsoft.com/office/drawing/2014/chart" uri="{C3380CC4-5D6E-409C-BE32-E72D297353CC}">
              <c16:uniqueId val="{00000001-42D7-4423-9068-EC358C26F788}"/>
            </c:ext>
          </c:extLst>
        </c:ser>
        <c:dLbls>
          <c:showLegendKey val="0"/>
          <c:showVal val="0"/>
          <c:showCatName val="0"/>
          <c:showSerName val="0"/>
          <c:showPercent val="0"/>
          <c:showBubbleSize val="0"/>
        </c:dLbls>
        <c:smooth val="0"/>
        <c:axId val="984265416"/>
        <c:axId val="984265744"/>
      </c:lineChart>
      <c:catAx>
        <c:axId val="98426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265744"/>
        <c:crosses val="autoZero"/>
        <c:auto val="1"/>
        <c:lblAlgn val="ctr"/>
        <c:lblOffset val="100"/>
        <c:noMultiLvlLbl val="0"/>
      </c:catAx>
      <c:valAx>
        <c:axId val="984265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265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[2021_Aug_USRBU Website Metrics.xlsx]IQVIA!PivotTable3</c:name>
    <c:fmtId val="4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MoM IQVIA USBU Website Sources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IQVIA!$J$13:$J$14</c:f>
              <c:strCache>
                <c:ptCount val="1"/>
                <c:pt idx="0">
                  <c:v>June</c:v>
                </c:pt>
              </c:strCache>
            </c:strRef>
          </c:tx>
          <c:spPr>
            <a:solidFill>
              <a:schemeClr val="accent1"/>
            </a:solidFill>
            <a:ln>
              <a:noFill/>
            </a:ln>
            <a:effectLst/>
          </c:spPr>
          <c:invertIfNegative val="0"/>
          <c:cat>
            <c:strRef>
              <c:f>IQVIA!$I$15:$I$22</c:f>
              <c:strCache>
                <c:ptCount val="7"/>
                <c:pt idx="0">
                  <c:v>organic</c:v>
                </c:pt>
                <c:pt idx="1">
                  <c:v>direct</c:v>
                </c:pt>
                <c:pt idx="2">
                  <c:v>email</c:v>
                </c:pt>
                <c:pt idx="3">
                  <c:v>paid</c:v>
                </c:pt>
                <c:pt idx="4">
                  <c:v>referral</c:v>
                </c:pt>
                <c:pt idx="5">
                  <c:v>social</c:v>
                </c:pt>
                <c:pt idx="6">
                  <c:v>display</c:v>
                </c:pt>
              </c:strCache>
            </c:strRef>
          </c:cat>
          <c:val>
            <c:numRef>
              <c:f>IQVIA!$J$15:$J$22</c:f>
              <c:numCache>
                <c:formatCode>General</c:formatCode>
                <c:ptCount val="7"/>
                <c:pt idx="0">
                  <c:v>9475</c:v>
                </c:pt>
                <c:pt idx="1">
                  <c:v>1988</c:v>
                </c:pt>
                <c:pt idx="2">
                  <c:v>1025</c:v>
                </c:pt>
                <c:pt idx="3">
                  <c:v>1279</c:v>
                </c:pt>
                <c:pt idx="4">
                  <c:v>825</c:v>
                </c:pt>
                <c:pt idx="5">
                  <c:v>930</c:v>
                </c:pt>
                <c:pt idx="6">
                  <c:v>1209</c:v>
                </c:pt>
              </c:numCache>
            </c:numRef>
          </c:val>
          <c:extLst>
            <c:ext xmlns:c16="http://schemas.microsoft.com/office/drawing/2014/chart" uri="{C3380CC4-5D6E-409C-BE32-E72D297353CC}">
              <c16:uniqueId val="{00000000-7B18-4782-A6B3-42511DE57E83}"/>
            </c:ext>
          </c:extLst>
        </c:ser>
        <c:ser>
          <c:idx val="1"/>
          <c:order val="1"/>
          <c:tx>
            <c:strRef>
              <c:f>IQVIA!$K$13:$K$14</c:f>
              <c:strCache>
                <c:ptCount val="1"/>
                <c:pt idx="0">
                  <c:v>July</c:v>
                </c:pt>
              </c:strCache>
            </c:strRef>
          </c:tx>
          <c:spPr>
            <a:solidFill>
              <a:schemeClr val="accent2"/>
            </a:solidFill>
            <a:ln>
              <a:noFill/>
            </a:ln>
            <a:effectLst/>
          </c:spPr>
          <c:invertIfNegative val="0"/>
          <c:cat>
            <c:strRef>
              <c:f>IQVIA!$I$15:$I$22</c:f>
              <c:strCache>
                <c:ptCount val="7"/>
                <c:pt idx="0">
                  <c:v>organic</c:v>
                </c:pt>
                <c:pt idx="1">
                  <c:v>direct</c:v>
                </c:pt>
                <c:pt idx="2">
                  <c:v>email</c:v>
                </c:pt>
                <c:pt idx="3">
                  <c:v>paid</c:v>
                </c:pt>
                <c:pt idx="4">
                  <c:v>referral</c:v>
                </c:pt>
                <c:pt idx="5">
                  <c:v>social</c:v>
                </c:pt>
                <c:pt idx="6">
                  <c:v>display</c:v>
                </c:pt>
              </c:strCache>
            </c:strRef>
          </c:cat>
          <c:val>
            <c:numRef>
              <c:f>IQVIA!$K$15:$K$22</c:f>
              <c:numCache>
                <c:formatCode>General</c:formatCode>
                <c:ptCount val="7"/>
                <c:pt idx="0">
                  <c:v>5273</c:v>
                </c:pt>
                <c:pt idx="1">
                  <c:v>1033</c:v>
                </c:pt>
                <c:pt idx="2">
                  <c:v>1139</c:v>
                </c:pt>
                <c:pt idx="3">
                  <c:v>972</c:v>
                </c:pt>
                <c:pt idx="4">
                  <c:v>432</c:v>
                </c:pt>
                <c:pt idx="5">
                  <c:v>1476</c:v>
                </c:pt>
                <c:pt idx="6">
                  <c:v>427</c:v>
                </c:pt>
              </c:numCache>
            </c:numRef>
          </c:val>
          <c:extLst>
            <c:ext xmlns:c16="http://schemas.microsoft.com/office/drawing/2014/chart" uri="{C3380CC4-5D6E-409C-BE32-E72D297353CC}">
              <c16:uniqueId val="{00000001-7B18-4782-A6B3-42511DE57E83}"/>
            </c:ext>
          </c:extLst>
        </c:ser>
        <c:ser>
          <c:idx val="2"/>
          <c:order val="2"/>
          <c:tx>
            <c:strRef>
              <c:f>IQVIA!$L$13:$L$14</c:f>
              <c:strCache>
                <c:ptCount val="1"/>
                <c:pt idx="0">
                  <c:v>August</c:v>
                </c:pt>
              </c:strCache>
            </c:strRef>
          </c:tx>
          <c:spPr>
            <a:solidFill>
              <a:schemeClr val="accent3"/>
            </a:solidFill>
            <a:ln>
              <a:noFill/>
            </a:ln>
            <a:effectLst/>
          </c:spPr>
          <c:invertIfNegative val="0"/>
          <c:cat>
            <c:strRef>
              <c:f>IQVIA!$I$15:$I$22</c:f>
              <c:strCache>
                <c:ptCount val="7"/>
                <c:pt idx="0">
                  <c:v>organic</c:v>
                </c:pt>
                <c:pt idx="1">
                  <c:v>direct</c:v>
                </c:pt>
                <c:pt idx="2">
                  <c:v>email</c:v>
                </c:pt>
                <c:pt idx="3">
                  <c:v>paid</c:v>
                </c:pt>
                <c:pt idx="4">
                  <c:v>referral</c:v>
                </c:pt>
                <c:pt idx="5">
                  <c:v>social</c:v>
                </c:pt>
                <c:pt idx="6">
                  <c:v>display</c:v>
                </c:pt>
              </c:strCache>
            </c:strRef>
          </c:cat>
          <c:val>
            <c:numRef>
              <c:f>IQVIA!$L$15:$L$22</c:f>
              <c:numCache>
                <c:formatCode>General</c:formatCode>
                <c:ptCount val="7"/>
                <c:pt idx="0">
                  <c:v>5241</c:v>
                </c:pt>
                <c:pt idx="1">
                  <c:v>1113</c:v>
                </c:pt>
                <c:pt idx="2">
                  <c:v>792</c:v>
                </c:pt>
                <c:pt idx="3">
                  <c:v>1535</c:v>
                </c:pt>
                <c:pt idx="4">
                  <c:v>492</c:v>
                </c:pt>
                <c:pt idx="5">
                  <c:v>790</c:v>
                </c:pt>
                <c:pt idx="6">
                  <c:v>402</c:v>
                </c:pt>
              </c:numCache>
            </c:numRef>
          </c:val>
          <c:extLst>
            <c:ext xmlns:c16="http://schemas.microsoft.com/office/drawing/2014/chart" uri="{C3380CC4-5D6E-409C-BE32-E72D297353CC}">
              <c16:uniqueId val="{00000002-7B18-4782-A6B3-42511DE57E83}"/>
            </c:ext>
          </c:extLst>
        </c:ser>
        <c:dLbls>
          <c:showLegendKey val="0"/>
          <c:showVal val="0"/>
          <c:showCatName val="0"/>
          <c:showSerName val="0"/>
          <c:showPercent val="0"/>
          <c:showBubbleSize val="0"/>
        </c:dLbls>
        <c:gapWidth val="219"/>
        <c:overlap val="-27"/>
        <c:axId val="827791160"/>
        <c:axId val="827787552"/>
      </c:barChart>
      <c:catAx>
        <c:axId val="82779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787552"/>
        <c:crosses val="autoZero"/>
        <c:auto val="1"/>
        <c:lblAlgn val="ctr"/>
        <c:lblOffset val="100"/>
        <c:noMultiLvlLbl val="0"/>
      </c:catAx>
      <c:valAx>
        <c:axId val="82778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791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3-7BC6-42E6-BFED-35C090F67921}"/>
              </c:ext>
            </c:extLst>
          </c:dPt>
          <c:dPt>
            <c:idx val="1"/>
            <c:bubble3D val="0"/>
            <c:spPr>
              <a:solidFill>
                <a:schemeClr val="bg1"/>
              </a:solidFill>
              <a:ln w="19050">
                <a:noFill/>
              </a:ln>
              <a:effectLst/>
            </c:spPr>
            <c:extLst>
              <c:ext xmlns:c16="http://schemas.microsoft.com/office/drawing/2014/chart" uri="{C3380CC4-5D6E-409C-BE32-E72D297353CC}">
                <c16:uniqueId val="{00000002-7BC6-42E6-BFED-35C090F67921}"/>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0-7BC6-42E6-BFED-35C090F6792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w="19050">
              <a:solidFill>
                <a:srgbClr val="FFC000"/>
              </a:solid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DB15-48D0-B4AF-21B8F4A11248}"/>
              </c:ext>
            </c:extLst>
          </c:dPt>
          <c:dPt>
            <c:idx val="1"/>
            <c:bubble3D val="0"/>
            <c:spPr>
              <a:solidFill>
                <a:schemeClr val="accent3"/>
              </a:solidFill>
              <a:ln w="19050">
                <a:solidFill>
                  <a:srgbClr val="FFC000"/>
                </a:solidFill>
              </a:ln>
              <a:effectLst/>
            </c:spPr>
            <c:extLst>
              <c:ext xmlns:c16="http://schemas.microsoft.com/office/drawing/2014/chart" uri="{C3380CC4-5D6E-409C-BE32-E72D297353CC}">
                <c16:uniqueId val="{00000003-DB15-48D0-B4AF-21B8F4A11248}"/>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DB15-48D0-B4AF-21B8F4A112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a:noFill/>
            </a:ln>
          </c:spPr>
          <c:dPt>
            <c:idx val="0"/>
            <c:bubble3D val="0"/>
            <c:spPr>
              <a:solidFill>
                <a:schemeClr val="accent6"/>
              </a:solidFill>
              <a:ln w="19050">
                <a:noFill/>
              </a:ln>
              <a:effectLst/>
            </c:spPr>
            <c:extLst>
              <c:ext xmlns:c16="http://schemas.microsoft.com/office/drawing/2014/chart" uri="{C3380CC4-5D6E-409C-BE32-E72D297353CC}">
                <c16:uniqueId val="{00000001-E17B-4AEE-8116-ECFAD438D8E7}"/>
              </c:ext>
            </c:extLst>
          </c:dPt>
          <c:dPt>
            <c:idx val="1"/>
            <c:bubble3D val="0"/>
            <c:spPr>
              <a:noFill/>
              <a:ln w="19050">
                <a:noFill/>
              </a:ln>
              <a:effectLst/>
            </c:spPr>
            <c:extLst>
              <c:ext xmlns:c16="http://schemas.microsoft.com/office/drawing/2014/chart" uri="{C3380CC4-5D6E-409C-BE32-E72D297353CC}">
                <c16:uniqueId val="{00000003-E17B-4AEE-8116-ECFAD438D8E7}"/>
              </c:ext>
            </c:extLst>
          </c:dPt>
          <c:cat>
            <c:strRef>
              <c:f>Sheet1!$A$2:$A$3</c:f>
              <c:strCache>
                <c:ptCount val="2"/>
                <c:pt idx="0">
                  <c:v>1st Qtr</c:v>
                </c:pt>
                <c:pt idx="1">
                  <c:v>2nd Qtr</c:v>
                </c:pt>
              </c:strCache>
            </c:strRef>
          </c:cat>
          <c:val>
            <c:numRef>
              <c:f>Sheet1!$B$2:$B$3</c:f>
              <c:numCache>
                <c:formatCode>0%</c:formatCode>
                <c:ptCount val="2"/>
                <c:pt idx="0">
                  <c:v>0.56999999999999995</c:v>
                </c:pt>
                <c:pt idx="1">
                  <c:v>0.43000000000000005</c:v>
                </c:pt>
              </c:numCache>
            </c:numRef>
          </c:val>
          <c:extLst>
            <c:ext xmlns:c16="http://schemas.microsoft.com/office/drawing/2014/chart" uri="{C3380CC4-5D6E-409C-BE32-E72D297353CC}">
              <c16:uniqueId val="{00000004-E17B-4AEE-8116-ECFAD438D8E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D2C7-4C46-8281-58559BD53078}"/>
              </c:ext>
            </c:extLst>
          </c:dPt>
          <c:dPt>
            <c:idx val="1"/>
            <c:bubble3D val="0"/>
            <c:spPr>
              <a:solidFill>
                <a:schemeClr val="bg1"/>
              </a:solidFill>
              <a:ln w="19050">
                <a:noFill/>
              </a:ln>
              <a:effectLst/>
            </c:spPr>
            <c:extLst>
              <c:ext xmlns:c16="http://schemas.microsoft.com/office/drawing/2014/chart" uri="{C3380CC4-5D6E-409C-BE32-E72D297353CC}">
                <c16:uniqueId val="{00000003-D2C7-4C46-8281-58559BD53078}"/>
              </c:ext>
            </c:extLst>
          </c:dPt>
          <c:cat>
            <c:strRef>
              <c:f>Sheet1!$A$2:$A$3</c:f>
              <c:strCache>
                <c:ptCount val="2"/>
                <c:pt idx="0">
                  <c:v>1st Qtr</c:v>
                </c:pt>
                <c:pt idx="1">
                  <c:v>2nd Qtr</c:v>
                </c:pt>
              </c:strCache>
            </c:strRef>
          </c:cat>
          <c:val>
            <c:numRef>
              <c:f>Sheet1!$B$2:$B$3</c:f>
              <c:numCache>
                <c:formatCode>0%</c:formatCode>
                <c:ptCount val="2"/>
                <c:pt idx="0">
                  <c:v>0.57999999999999996</c:v>
                </c:pt>
                <c:pt idx="1">
                  <c:v>0.42000000000000004</c:v>
                </c:pt>
              </c:numCache>
            </c:numRef>
          </c:val>
          <c:extLst>
            <c:ext xmlns:c16="http://schemas.microsoft.com/office/drawing/2014/chart" uri="{C3380CC4-5D6E-409C-BE32-E72D297353CC}">
              <c16:uniqueId val="{00000004-D2C7-4C46-8281-58559BD5307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[2021_YoY_NNL.xlsx]YoY Sources!PivotTable8</c:name>
    <c:fmtId val="4"/>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s>
    <c:plotArea>
      <c:layout>
        <c:manualLayout>
          <c:layoutTarget val="inner"/>
          <c:xMode val="edge"/>
          <c:yMode val="edge"/>
          <c:x val="0.41832761403796903"/>
          <c:y val="0.16920431831976795"/>
          <c:w val="0.39503560536052373"/>
          <c:h val="0.63496608322522452"/>
        </c:manualLayout>
      </c:layout>
      <c:doughnutChart>
        <c:varyColors val="1"/>
        <c:ser>
          <c:idx val="0"/>
          <c:order val="0"/>
          <c:tx>
            <c:strRef>
              <c:f>'YoY Sources'!$H$3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88-457C-8706-4771C535A0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88-457C-8706-4771C535A0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588-457C-8706-4771C535A0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588-457C-8706-4771C535A0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588-457C-8706-4771C535A01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588-457C-8706-4771C535A01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588-457C-8706-4771C535A015}"/>
              </c:ext>
            </c:extLst>
          </c:dPt>
          <c:dLbls>
            <c:dLbl>
              <c:idx val="0"/>
              <c:layout>
                <c:manualLayout>
                  <c:x val="0.13794470075574888"/>
                  <c:y val="0.1180495244091404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588-457C-8706-4771C535A015}"/>
                </c:ext>
              </c:extLst>
            </c:dLbl>
            <c:dLbl>
              <c:idx val="1"/>
              <c:layout>
                <c:manualLayout>
                  <c:x val="-7.15940314227764E-2"/>
                  <c:y val="8.2634667086398314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5189547015630881"/>
                      <c:h val="0.17424109802789128"/>
                    </c:manualLayout>
                  </c15:layout>
                </c:ext>
                <c:ext xmlns:c16="http://schemas.microsoft.com/office/drawing/2014/chart" uri="{C3380CC4-5D6E-409C-BE32-E72D297353CC}">
                  <c16:uniqueId val="{00000003-E588-457C-8706-4771C535A015}"/>
                </c:ext>
              </c:extLst>
            </c:dLbl>
            <c:dLbl>
              <c:idx val="2"/>
              <c:layout>
                <c:manualLayout>
                  <c:x val="-0.12604097151301288"/>
                  <c:y val="9.837460367428370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588-457C-8706-4771C535A015}"/>
                </c:ext>
              </c:extLst>
            </c:dLbl>
            <c:dLbl>
              <c:idx val="3"/>
              <c:layout>
                <c:manualLayout>
                  <c:x val="-0.10807405668251573"/>
                  <c:y val="2.7544889028799438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412476661149773"/>
                      <c:h val="0.17424109802789128"/>
                    </c:manualLayout>
                  </c15:layout>
                </c:ext>
                <c:ext xmlns:c16="http://schemas.microsoft.com/office/drawing/2014/chart" uri="{C3380CC4-5D6E-409C-BE32-E72D297353CC}">
                  <c16:uniqueId val="{00000007-E588-457C-8706-4771C535A015}"/>
                </c:ext>
              </c:extLst>
            </c:dLbl>
            <c:dLbl>
              <c:idx val="4"/>
              <c:layout>
                <c:manualLayout>
                  <c:x val="-0.10810422418249931"/>
                  <c:y val="-8.6569651233369654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4620515981835497"/>
                      <c:h val="0.17424109802789128"/>
                    </c:manualLayout>
                  </c15:layout>
                </c:ext>
                <c:ext xmlns:c16="http://schemas.microsoft.com/office/drawing/2014/chart" uri="{C3380CC4-5D6E-409C-BE32-E72D297353CC}">
                  <c16:uniqueId val="{00000009-E588-457C-8706-4771C535A015}"/>
                </c:ext>
              </c:extLst>
            </c:dLbl>
            <c:dLbl>
              <c:idx val="5"/>
              <c:layout>
                <c:manualLayout>
                  <c:x val="-7.8223556403201264E-2"/>
                  <c:y val="-0.20658666771599576"/>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5317414145993733"/>
                      <c:h val="0.10640197133410526"/>
                    </c:manualLayout>
                  </c15:layout>
                </c:ext>
                <c:ext xmlns:c16="http://schemas.microsoft.com/office/drawing/2014/chart" uri="{C3380CC4-5D6E-409C-BE32-E72D297353CC}">
                  <c16:uniqueId val="{0000000B-E588-457C-8706-4771C535A015}"/>
                </c:ext>
              </c:extLst>
            </c:dLbl>
            <c:dLbl>
              <c:idx val="6"/>
              <c:delete val="1"/>
              <c:extLst>
                <c:ext xmlns:c15="http://schemas.microsoft.com/office/drawing/2012/chart" uri="{CE6537A1-D6FC-4f65-9D91-7224C49458BB}"/>
                <c:ext xmlns:c16="http://schemas.microsoft.com/office/drawing/2014/chart" uri="{C3380CC4-5D6E-409C-BE32-E72D297353CC}">
                  <c16:uniqueId val="{0000000D-E588-457C-8706-4771C535A0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'YoY Sources'!$G$4:$G$11</c:f>
              <c:strCache>
                <c:ptCount val="7"/>
                <c:pt idx="0">
                  <c:v>Website</c:v>
                </c:pt>
                <c:pt idx="1">
                  <c:v>Event - Webinar</c:v>
                </c:pt>
                <c:pt idx="2">
                  <c:v>Advertising</c:v>
                </c:pt>
                <c:pt idx="3">
                  <c:v>Direct Marketing</c:v>
                </c:pt>
                <c:pt idx="4">
                  <c:v>Event - Industry</c:v>
                </c:pt>
                <c:pt idx="5">
                  <c:v>Event - IQVIA hosted</c:v>
                </c:pt>
                <c:pt idx="6">
                  <c:v>Other - Specify</c:v>
                </c:pt>
              </c:strCache>
            </c:strRef>
          </c:cat>
          <c:val>
            <c:numRef>
              <c:f>'YoY Sources'!$H$4:$H$11</c:f>
              <c:numCache>
                <c:formatCode>General</c:formatCode>
                <c:ptCount val="7"/>
                <c:pt idx="0">
                  <c:v>10410</c:v>
                </c:pt>
                <c:pt idx="1">
                  <c:v>3961</c:v>
                </c:pt>
                <c:pt idx="2">
                  <c:v>823</c:v>
                </c:pt>
                <c:pt idx="3">
                  <c:v>645</c:v>
                </c:pt>
                <c:pt idx="4">
                  <c:v>313</c:v>
                </c:pt>
                <c:pt idx="5">
                  <c:v>69</c:v>
                </c:pt>
                <c:pt idx="6">
                  <c:v>4</c:v>
                </c:pt>
              </c:numCache>
            </c:numRef>
          </c:val>
          <c:extLst>
            <c:ext xmlns:c16="http://schemas.microsoft.com/office/drawing/2014/chart" uri="{C3380CC4-5D6E-409C-BE32-E72D297353CC}">
              <c16:uniqueId val="{0000000E-E588-457C-8706-4771C535A015}"/>
            </c:ext>
          </c:extLst>
        </c:ser>
        <c:dLbls>
          <c:showLegendKey val="0"/>
          <c:showVal val="1"/>
          <c:showCatName val="0"/>
          <c:showSerName val="0"/>
          <c:showPercent val="0"/>
          <c:showBubbleSize val="0"/>
          <c:showLeaderLines val="1"/>
        </c:dLbls>
        <c:firstSliceAng val="291"/>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BE8C-47BA-826A-BAF7092EBF37}"/>
              </c:ext>
            </c:extLst>
          </c:dPt>
          <c:dPt>
            <c:idx val="1"/>
            <c:bubble3D val="0"/>
            <c:spPr>
              <a:solidFill>
                <a:schemeClr val="bg1"/>
              </a:solidFill>
              <a:ln w="19050">
                <a:noFill/>
              </a:ln>
              <a:effectLst/>
            </c:spPr>
            <c:extLst>
              <c:ext xmlns:c16="http://schemas.microsoft.com/office/drawing/2014/chart" uri="{C3380CC4-5D6E-409C-BE32-E72D297353CC}">
                <c16:uniqueId val="{00000003-BE8C-47BA-826A-BAF7092EBF37}"/>
              </c:ext>
            </c:extLst>
          </c:dPt>
          <c:cat>
            <c:strRef>
              <c:f>Sheet1!$A$2:$A$3</c:f>
              <c:strCache>
                <c:ptCount val="2"/>
                <c:pt idx="0">
                  <c:v>1st Qtr</c:v>
                </c:pt>
                <c:pt idx="1">
                  <c:v>2nd Qtr</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BE8C-47BA-826A-BAF7092EBF3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D6EF-466A-AD1B-53D95CF0FA76}"/>
              </c:ext>
            </c:extLst>
          </c:dPt>
          <c:dPt>
            <c:idx val="1"/>
            <c:bubble3D val="0"/>
            <c:spPr>
              <a:solidFill>
                <a:schemeClr val="bg1"/>
              </a:solidFill>
              <a:ln w="19050">
                <a:noFill/>
              </a:ln>
              <a:effectLst/>
            </c:spPr>
            <c:extLst>
              <c:ext xmlns:c16="http://schemas.microsoft.com/office/drawing/2014/chart" uri="{C3380CC4-5D6E-409C-BE32-E72D297353CC}">
                <c16:uniqueId val="{00000003-D6EF-466A-AD1B-53D95CF0FA76}"/>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D6EF-466A-AD1B-53D95CF0FA7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C000"/>
              </a:solidFill>
              <a:ln w="19050">
                <a:noFill/>
              </a:ln>
              <a:effectLst/>
            </c:spPr>
            <c:extLst>
              <c:ext xmlns:c16="http://schemas.microsoft.com/office/drawing/2014/chart" uri="{C3380CC4-5D6E-409C-BE32-E72D297353CC}">
                <c16:uniqueId val="{00000001-534A-434F-B620-35E75C665587}"/>
              </c:ext>
            </c:extLst>
          </c:dPt>
          <c:dPt>
            <c:idx val="1"/>
            <c:bubble3D val="0"/>
            <c:spPr>
              <a:solidFill>
                <a:schemeClr val="bg1"/>
              </a:solidFill>
              <a:ln w="19050">
                <a:noFill/>
              </a:ln>
              <a:effectLst/>
            </c:spPr>
            <c:extLst>
              <c:ext xmlns:c16="http://schemas.microsoft.com/office/drawing/2014/chart" uri="{C3380CC4-5D6E-409C-BE32-E72D297353CC}">
                <c16:uniqueId val="{00000003-534A-434F-B620-35E75C665587}"/>
              </c:ext>
            </c:extLst>
          </c:dPt>
          <c:cat>
            <c:strRef>
              <c:f>Sheet1!$A$2:$A$3</c:f>
              <c:strCache>
                <c:ptCount val="2"/>
                <c:pt idx="0">
                  <c:v>1st Qtr</c:v>
                </c:pt>
                <c:pt idx="1">
                  <c:v>2nd Qtr</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4-534A-434F-B620-35E75C66558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9374-4FCC-902F-49FBA01A8085}"/>
              </c:ext>
            </c:extLst>
          </c:dPt>
          <c:dPt>
            <c:idx val="1"/>
            <c:bubble3D val="0"/>
            <c:spPr>
              <a:solidFill>
                <a:schemeClr val="bg1"/>
              </a:solidFill>
              <a:ln w="19050">
                <a:noFill/>
              </a:ln>
              <a:effectLst/>
            </c:spPr>
            <c:extLst>
              <c:ext xmlns:c16="http://schemas.microsoft.com/office/drawing/2014/chart" uri="{C3380CC4-5D6E-409C-BE32-E72D297353CC}">
                <c16:uniqueId val="{00000003-9374-4FCC-902F-49FBA01A8085}"/>
              </c:ext>
            </c:extLst>
          </c:dPt>
          <c:cat>
            <c:strRef>
              <c:f>Sheet1!$A$2:$A$3</c:f>
              <c:strCache>
                <c:ptCount val="2"/>
                <c:pt idx="0">
                  <c:v>1st Qtr</c:v>
                </c:pt>
                <c:pt idx="1">
                  <c:v>2nd Qtr</c:v>
                </c:pt>
              </c:strCache>
            </c:strRef>
          </c:cat>
          <c:val>
            <c:numRef>
              <c:f>Sheet1!$B$2:$B$3</c:f>
              <c:numCache>
                <c:formatCode>0%</c:formatCode>
                <c:ptCount val="2"/>
                <c:pt idx="0">
                  <c:v>0.9</c:v>
                </c:pt>
                <c:pt idx="1">
                  <c:v>9.9999999999999978E-2</c:v>
                </c:pt>
              </c:numCache>
            </c:numRef>
          </c:val>
          <c:extLst>
            <c:ext xmlns:c16="http://schemas.microsoft.com/office/drawing/2014/chart" uri="{C3380CC4-5D6E-409C-BE32-E72D297353CC}">
              <c16:uniqueId val="{00000004-9374-4FCC-902F-49FBA01A808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6432-475E-842A-93D215385B69}"/>
              </c:ext>
            </c:extLst>
          </c:dPt>
          <c:dPt>
            <c:idx val="1"/>
            <c:bubble3D val="0"/>
            <c:spPr>
              <a:solidFill>
                <a:schemeClr val="bg1"/>
              </a:solidFill>
              <a:ln w="19050">
                <a:noFill/>
              </a:ln>
              <a:effectLst/>
            </c:spPr>
            <c:extLst>
              <c:ext xmlns:c16="http://schemas.microsoft.com/office/drawing/2014/chart" uri="{C3380CC4-5D6E-409C-BE32-E72D297353CC}">
                <c16:uniqueId val="{00000003-6432-475E-842A-93D215385B69}"/>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6432-475E-842A-93D215385B6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a:solidFill>
                <a:srgbClr val="FFC000"/>
              </a:solid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6446-4F2B-B18B-75EC31884D1A}"/>
              </c:ext>
            </c:extLst>
          </c:dPt>
          <c:dPt>
            <c:idx val="1"/>
            <c:bubble3D val="0"/>
            <c:spPr>
              <a:solidFill>
                <a:schemeClr val="accent3"/>
              </a:solidFill>
              <a:ln w="19050">
                <a:solidFill>
                  <a:srgbClr val="FFC000"/>
                </a:solidFill>
              </a:ln>
              <a:effectLst/>
            </c:spPr>
            <c:extLst>
              <c:ext xmlns:c16="http://schemas.microsoft.com/office/drawing/2014/chart" uri="{C3380CC4-5D6E-409C-BE32-E72D297353CC}">
                <c16:uniqueId val="{00000003-6446-4F2B-B18B-75EC31884D1A}"/>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6446-4F2B-B18B-75EC31884D1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a:solidFill>
                <a:srgbClr val="FFC000"/>
              </a:solid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CEF1-487E-BB8A-DD3DBFCE25DF}"/>
              </c:ext>
            </c:extLst>
          </c:dPt>
          <c:dPt>
            <c:idx val="1"/>
            <c:bubble3D val="0"/>
            <c:spPr>
              <a:solidFill>
                <a:schemeClr val="accent3"/>
              </a:solidFill>
              <a:ln w="19050">
                <a:solidFill>
                  <a:srgbClr val="FFC000"/>
                </a:solidFill>
              </a:ln>
              <a:effectLst/>
            </c:spPr>
            <c:extLst>
              <c:ext xmlns:c16="http://schemas.microsoft.com/office/drawing/2014/chart" uri="{C3380CC4-5D6E-409C-BE32-E72D297353CC}">
                <c16:uniqueId val="{00000003-CEF1-487E-BB8A-DD3DBFCE25DF}"/>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CEF1-487E-BB8A-DD3DBFCE25D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a:solidFill>
                <a:srgbClr val="FFC000"/>
              </a:solid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9EB8-4AE6-81FE-475EC983141B}"/>
              </c:ext>
            </c:extLst>
          </c:dPt>
          <c:dPt>
            <c:idx val="1"/>
            <c:bubble3D val="0"/>
            <c:spPr>
              <a:solidFill>
                <a:schemeClr val="accent3"/>
              </a:solidFill>
              <a:ln w="19050">
                <a:solidFill>
                  <a:srgbClr val="FFC000"/>
                </a:solidFill>
              </a:ln>
              <a:effectLst/>
            </c:spPr>
            <c:extLst>
              <c:ext xmlns:c16="http://schemas.microsoft.com/office/drawing/2014/chart" uri="{C3380CC4-5D6E-409C-BE32-E72D297353CC}">
                <c16:uniqueId val="{00000003-9EB8-4AE6-81FE-475EC983141B}"/>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9EB8-4AE6-81FE-475EC983141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a:solidFill>
                <a:srgbClr val="FFC000"/>
              </a:solid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8C32-4EB2-8067-0E66FA1A434C}"/>
              </c:ext>
            </c:extLst>
          </c:dPt>
          <c:dPt>
            <c:idx val="1"/>
            <c:bubble3D val="0"/>
            <c:spPr>
              <a:solidFill>
                <a:schemeClr val="accent3"/>
              </a:solidFill>
              <a:ln w="19050">
                <a:solidFill>
                  <a:srgbClr val="FFC000"/>
                </a:solidFill>
              </a:ln>
              <a:effectLst/>
            </c:spPr>
            <c:extLst>
              <c:ext xmlns:c16="http://schemas.microsoft.com/office/drawing/2014/chart" uri="{C3380CC4-5D6E-409C-BE32-E72D297353CC}">
                <c16:uniqueId val="{00000003-8C32-4EB2-8067-0E66FA1A434C}"/>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8C32-4EB2-8067-0E66FA1A434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0000"/>
              </a:solidFill>
              <a:ln w="19050">
                <a:noFill/>
              </a:ln>
              <a:effectLst/>
            </c:spPr>
            <c:extLst>
              <c:ext xmlns:c16="http://schemas.microsoft.com/office/drawing/2014/chart" uri="{C3380CC4-5D6E-409C-BE32-E72D297353CC}">
                <c16:uniqueId val="{00000001-8C83-4580-B26A-FEB062398AA9}"/>
              </c:ext>
            </c:extLst>
          </c:dPt>
          <c:dPt>
            <c:idx val="1"/>
            <c:bubble3D val="0"/>
            <c:spPr>
              <a:solidFill>
                <a:schemeClr val="bg1"/>
              </a:solidFill>
              <a:ln w="19050">
                <a:noFill/>
              </a:ln>
              <a:effectLst/>
            </c:spPr>
            <c:extLst>
              <c:ext xmlns:c16="http://schemas.microsoft.com/office/drawing/2014/chart" uri="{C3380CC4-5D6E-409C-BE32-E72D297353CC}">
                <c16:uniqueId val="{00000003-8C83-4580-B26A-FEB062398AA9}"/>
              </c:ext>
            </c:extLst>
          </c:dPt>
          <c:cat>
            <c:strRef>
              <c:f>Sheet1!$A$2:$A$3</c:f>
              <c:strCache>
                <c:ptCount val="2"/>
                <c:pt idx="0">
                  <c:v>1st Qtr</c:v>
                </c:pt>
                <c:pt idx="1">
                  <c:v>2nd Qtr</c:v>
                </c:pt>
              </c:strCache>
            </c:strRef>
          </c:cat>
          <c:val>
            <c:numRef>
              <c:f>Sheet1!$B$2:$B$3</c:f>
              <c:numCache>
                <c:formatCode>0%</c:formatCode>
                <c:ptCount val="2"/>
                <c:pt idx="0">
                  <c:v>0.17</c:v>
                </c:pt>
                <c:pt idx="1">
                  <c:v>0.83</c:v>
                </c:pt>
              </c:numCache>
            </c:numRef>
          </c:val>
          <c:extLst>
            <c:ext xmlns:c16="http://schemas.microsoft.com/office/drawing/2014/chart" uri="{C3380CC4-5D6E-409C-BE32-E72D297353CC}">
              <c16:uniqueId val="{00000004-8C83-4580-B26A-FEB062398AA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Net New</a:t>
            </a:r>
            <a:r>
              <a:rPr lang="en-US" baseline="0"/>
              <a:t> Leads YoY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YoY!$C$1</c:f>
              <c:strCache>
                <c:ptCount val="1"/>
                <c:pt idx="0">
                  <c:v>2020</c:v>
                </c:pt>
              </c:strCache>
            </c:strRef>
          </c:tx>
          <c:spPr>
            <a:ln w="28575" cap="rnd">
              <a:solidFill>
                <a:schemeClr val="accent1"/>
              </a:solidFill>
              <a:round/>
            </a:ln>
            <a:effectLst/>
          </c:spPr>
          <c:marker>
            <c:symbol val="none"/>
          </c:marker>
          <c:cat>
            <c:strRef>
              <c:f>YoY!$A$2:$A$13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YoY!$C$2:$C$13</c:f>
              <c:numCache>
                <c:formatCode>General</c:formatCode>
                <c:ptCount val="12"/>
                <c:pt idx="0">
                  <c:v>1339</c:v>
                </c:pt>
                <c:pt idx="1">
                  <c:v>1199</c:v>
                </c:pt>
                <c:pt idx="2">
                  <c:v>1226</c:v>
                </c:pt>
                <c:pt idx="3">
                  <c:v>2234</c:v>
                </c:pt>
                <c:pt idx="4">
                  <c:v>2443</c:v>
                </c:pt>
                <c:pt idx="5">
                  <c:v>2543</c:v>
                </c:pt>
                <c:pt idx="6">
                  <c:v>1810</c:v>
                </c:pt>
                <c:pt idx="7">
                  <c:v>3238</c:v>
                </c:pt>
                <c:pt idx="8">
                  <c:v>2140</c:v>
                </c:pt>
                <c:pt idx="9">
                  <c:v>2163</c:v>
                </c:pt>
                <c:pt idx="10">
                  <c:v>1519</c:v>
                </c:pt>
                <c:pt idx="11">
                  <c:v>1999</c:v>
                </c:pt>
              </c:numCache>
            </c:numRef>
          </c:val>
          <c:smooth val="0"/>
          <c:extLst>
            <c:ext xmlns:c16="http://schemas.microsoft.com/office/drawing/2014/chart" uri="{C3380CC4-5D6E-409C-BE32-E72D297353CC}">
              <c16:uniqueId val="{00000000-A01F-447F-B135-E1DB1544C529}"/>
            </c:ext>
          </c:extLst>
        </c:ser>
        <c:ser>
          <c:idx val="2"/>
          <c:order val="2"/>
          <c:tx>
            <c:strRef>
              <c:f>YoY!$D$1</c:f>
              <c:strCache>
                <c:ptCount val="1"/>
                <c:pt idx="0">
                  <c:v>2021</c:v>
                </c:pt>
              </c:strCache>
            </c:strRef>
          </c:tx>
          <c:spPr>
            <a:ln w="28575" cap="rnd">
              <a:solidFill>
                <a:schemeClr val="accent2"/>
              </a:solidFill>
              <a:round/>
            </a:ln>
            <a:effectLst/>
          </c:spPr>
          <c:marker>
            <c:symbol val="none"/>
          </c:marker>
          <c:cat>
            <c:strRef>
              <c:f>YoY!$A$2:$A$13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YoY!$D$2:$D$13</c:f>
              <c:numCache>
                <c:formatCode>General</c:formatCode>
                <c:ptCount val="12"/>
                <c:pt idx="0">
                  <c:v>1431</c:v>
                </c:pt>
                <c:pt idx="1">
                  <c:v>1221</c:v>
                </c:pt>
                <c:pt idx="2">
                  <c:v>2004</c:v>
                </c:pt>
                <c:pt idx="3">
                  <c:v>2019</c:v>
                </c:pt>
                <c:pt idx="4">
                  <c:v>2597</c:v>
                </c:pt>
                <c:pt idx="5">
                  <c:v>1885</c:v>
                </c:pt>
                <c:pt idx="6">
                  <c:v>2667</c:v>
                </c:pt>
                <c:pt idx="7">
                  <c:v>3024</c:v>
                </c:pt>
              </c:numCache>
            </c:numRef>
          </c:val>
          <c:smooth val="0"/>
          <c:extLst>
            <c:ext xmlns:c16="http://schemas.microsoft.com/office/drawing/2014/chart" uri="{C3380CC4-5D6E-409C-BE32-E72D297353CC}">
              <c16:uniqueId val="{00000001-A01F-447F-B135-E1DB1544C529}"/>
            </c:ext>
          </c:extLst>
        </c:ser>
        <c:dLbls>
          <c:showLegendKey val="0"/>
          <c:showVal val="0"/>
          <c:showCatName val="0"/>
          <c:showSerName val="0"/>
          <c:showPercent val="0"/>
          <c:showBubbleSize val="0"/>
        </c:dLbls>
        <c:smooth val="0"/>
        <c:axId val="525888528"/>
        <c:axId val="525888856"/>
        <c:extLst>
          <c:ext xmlns:c15="http://schemas.microsoft.com/office/drawing/2012/chart" uri="{02D57815-91ED-43cb-92C2-25804820EDAC}">
            <c15:filteredLineSeries>
              <c15:ser>
                <c:idx val="0"/>
                <c:order val="0"/>
                <c:tx>
                  <c:strRef>
                    <c:extLst>
                      <c:ext uri="{02D57815-91ED-43cb-92C2-25804820EDAC}">
                        <c15:formulaRef>
                          <c15:sqref>YoY!$B$1</c15:sqref>
                        </c15:formulaRef>
                      </c:ext>
                    </c:extLst>
                    <c:strCache>
                      <c:ptCount val="1"/>
                      <c:pt idx="0">
                        <c:v>2019</c:v>
                      </c:pt>
                    </c:strCache>
                  </c:strRef>
                </c:tx>
                <c:spPr>
                  <a:ln w="28575" cap="rnd">
                    <a:solidFill>
                      <a:schemeClr val="accent1"/>
                    </a:solidFill>
                    <a:round/>
                  </a:ln>
                  <a:effectLst/>
                </c:spPr>
                <c:marker>
                  <c:symbol val="none"/>
                </c:marker>
                <c:cat>
                  <c:strRef>
                    <c:extLst>
                      <c:ext uri="{02D57815-91ED-43cb-92C2-25804820EDAC}">
                        <c15:formulaRef>
                          <c15:sqref>YoY!$A$2:$A$13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YoY!$B$2:$B$13</c15:sqref>
                        </c15:formulaRef>
                      </c:ext>
                    </c:extLst>
                    <c:numCache>
                      <c:formatCode>General</c:formatCode>
                      <c:ptCount val="12"/>
                      <c:pt idx="0">
                        <c:v>1151</c:v>
                      </c:pt>
                      <c:pt idx="1">
                        <c:v>1244</c:v>
                      </c:pt>
                      <c:pt idx="2">
                        <c:v>992</c:v>
                      </c:pt>
                      <c:pt idx="3">
                        <c:v>1679</c:v>
                      </c:pt>
                      <c:pt idx="4">
                        <c:v>1709</c:v>
                      </c:pt>
                      <c:pt idx="5">
                        <c:v>1290</c:v>
                      </c:pt>
                      <c:pt idx="6">
                        <c:v>1107</c:v>
                      </c:pt>
                      <c:pt idx="7">
                        <c:v>1058</c:v>
                      </c:pt>
                      <c:pt idx="8">
                        <c:v>1210</c:v>
                      </c:pt>
                      <c:pt idx="9">
                        <c:v>1395</c:v>
                      </c:pt>
                      <c:pt idx="10">
                        <c:v>1428</c:v>
                      </c:pt>
                      <c:pt idx="11">
                        <c:v>945</c:v>
                      </c:pt>
                    </c:numCache>
                  </c:numRef>
                </c:val>
                <c:smooth val="0"/>
                <c:extLst>
                  <c:ext xmlns:c16="http://schemas.microsoft.com/office/drawing/2014/chart" uri="{C3380CC4-5D6E-409C-BE32-E72D297353CC}">
                    <c16:uniqueId val="{00000002-A01F-447F-B135-E1DB1544C529}"/>
                  </c:ext>
                </c:extLst>
              </c15:ser>
            </c15:filteredLineSeries>
          </c:ext>
        </c:extLst>
      </c:lineChart>
      <c:catAx>
        <c:axId val="52588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888856"/>
        <c:crosses val="autoZero"/>
        <c:auto val="1"/>
        <c:lblAlgn val="ctr"/>
        <c:lblOffset val="100"/>
        <c:noMultiLvlLbl val="0"/>
      </c:catAx>
      <c:valAx>
        <c:axId val="525888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88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a:solidFill>
                <a:srgbClr val="FFC000"/>
              </a:solid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5176-4F97-B669-22B3152472EE}"/>
              </c:ext>
            </c:extLst>
          </c:dPt>
          <c:dPt>
            <c:idx val="1"/>
            <c:bubble3D val="0"/>
            <c:spPr>
              <a:solidFill>
                <a:schemeClr val="accent3"/>
              </a:solidFill>
              <a:ln w="19050">
                <a:solidFill>
                  <a:srgbClr val="FFC000"/>
                </a:solidFill>
              </a:ln>
              <a:effectLst/>
            </c:spPr>
            <c:extLst>
              <c:ext xmlns:c16="http://schemas.microsoft.com/office/drawing/2014/chart" uri="{C3380CC4-5D6E-409C-BE32-E72D297353CC}">
                <c16:uniqueId val="{00000003-5176-4F97-B669-22B3152472EE}"/>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5176-4F97-B669-22B3152472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C000"/>
              </a:solidFill>
              <a:ln w="19050">
                <a:noFill/>
              </a:ln>
              <a:effectLst/>
            </c:spPr>
            <c:extLst>
              <c:ext xmlns:c16="http://schemas.microsoft.com/office/drawing/2014/chart" uri="{C3380CC4-5D6E-409C-BE32-E72D297353CC}">
                <c16:uniqueId val="{00000001-F259-4A8B-82EE-30EE34049918}"/>
              </c:ext>
            </c:extLst>
          </c:dPt>
          <c:dPt>
            <c:idx val="1"/>
            <c:bubble3D val="0"/>
            <c:spPr>
              <a:solidFill>
                <a:schemeClr val="bg1"/>
              </a:solidFill>
              <a:ln w="19050">
                <a:noFill/>
              </a:ln>
              <a:effectLst/>
            </c:spPr>
            <c:extLst>
              <c:ext xmlns:c16="http://schemas.microsoft.com/office/drawing/2014/chart" uri="{C3380CC4-5D6E-409C-BE32-E72D297353CC}">
                <c16:uniqueId val="{00000003-F259-4A8B-82EE-30EE34049918}"/>
              </c:ext>
            </c:extLst>
          </c:dPt>
          <c:cat>
            <c:strRef>
              <c:f>Sheet1!$A$2:$A$3</c:f>
              <c:strCache>
                <c:ptCount val="2"/>
                <c:pt idx="0">
                  <c:v>1st Qtr</c:v>
                </c:pt>
                <c:pt idx="1">
                  <c:v>2nd Qtr</c:v>
                </c:pt>
              </c:strCache>
            </c:strRef>
          </c:cat>
          <c:val>
            <c:numRef>
              <c:f>Sheet1!$B$2:$B$3</c:f>
              <c:numCache>
                <c:formatCode>0%</c:formatCode>
                <c:ptCount val="2"/>
                <c:pt idx="0">
                  <c:v>0.37</c:v>
                </c:pt>
                <c:pt idx="1">
                  <c:v>0.63</c:v>
                </c:pt>
              </c:numCache>
            </c:numRef>
          </c:val>
          <c:extLst>
            <c:ext xmlns:c16="http://schemas.microsoft.com/office/drawing/2014/chart" uri="{C3380CC4-5D6E-409C-BE32-E72D297353CC}">
              <c16:uniqueId val="{00000004-F259-4A8B-82EE-30EE340499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accent6"/>
              </a:solidFill>
            </a:ln>
          </c:spPr>
          <c:dPt>
            <c:idx val="0"/>
            <c:bubble3D val="0"/>
            <c:spPr>
              <a:solidFill>
                <a:schemeClr val="accent3"/>
              </a:solidFill>
              <a:ln w="19050">
                <a:solidFill>
                  <a:schemeClr val="accent6"/>
                </a:solidFill>
              </a:ln>
              <a:effectLst/>
            </c:spPr>
            <c:extLst>
              <c:ext xmlns:c16="http://schemas.microsoft.com/office/drawing/2014/chart" uri="{C3380CC4-5D6E-409C-BE32-E72D297353CC}">
                <c16:uniqueId val="{00000001-FC4A-4D4A-A613-56DE4580CF41}"/>
              </c:ext>
            </c:extLst>
          </c:dPt>
          <c:dPt>
            <c:idx val="1"/>
            <c:bubble3D val="0"/>
            <c:spPr>
              <a:solidFill>
                <a:schemeClr val="bg1"/>
              </a:solidFill>
              <a:ln w="19050">
                <a:solidFill>
                  <a:schemeClr val="accent6"/>
                </a:solidFill>
              </a:ln>
              <a:effectLst/>
            </c:spPr>
            <c:extLst>
              <c:ext xmlns:c16="http://schemas.microsoft.com/office/drawing/2014/chart" uri="{C3380CC4-5D6E-409C-BE32-E72D297353CC}">
                <c16:uniqueId val="{00000003-FC4A-4D4A-A613-56DE4580CF41}"/>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FC4A-4D4A-A613-56DE4580CF4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a:solidFill>
                <a:srgbClr val="FFC000"/>
              </a:solid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D914-4411-B5F8-5A07F6B230C3}"/>
              </c:ext>
            </c:extLst>
          </c:dPt>
          <c:dPt>
            <c:idx val="1"/>
            <c:bubble3D val="0"/>
            <c:spPr>
              <a:solidFill>
                <a:schemeClr val="accent3"/>
              </a:solidFill>
              <a:ln w="19050">
                <a:solidFill>
                  <a:srgbClr val="FFC000"/>
                </a:solidFill>
              </a:ln>
              <a:effectLst/>
            </c:spPr>
            <c:extLst>
              <c:ext xmlns:c16="http://schemas.microsoft.com/office/drawing/2014/chart" uri="{C3380CC4-5D6E-409C-BE32-E72D297353CC}">
                <c16:uniqueId val="{00000003-D914-4411-B5F8-5A07F6B230C3}"/>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D914-4411-B5F8-5A07F6B230C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solidFill>
                <a:schemeClr val="accent6"/>
              </a:solidFill>
            </a:ln>
          </c:spPr>
          <c:dPt>
            <c:idx val="0"/>
            <c:bubble3D val="0"/>
            <c:spPr>
              <a:solidFill>
                <a:schemeClr val="accent3"/>
              </a:solidFill>
              <a:ln w="19050">
                <a:solidFill>
                  <a:schemeClr val="accent6"/>
                </a:solidFill>
              </a:ln>
              <a:effectLst/>
            </c:spPr>
            <c:extLst>
              <c:ext xmlns:c16="http://schemas.microsoft.com/office/drawing/2014/chart" uri="{C3380CC4-5D6E-409C-BE32-E72D297353CC}">
                <c16:uniqueId val="{00000001-74C2-4BB9-BFDF-1DA4AA9D569A}"/>
              </c:ext>
            </c:extLst>
          </c:dPt>
          <c:dPt>
            <c:idx val="1"/>
            <c:bubble3D val="0"/>
            <c:spPr>
              <a:solidFill>
                <a:schemeClr val="bg1"/>
              </a:solidFill>
              <a:ln w="19050">
                <a:solidFill>
                  <a:schemeClr val="accent6"/>
                </a:solidFill>
              </a:ln>
              <a:effectLst/>
            </c:spPr>
            <c:extLst>
              <c:ext xmlns:c16="http://schemas.microsoft.com/office/drawing/2014/chart" uri="{C3380CC4-5D6E-409C-BE32-E72D297353CC}">
                <c16:uniqueId val="{00000003-74C2-4BB9-BFDF-1DA4AA9D569A}"/>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74C2-4BB9-BFDF-1DA4AA9D569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solidFill>
                  <a:srgbClr val="FFC000"/>
                </a:solidFill>
              </a:ln>
              <a:effectLst/>
            </c:spPr>
            <c:extLst>
              <c:ext xmlns:c16="http://schemas.microsoft.com/office/drawing/2014/chart" uri="{C3380CC4-5D6E-409C-BE32-E72D297353CC}">
                <c16:uniqueId val="{00000001-53B8-47D6-A052-67C60EB6A289}"/>
              </c:ext>
            </c:extLst>
          </c:dPt>
          <c:dPt>
            <c:idx val="1"/>
            <c:bubble3D val="0"/>
            <c:spPr>
              <a:solidFill>
                <a:schemeClr val="bg1"/>
              </a:solidFill>
              <a:ln w="19050">
                <a:noFill/>
              </a:ln>
              <a:effectLst/>
            </c:spPr>
            <c:extLst>
              <c:ext xmlns:c16="http://schemas.microsoft.com/office/drawing/2014/chart" uri="{C3380CC4-5D6E-409C-BE32-E72D297353CC}">
                <c16:uniqueId val="{00000003-53B8-47D6-A052-67C60EB6A289}"/>
              </c:ext>
            </c:extLst>
          </c:dPt>
          <c:cat>
            <c:strRef>
              <c:f>Sheet1!$A$2:$A$3</c:f>
              <c:strCache>
                <c:ptCount val="2"/>
                <c:pt idx="0">
                  <c:v>1st Qtr</c:v>
                </c:pt>
                <c:pt idx="1">
                  <c:v>2nd Qtr</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53B8-47D6-A052-67C60EB6A28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[2021_YoY_NNL.xlsx]Sheet2!PivotTable10</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NNL Brought in by Primary Campaigns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Sheet2!$B$3:$B$4</c:f>
              <c:strCache>
                <c:ptCount val="1"/>
                <c:pt idx="0">
                  <c:v>Website</c:v>
                </c:pt>
              </c:strCache>
            </c:strRef>
          </c:tx>
          <c:spPr>
            <a:solidFill>
              <a:schemeClr val="accent1"/>
            </a:solidFill>
            <a:ln>
              <a:noFill/>
            </a:ln>
            <a:effectLst/>
          </c:spPr>
          <c:invertIfNegative val="0"/>
          <c:cat>
            <c:strRef>
              <c:f>Sheet2!$A$5:$A$8</c:f>
              <c:strCache>
                <c:ptCount val="3"/>
                <c:pt idx="0">
                  <c:v>June</c:v>
                </c:pt>
                <c:pt idx="1">
                  <c:v>July</c:v>
                </c:pt>
                <c:pt idx="2">
                  <c:v>August</c:v>
                </c:pt>
              </c:strCache>
            </c:strRef>
          </c:cat>
          <c:val>
            <c:numRef>
              <c:f>Sheet2!$B$5:$B$8</c:f>
              <c:numCache>
                <c:formatCode>General</c:formatCode>
                <c:ptCount val="3"/>
                <c:pt idx="0">
                  <c:v>1044</c:v>
                </c:pt>
                <c:pt idx="1">
                  <c:v>1054</c:v>
                </c:pt>
                <c:pt idx="2">
                  <c:v>1587</c:v>
                </c:pt>
              </c:numCache>
            </c:numRef>
          </c:val>
          <c:extLst>
            <c:ext xmlns:c16="http://schemas.microsoft.com/office/drawing/2014/chart" uri="{C3380CC4-5D6E-409C-BE32-E72D297353CC}">
              <c16:uniqueId val="{00000000-75DA-443B-B206-9DD0BF157572}"/>
            </c:ext>
          </c:extLst>
        </c:ser>
        <c:ser>
          <c:idx val="1"/>
          <c:order val="1"/>
          <c:tx>
            <c:strRef>
              <c:f>Sheet2!$C$3:$C$4</c:f>
              <c:strCache>
                <c:ptCount val="1"/>
                <c:pt idx="0">
                  <c:v>IS</c:v>
                </c:pt>
              </c:strCache>
            </c:strRef>
          </c:tx>
          <c:spPr>
            <a:solidFill>
              <a:schemeClr val="accent2"/>
            </a:solidFill>
            <a:ln>
              <a:noFill/>
            </a:ln>
            <a:effectLst/>
          </c:spPr>
          <c:invertIfNegative val="0"/>
          <c:cat>
            <c:strRef>
              <c:f>Sheet2!$A$5:$A$8</c:f>
              <c:strCache>
                <c:ptCount val="3"/>
                <c:pt idx="0">
                  <c:v>June</c:v>
                </c:pt>
                <c:pt idx="1">
                  <c:v>July</c:v>
                </c:pt>
                <c:pt idx="2">
                  <c:v>August</c:v>
                </c:pt>
              </c:strCache>
            </c:strRef>
          </c:cat>
          <c:val>
            <c:numRef>
              <c:f>Sheet2!$C$5:$C$8</c:f>
              <c:numCache>
                <c:formatCode>General</c:formatCode>
                <c:ptCount val="3"/>
                <c:pt idx="0">
                  <c:v>461</c:v>
                </c:pt>
                <c:pt idx="1">
                  <c:v>611</c:v>
                </c:pt>
                <c:pt idx="2">
                  <c:v>781</c:v>
                </c:pt>
              </c:numCache>
            </c:numRef>
          </c:val>
          <c:extLst>
            <c:ext xmlns:c16="http://schemas.microsoft.com/office/drawing/2014/chart" uri="{C3380CC4-5D6E-409C-BE32-E72D297353CC}">
              <c16:uniqueId val="{00000001-75DA-443B-B206-9DD0BF157572}"/>
            </c:ext>
          </c:extLst>
        </c:ser>
        <c:ser>
          <c:idx val="2"/>
          <c:order val="2"/>
          <c:tx>
            <c:strRef>
              <c:f>Sheet2!$D$3:$D$4</c:f>
              <c:strCache>
                <c:ptCount val="1"/>
                <c:pt idx="0">
                  <c:v>HC</c:v>
                </c:pt>
              </c:strCache>
            </c:strRef>
          </c:tx>
          <c:spPr>
            <a:solidFill>
              <a:schemeClr val="accent3"/>
            </a:solidFill>
            <a:ln>
              <a:noFill/>
            </a:ln>
            <a:effectLst/>
          </c:spPr>
          <c:invertIfNegative val="0"/>
          <c:cat>
            <c:strRef>
              <c:f>Sheet2!$A$5:$A$8</c:f>
              <c:strCache>
                <c:ptCount val="3"/>
                <c:pt idx="0">
                  <c:v>June</c:v>
                </c:pt>
                <c:pt idx="1">
                  <c:v>July</c:v>
                </c:pt>
                <c:pt idx="2">
                  <c:v>August</c:v>
                </c:pt>
              </c:strCache>
            </c:strRef>
          </c:cat>
          <c:val>
            <c:numRef>
              <c:f>Sheet2!$D$5:$D$8</c:f>
              <c:numCache>
                <c:formatCode>General</c:formatCode>
                <c:ptCount val="3"/>
                <c:pt idx="0">
                  <c:v>187</c:v>
                </c:pt>
                <c:pt idx="1">
                  <c:v>450</c:v>
                </c:pt>
                <c:pt idx="2">
                  <c:v>24</c:v>
                </c:pt>
              </c:numCache>
            </c:numRef>
          </c:val>
          <c:extLst>
            <c:ext xmlns:c16="http://schemas.microsoft.com/office/drawing/2014/chart" uri="{C3380CC4-5D6E-409C-BE32-E72D297353CC}">
              <c16:uniqueId val="{00000002-75DA-443B-B206-9DD0BF157572}"/>
            </c:ext>
          </c:extLst>
        </c:ser>
        <c:ser>
          <c:idx val="3"/>
          <c:order val="3"/>
          <c:tx>
            <c:strRef>
              <c:f>Sheet2!$E$3:$E$4</c:f>
              <c:strCache>
                <c:ptCount val="1"/>
                <c:pt idx="0">
                  <c:v>CS</c:v>
                </c:pt>
              </c:strCache>
            </c:strRef>
          </c:tx>
          <c:spPr>
            <a:solidFill>
              <a:schemeClr val="accent4"/>
            </a:solidFill>
            <a:ln>
              <a:noFill/>
            </a:ln>
            <a:effectLst/>
          </c:spPr>
          <c:invertIfNegative val="0"/>
          <c:cat>
            <c:strRef>
              <c:f>Sheet2!$A$5:$A$8</c:f>
              <c:strCache>
                <c:ptCount val="3"/>
                <c:pt idx="0">
                  <c:v>June</c:v>
                </c:pt>
                <c:pt idx="1">
                  <c:v>July</c:v>
                </c:pt>
                <c:pt idx="2">
                  <c:v>August</c:v>
                </c:pt>
              </c:strCache>
            </c:strRef>
          </c:cat>
          <c:val>
            <c:numRef>
              <c:f>Sheet2!$E$5:$E$8</c:f>
              <c:numCache>
                <c:formatCode>General</c:formatCode>
                <c:ptCount val="3"/>
                <c:pt idx="0">
                  <c:v>104</c:v>
                </c:pt>
                <c:pt idx="1">
                  <c:v>342</c:v>
                </c:pt>
                <c:pt idx="2">
                  <c:v>196</c:v>
                </c:pt>
              </c:numCache>
            </c:numRef>
          </c:val>
          <c:extLst>
            <c:ext xmlns:c16="http://schemas.microsoft.com/office/drawing/2014/chart" uri="{C3380CC4-5D6E-409C-BE32-E72D297353CC}">
              <c16:uniqueId val="{00000003-75DA-443B-B206-9DD0BF157572}"/>
            </c:ext>
          </c:extLst>
        </c:ser>
        <c:ser>
          <c:idx val="4"/>
          <c:order val="4"/>
          <c:tx>
            <c:strRef>
              <c:f>Sheet2!$F$3:$F$4</c:f>
              <c:strCache>
                <c:ptCount val="1"/>
                <c:pt idx="0">
                  <c:v>RWE</c:v>
                </c:pt>
              </c:strCache>
            </c:strRef>
          </c:tx>
          <c:spPr>
            <a:solidFill>
              <a:schemeClr val="accent5"/>
            </a:solidFill>
            <a:ln>
              <a:noFill/>
            </a:ln>
            <a:effectLst/>
          </c:spPr>
          <c:invertIfNegative val="0"/>
          <c:cat>
            <c:strRef>
              <c:f>Sheet2!$A$5:$A$8</c:f>
              <c:strCache>
                <c:ptCount val="3"/>
                <c:pt idx="0">
                  <c:v>June</c:v>
                </c:pt>
                <c:pt idx="1">
                  <c:v>July</c:v>
                </c:pt>
                <c:pt idx="2">
                  <c:v>August</c:v>
                </c:pt>
              </c:strCache>
            </c:strRef>
          </c:cat>
          <c:val>
            <c:numRef>
              <c:f>Sheet2!$F$5:$F$8</c:f>
              <c:numCache>
                <c:formatCode>General</c:formatCode>
                <c:ptCount val="3"/>
                <c:pt idx="0">
                  <c:v>34</c:v>
                </c:pt>
                <c:pt idx="1">
                  <c:v>174</c:v>
                </c:pt>
                <c:pt idx="2">
                  <c:v>389</c:v>
                </c:pt>
              </c:numCache>
            </c:numRef>
          </c:val>
          <c:extLst>
            <c:ext xmlns:c16="http://schemas.microsoft.com/office/drawing/2014/chart" uri="{C3380CC4-5D6E-409C-BE32-E72D297353CC}">
              <c16:uniqueId val="{00000004-75DA-443B-B206-9DD0BF157572}"/>
            </c:ext>
          </c:extLst>
        </c:ser>
        <c:ser>
          <c:idx val="5"/>
          <c:order val="5"/>
          <c:tx>
            <c:strRef>
              <c:f>Sheet2!$G$3:$G$4</c:f>
              <c:strCache>
                <c:ptCount val="1"/>
                <c:pt idx="0">
                  <c:v>CSMS</c:v>
                </c:pt>
              </c:strCache>
            </c:strRef>
          </c:tx>
          <c:spPr>
            <a:solidFill>
              <a:schemeClr val="accent6"/>
            </a:solidFill>
            <a:ln>
              <a:noFill/>
            </a:ln>
            <a:effectLst/>
          </c:spPr>
          <c:invertIfNegative val="0"/>
          <c:cat>
            <c:strRef>
              <c:f>Sheet2!$A$5:$A$8</c:f>
              <c:strCache>
                <c:ptCount val="3"/>
                <c:pt idx="0">
                  <c:v>June</c:v>
                </c:pt>
                <c:pt idx="1">
                  <c:v>July</c:v>
                </c:pt>
                <c:pt idx="2">
                  <c:v>August</c:v>
                </c:pt>
              </c:strCache>
            </c:strRef>
          </c:cat>
          <c:val>
            <c:numRef>
              <c:f>Sheet2!$G$5:$G$8</c:f>
              <c:numCache>
                <c:formatCode>General</c:formatCode>
                <c:ptCount val="3"/>
                <c:pt idx="0">
                  <c:v>45</c:v>
                </c:pt>
                <c:pt idx="1">
                  <c:v>18</c:v>
                </c:pt>
                <c:pt idx="2">
                  <c:v>17</c:v>
                </c:pt>
              </c:numCache>
            </c:numRef>
          </c:val>
          <c:extLst>
            <c:ext xmlns:c16="http://schemas.microsoft.com/office/drawing/2014/chart" uri="{C3380CC4-5D6E-409C-BE32-E72D297353CC}">
              <c16:uniqueId val="{00000005-75DA-443B-B206-9DD0BF157572}"/>
            </c:ext>
          </c:extLst>
        </c:ser>
        <c:ser>
          <c:idx val="6"/>
          <c:order val="6"/>
          <c:tx>
            <c:strRef>
              <c:f>Sheet2!$H$3:$H$4</c:f>
              <c:strCache>
                <c:ptCount val="1"/>
                <c:pt idx="0">
                  <c:v>EBP</c:v>
                </c:pt>
              </c:strCache>
            </c:strRef>
          </c:tx>
          <c:spPr>
            <a:solidFill>
              <a:schemeClr val="accent1">
                <a:lumMod val="60000"/>
              </a:schemeClr>
            </a:solidFill>
            <a:ln>
              <a:noFill/>
            </a:ln>
            <a:effectLst/>
          </c:spPr>
          <c:invertIfNegative val="0"/>
          <c:cat>
            <c:strRef>
              <c:f>Sheet2!$A$5:$A$8</c:f>
              <c:strCache>
                <c:ptCount val="3"/>
                <c:pt idx="0">
                  <c:v>June</c:v>
                </c:pt>
                <c:pt idx="1">
                  <c:v>July</c:v>
                </c:pt>
                <c:pt idx="2">
                  <c:v>August</c:v>
                </c:pt>
              </c:strCache>
            </c:strRef>
          </c:cat>
          <c:val>
            <c:numRef>
              <c:f>Sheet2!$H$5:$H$8</c:f>
              <c:numCache>
                <c:formatCode>General</c:formatCode>
                <c:ptCount val="3"/>
                <c:pt idx="0">
                  <c:v>6</c:v>
                </c:pt>
                <c:pt idx="1">
                  <c:v>17</c:v>
                </c:pt>
                <c:pt idx="2">
                  <c:v>24</c:v>
                </c:pt>
              </c:numCache>
            </c:numRef>
          </c:val>
          <c:extLst>
            <c:ext xmlns:c16="http://schemas.microsoft.com/office/drawing/2014/chart" uri="{C3380CC4-5D6E-409C-BE32-E72D297353CC}">
              <c16:uniqueId val="{00000006-75DA-443B-B206-9DD0BF157572}"/>
            </c:ext>
          </c:extLst>
        </c:ser>
        <c:ser>
          <c:idx val="7"/>
          <c:order val="7"/>
          <c:tx>
            <c:strRef>
              <c:f>Sheet2!$I$3:$I$4</c:f>
              <c:strCache>
                <c:ptCount val="1"/>
                <c:pt idx="0">
                  <c:v>COVID-19</c:v>
                </c:pt>
              </c:strCache>
            </c:strRef>
          </c:tx>
          <c:spPr>
            <a:solidFill>
              <a:schemeClr val="accent2">
                <a:lumMod val="60000"/>
              </a:schemeClr>
            </a:solidFill>
            <a:ln>
              <a:noFill/>
            </a:ln>
            <a:effectLst/>
          </c:spPr>
          <c:invertIfNegative val="0"/>
          <c:cat>
            <c:strRef>
              <c:f>Sheet2!$A$5:$A$8</c:f>
              <c:strCache>
                <c:ptCount val="3"/>
                <c:pt idx="0">
                  <c:v>June</c:v>
                </c:pt>
                <c:pt idx="1">
                  <c:v>July</c:v>
                </c:pt>
                <c:pt idx="2">
                  <c:v>August</c:v>
                </c:pt>
              </c:strCache>
            </c:strRef>
          </c:cat>
          <c:val>
            <c:numRef>
              <c:f>Sheet2!$I$5:$I$8</c:f>
              <c:numCache>
                <c:formatCode>General</c:formatCode>
                <c:ptCount val="3"/>
                <c:pt idx="0">
                  <c:v>4</c:v>
                </c:pt>
                <c:pt idx="1">
                  <c:v>1</c:v>
                </c:pt>
                <c:pt idx="2">
                  <c:v>4</c:v>
                </c:pt>
              </c:numCache>
            </c:numRef>
          </c:val>
          <c:extLst>
            <c:ext xmlns:c16="http://schemas.microsoft.com/office/drawing/2014/chart" uri="{C3380CC4-5D6E-409C-BE32-E72D297353CC}">
              <c16:uniqueId val="{00000007-75DA-443B-B206-9DD0BF157572}"/>
            </c:ext>
          </c:extLst>
        </c:ser>
        <c:ser>
          <c:idx val="8"/>
          <c:order val="8"/>
          <c:tx>
            <c:strRef>
              <c:f>Sheet2!$J$3:$J$4</c:f>
              <c:strCache>
                <c:ptCount val="1"/>
                <c:pt idx="0">
                  <c:v>Med Affairs</c:v>
                </c:pt>
              </c:strCache>
            </c:strRef>
          </c:tx>
          <c:spPr>
            <a:solidFill>
              <a:schemeClr val="accent3">
                <a:lumMod val="60000"/>
              </a:schemeClr>
            </a:solidFill>
            <a:ln>
              <a:noFill/>
            </a:ln>
            <a:effectLst/>
          </c:spPr>
          <c:invertIfNegative val="0"/>
          <c:cat>
            <c:strRef>
              <c:f>Sheet2!$A$5:$A$8</c:f>
              <c:strCache>
                <c:ptCount val="3"/>
                <c:pt idx="0">
                  <c:v>June</c:v>
                </c:pt>
                <c:pt idx="1">
                  <c:v>July</c:v>
                </c:pt>
                <c:pt idx="2">
                  <c:v>August</c:v>
                </c:pt>
              </c:strCache>
            </c:strRef>
          </c:cat>
          <c:val>
            <c:numRef>
              <c:f>Sheet2!$J$5:$J$8</c:f>
              <c:numCache>
                <c:formatCode>General</c:formatCode>
                <c:ptCount val="3"/>
                <c:pt idx="2">
                  <c:v>2</c:v>
                </c:pt>
              </c:numCache>
            </c:numRef>
          </c:val>
          <c:extLst>
            <c:ext xmlns:c16="http://schemas.microsoft.com/office/drawing/2014/chart" uri="{C3380CC4-5D6E-409C-BE32-E72D297353CC}">
              <c16:uniqueId val="{00000008-75DA-443B-B206-9DD0BF157572}"/>
            </c:ext>
          </c:extLst>
        </c:ser>
        <c:dLbls>
          <c:showLegendKey val="0"/>
          <c:showVal val="0"/>
          <c:showCatName val="0"/>
          <c:showSerName val="0"/>
          <c:showPercent val="0"/>
          <c:showBubbleSize val="0"/>
        </c:dLbls>
        <c:gapWidth val="150"/>
        <c:overlap val="100"/>
        <c:axId val="706700424"/>
        <c:axId val="706700752"/>
      </c:barChart>
      <c:catAx>
        <c:axId val="70670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6700752"/>
        <c:crosses val="autoZero"/>
        <c:auto val="1"/>
        <c:lblAlgn val="ctr"/>
        <c:lblOffset val="100"/>
        <c:noMultiLvlLbl val="0"/>
      </c:catAx>
      <c:valAx>
        <c:axId val="706700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6700424"/>
        <c:crosses val="autoZero"/>
        <c:crossBetween val="between"/>
      </c:valAx>
      <c:spPr>
        <a:noFill/>
        <a:ln>
          <a:noFill/>
        </a:ln>
        <a:effectLst/>
      </c:spPr>
    </c:plotArea>
    <c:legend>
      <c:legendPos val="r"/>
      <c:layout>
        <c:manualLayout>
          <c:xMode val="edge"/>
          <c:yMode val="edge"/>
          <c:x val="0.77763819095477382"/>
          <c:y val="0.1859022309711286"/>
          <c:w val="0.20728643216080403"/>
          <c:h val="0.693427019539224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MQLs and MQL Opp Rates MoM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MoM!$B$1</c:f>
              <c:strCache>
                <c:ptCount val="1"/>
                <c:pt idx="0">
                  <c:v>Count of MQLs</c:v>
                </c:pt>
              </c:strCache>
            </c:strRef>
          </c:tx>
          <c:spPr>
            <a:solidFill>
              <a:schemeClr val="accent5"/>
            </a:solidFill>
            <a:ln>
              <a:noFill/>
            </a:ln>
            <a:effectLst/>
          </c:spPr>
          <c:invertIfNegative val="0"/>
          <c:cat>
            <c:strRef>
              <c:f>MoM!$A$2:$A$9</c:f>
              <c:strCache>
                <c:ptCount val="8"/>
                <c:pt idx="0">
                  <c:v>January</c:v>
                </c:pt>
                <c:pt idx="1">
                  <c:v>February</c:v>
                </c:pt>
                <c:pt idx="2">
                  <c:v>March</c:v>
                </c:pt>
                <c:pt idx="3">
                  <c:v>April</c:v>
                </c:pt>
                <c:pt idx="4">
                  <c:v>May</c:v>
                </c:pt>
                <c:pt idx="5">
                  <c:v>June</c:v>
                </c:pt>
                <c:pt idx="6">
                  <c:v>July</c:v>
                </c:pt>
                <c:pt idx="7">
                  <c:v>August</c:v>
                </c:pt>
              </c:strCache>
            </c:strRef>
          </c:cat>
          <c:val>
            <c:numRef>
              <c:f>MoM!$B$2:$B$9</c:f>
              <c:numCache>
                <c:formatCode>General</c:formatCode>
                <c:ptCount val="8"/>
                <c:pt idx="0">
                  <c:v>95</c:v>
                </c:pt>
                <c:pt idx="1">
                  <c:v>158</c:v>
                </c:pt>
                <c:pt idx="2">
                  <c:v>150</c:v>
                </c:pt>
                <c:pt idx="3">
                  <c:v>215</c:v>
                </c:pt>
                <c:pt idx="4">
                  <c:v>269</c:v>
                </c:pt>
                <c:pt idx="5">
                  <c:v>236</c:v>
                </c:pt>
                <c:pt idx="6">
                  <c:v>265</c:v>
                </c:pt>
                <c:pt idx="7">
                  <c:v>320</c:v>
                </c:pt>
              </c:numCache>
            </c:numRef>
          </c:val>
          <c:extLst>
            <c:ext xmlns:c16="http://schemas.microsoft.com/office/drawing/2014/chart" uri="{C3380CC4-5D6E-409C-BE32-E72D297353CC}">
              <c16:uniqueId val="{00000000-E37B-4A62-92DD-729875ECDBF3}"/>
            </c:ext>
          </c:extLst>
        </c:ser>
        <c:dLbls>
          <c:showLegendKey val="0"/>
          <c:showVal val="0"/>
          <c:showCatName val="0"/>
          <c:showSerName val="0"/>
          <c:showPercent val="0"/>
          <c:showBubbleSize val="0"/>
        </c:dLbls>
        <c:gapWidth val="150"/>
        <c:axId val="719152016"/>
        <c:axId val="719163496"/>
        <c:extLst>
          <c:ext xmlns:c15="http://schemas.microsoft.com/office/drawing/2012/chart" uri="{02D57815-91ED-43cb-92C2-25804820EDAC}">
            <c15:filteredBarSeries>
              <c15:ser>
                <c:idx val="1"/>
                <c:order val="1"/>
                <c:tx>
                  <c:strRef>
                    <c:extLst>
                      <c:ext uri="{02D57815-91ED-43cb-92C2-25804820EDAC}">
                        <c15:formulaRef>
                          <c15:sqref>MoM!$C$1</c15:sqref>
                        </c15:formulaRef>
                      </c:ext>
                    </c:extLst>
                    <c:strCache>
                      <c:ptCount val="1"/>
                      <c:pt idx="0">
                        <c:v>MQL Opps</c:v>
                      </c:pt>
                    </c:strCache>
                  </c:strRef>
                </c:tx>
                <c:spPr>
                  <a:solidFill>
                    <a:schemeClr val="accent2"/>
                  </a:solidFill>
                  <a:ln>
                    <a:noFill/>
                  </a:ln>
                  <a:effectLst/>
                </c:spPr>
                <c:invertIfNegative val="0"/>
                <c:cat>
                  <c:strRef>
                    <c:extLst>
                      <c:ext uri="{02D57815-91ED-43cb-92C2-25804820EDAC}">
                        <c15:formulaRef>
                          <c15:sqref>MoM!$A$2:$A$9</c15:sqref>
                        </c15:formulaRef>
                      </c:ext>
                    </c:extLst>
                    <c:strCache>
                      <c:ptCount val="8"/>
                      <c:pt idx="0">
                        <c:v>January</c:v>
                      </c:pt>
                      <c:pt idx="1">
                        <c:v>February</c:v>
                      </c:pt>
                      <c:pt idx="2">
                        <c:v>March</c:v>
                      </c:pt>
                      <c:pt idx="3">
                        <c:v>April</c:v>
                      </c:pt>
                      <c:pt idx="4">
                        <c:v>May</c:v>
                      </c:pt>
                      <c:pt idx="5">
                        <c:v>June</c:v>
                      </c:pt>
                      <c:pt idx="6">
                        <c:v>July</c:v>
                      </c:pt>
                      <c:pt idx="7">
                        <c:v>August</c:v>
                      </c:pt>
                    </c:strCache>
                  </c:strRef>
                </c:cat>
                <c:val>
                  <c:numRef>
                    <c:extLst>
                      <c:ext uri="{02D57815-91ED-43cb-92C2-25804820EDAC}">
                        <c15:formulaRef>
                          <c15:sqref>MoM!$C$2:$C$9</c15:sqref>
                        </c15:formulaRef>
                      </c:ext>
                    </c:extLst>
                    <c:numCache>
                      <c:formatCode>General</c:formatCode>
                      <c:ptCount val="8"/>
                      <c:pt idx="0">
                        <c:v>22</c:v>
                      </c:pt>
                      <c:pt idx="1">
                        <c:v>37</c:v>
                      </c:pt>
                      <c:pt idx="2">
                        <c:v>37</c:v>
                      </c:pt>
                      <c:pt idx="3">
                        <c:v>44</c:v>
                      </c:pt>
                      <c:pt idx="4">
                        <c:v>30</c:v>
                      </c:pt>
                      <c:pt idx="5">
                        <c:v>39</c:v>
                      </c:pt>
                      <c:pt idx="6">
                        <c:v>40</c:v>
                      </c:pt>
                      <c:pt idx="7">
                        <c:v>24</c:v>
                      </c:pt>
                    </c:numCache>
                  </c:numRef>
                </c:val>
                <c:extLst>
                  <c:ext xmlns:c16="http://schemas.microsoft.com/office/drawing/2014/chart" uri="{C3380CC4-5D6E-409C-BE32-E72D297353CC}">
                    <c16:uniqueId val="{00000002-E37B-4A62-92DD-729875ECDBF3}"/>
                  </c:ext>
                </c:extLst>
              </c15:ser>
            </c15:filteredBarSeries>
          </c:ext>
        </c:extLst>
      </c:barChart>
      <c:lineChart>
        <c:grouping val="standard"/>
        <c:varyColors val="0"/>
        <c:ser>
          <c:idx val="2"/>
          <c:order val="2"/>
          <c:tx>
            <c:strRef>
              <c:f>MoM!$D$1</c:f>
              <c:strCache>
                <c:ptCount val="1"/>
                <c:pt idx="0">
                  <c:v>MQL Rate</c:v>
                </c:pt>
              </c:strCache>
            </c:strRef>
          </c:tx>
          <c:spPr>
            <a:ln w="28575" cap="rnd">
              <a:solidFill>
                <a:schemeClr val="accent6"/>
              </a:solidFill>
              <a:round/>
            </a:ln>
            <a:effectLst/>
          </c:spPr>
          <c:marker>
            <c:symbol val="none"/>
          </c:marker>
          <c:cat>
            <c:strRef>
              <c:f>MoM!$A$2:$A$9</c:f>
              <c:strCache>
                <c:ptCount val="8"/>
                <c:pt idx="0">
                  <c:v>January</c:v>
                </c:pt>
                <c:pt idx="1">
                  <c:v>February</c:v>
                </c:pt>
                <c:pt idx="2">
                  <c:v>March</c:v>
                </c:pt>
                <c:pt idx="3">
                  <c:v>April</c:v>
                </c:pt>
                <c:pt idx="4">
                  <c:v>May</c:v>
                </c:pt>
                <c:pt idx="5">
                  <c:v>June</c:v>
                </c:pt>
                <c:pt idx="6">
                  <c:v>July</c:v>
                </c:pt>
                <c:pt idx="7">
                  <c:v>August</c:v>
                </c:pt>
              </c:strCache>
            </c:strRef>
          </c:cat>
          <c:val>
            <c:numRef>
              <c:f>MoM!$D$2:$D$9</c:f>
              <c:numCache>
                <c:formatCode>0.00%</c:formatCode>
                <c:ptCount val="8"/>
                <c:pt idx="0">
                  <c:v>0.23157894736842105</c:v>
                </c:pt>
                <c:pt idx="1">
                  <c:v>0.23417721518987342</c:v>
                </c:pt>
                <c:pt idx="2">
                  <c:v>0.24666666666666667</c:v>
                </c:pt>
                <c:pt idx="3">
                  <c:v>0.20465116279069767</c:v>
                </c:pt>
                <c:pt idx="4">
                  <c:v>0.11152416356877323</c:v>
                </c:pt>
                <c:pt idx="5">
                  <c:v>0.1652542372881356</c:v>
                </c:pt>
                <c:pt idx="6">
                  <c:v>0.15094339622641509</c:v>
                </c:pt>
                <c:pt idx="7">
                  <c:v>7.4999999999999997E-2</c:v>
                </c:pt>
              </c:numCache>
            </c:numRef>
          </c:val>
          <c:smooth val="0"/>
          <c:extLst>
            <c:ext xmlns:c16="http://schemas.microsoft.com/office/drawing/2014/chart" uri="{C3380CC4-5D6E-409C-BE32-E72D297353CC}">
              <c16:uniqueId val="{00000001-E37B-4A62-92DD-729875ECDBF3}"/>
            </c:ext>
          </c:extLst>
        </c:ser>
        <c:dLbls>
          <c:showLegendKey val="0"/>
          <c:showVal val="0"/>
          <c:showCatName val="0"/>
          <c:showSerName val="0"/>
          <c:showPercent val="0"/>
          <c:showBubbleSize val="0"/>
        </c:dLbls>
        <c:marker val="1"/>
        <c:smooth val="0"/>
        <c:axId val="719153984"/>
        <c:axId val="719148080"/>
      </c:lineChart>
      <c:catAx>
        <c:axId val="71915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163496"/>
        <c:crosses val="autoZero"/>
        <c:auto val="1"/>
        <c:lblAlgn val="ctr"/>
        <c:lblOffset val="100"/>
        <c:noMultiLvlLbl val="0"/>
      </c:catAx>
      <c:valAx>
        <c:axId val="719163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152016"/>
        <c:crosses val="autoZero"/>
        <c:crossBetween val="between"/>
      </c:valAx>
      <c:valAx>
        <c:axId val="719148080"/>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153984"/>
        <c:crosses val="max"/>
        <c:crossBetween val="between"/>
      </c:valAx>
      <c:catAx>
        <c:axId val="719153984"/>
        <c:scaling>
          <c:orientation val="minMax"/>
        </c:scaling>
        <c:delete val="1"/>
        <c:axPos val="b"/>
        <c:numFmt formatCode="General" sourceLinked="1"/>
        <c:majorTickMark val="out"/>
        <c:minorTickMark val="none"/>
        <c:tickLblPos val="nextTo"/>
        <c:crossAx val="7191480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MQL</a:t>
            </a:r>
            <a:r>
              <a:rPr lang="en-US" baseline="0" dirty="0"/>
              <a:t> </a:t>
            </a:r>
            <a:r>
              <a:rPr lang="en-US" baseline="0" dirty="0" err="1"/>
              <a:t>Opps</a:t>
            </a:r>
            <a:r>
              <a:rPr lang="en-US" baseline="0" dirty="0"/>
              <a:t> and </a:t>
            </a:r>
            <a:r>
              <a:rPr lang="en-US" baseline="0" dirty="0" err="1"/>
              <a:t>Opp</a:t>
            </a:r>
            <a:r>
              <a:rPr lang="en-US" baseline="0" dirty="0"/>
              <a:t> Rates MoM after MQL Creation*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756402172650488E-2"/>
          <c:y val="0.1599453812705483"/>
          <c:w val="0.90376860568054584"/>
          <c:h val="0.57896027652650561"/>
        </c:manualLayout>
      </c:layout>
      <c:lineChart>
        <c:grouping val="standard"/>
        <c:varyColors val="0"/>
        <c:ser>
          <c:idx val="0"/>
          <c:order val="0"/>
          <c:tx>
            <c:strRef>
              <c:f>Sheet2!$AH$15</c:f>
              <c:strCache>
                <c:ptCount val="1"/>
                <c:pt idx="0">
                  <c:v>Avg MQL/Opp Ratio MoM</c:v>
                </c:pt>
              </c:strCache>
            </c:strRef>
          </c:tx>
          <c:spPr>
            <a:ln w="28575" cap="rnd">
              <a:solidFill>
                <a:schemeClr val="accent6"/>
              </a:solidFill>
              <a:round/>
            </a:ln>
            <a:effectLst/>
          </c:spPr>
          <c:marker>
            <c:symbol val="none"/>
          </c:marker>
          <c:cat>
            <c:strRef>
              <c:f>Sheet2!$AI$14:$AM$14</c:f>
              <c:strCache>
                <c:ptCount val="5"/>
                <c:pt idx="0">
                  <c:v>Created Month</c:v>
                </c:pt>
                <c:pt idx="1">
                  <c:v>Second Month</c:v>
                </c:pt>
                <c:pt idx="2">
                  <c:v>3rd Month</c:v>
                </c:pt>
                <c:pt idx="3">
                  <c:v>4th month</c:v>
                </c:pt>
                <c:pt idx="4">
                  <c:v>5+ Months out</c:v>
                </c:pt>
              </c:strCache>
            </c:strRef>
          </c:cat>
          <c:val>
            <c:numRef>
              <c:f>Sheet2!$AI$15:$AM$15</c:f>
              <c:numCache>
                <c:formatCode>0%</c:formatCode>
                <c:ptCount val="5"/>
                <c:pt idx="0">
                  <c:v>0.1</c:v>
                </c:pt>
                <c:pt idx="1">
                  <c:v>0.15</c:v>
                </c:pt>
                <c:pt idx="2">
                  <c:v>0.17</c:v>
                </c:pt>
                <c:pt idx="3">
                  <c:v>0.18</c:v>
                </c:pt>
                <c:pt idx="4">
                  <c:v>0.23</c:v>
                </c:pt>
              </c:numCache>
            </c:numRef>
          </c:val>
          <c:smooth val="0"/>
          <c:extLst>
            <c:ext xmlns:c16="http://schemas.microsoft.com/office/drawing/2014/chart" uri="{C3380CC4-5D6E-409C-BE32-E72D297353CC}">
              <c16:uniqueId val="{00000000-14DE-4EC9-8AED-EB78E1B09F07}"/>
            </c:ext>
          </c:extLst>
        </c:ser>
        <c:ser>
          <c:idx val="1"/>
          <c:order val="1"/>
          <c:tx>
            <c:strRef>
              <c:f>Sheet2!$AH$16</c:f>
              <c:strCache>
                <c:ptCount val="1"/>
                <c:pt idx="0">
                  <c:v>Avg % of total MQL Opps from a month</c:v>
                </c:pt>
              </c:strCache>
            </c:strRef>
          </c:tx>
          <c:spPr>
            <a:ln w="28575" cap="rnd">
              <a:solidFill>
                <a:schemeClr val="accent5"/>
              </a:solidFill>
              <a:round/>
            </a:ln>
            <a:effectLst/>
          </c:spPr>
          <c:marker>
            <c:symbol val="none"/>
          </c:marker>
          <c:cat>
            <c:strRef>
              <c:f>Sheet2!$AI$14:$AM$14</c:f>
              <c:strCache>
                <c:ptCount val="5"/>
                <c:pt idx="0">
                  <c:v>Created Month</c:v>
                </c:pt>
                <c:pt idx="1">
                  <c:v>Second Month</c:v>
                </c:pt>
                <c:pt idx="2">
                  <c:v>3rd Month</c:v>
                </c:pt>
                <c:pt idx="3">
                  <c:v>4th month</c:v>
                </c:pt>
                <c:pt idx="4">
                  <c:v>5+ Months out</c:v>
                </c:pt>
              </c:strCache>
            </c:strRef>
          </c:cat>
          <c:val>
            <c:numRef>
              <c:f>Sheet2!$AI$16:$AM$16</c:f>
              <c:numCache>
                <c:formatCode>0%</c:formatCode>
                <c:ptCount val="5"/>
                <c:pt idx="0">
                  <c:v>0.52</c:v>
                </c:pt>
                <c:pt idx="1">
                  <c:v>0.25</c:v>
                </c:pt>
                <c:pt idx="2">
                  <c:v>7.0000000000000007E-2</c:v>
                </c:pt>
                <c:pt idx="3">
                  <c:v>0.05</c:v>
                </c:pt>
                <c:pt idx="4">
                  <c:v>0.1</c:v>
                </c:pt>
              </c:numCache>
            </c:numRef>
          </c:val>
          <c:smooth val="0"/>
          <c:extLst>
            <c:ext xmlns:c16="http://schemas.microsoft.com/office/drawing/2014/chart" uri="{C3380CC4-5D6E-409C-BE32-E72D297353CC}">
              <c16:uniqueId val="{00000001-14DE-4EC9-8AED-EB78E1B09F07}"/>
            </c:ext>
          </c:extLst>
        </c:ser>
        <c:dLbls>
          <c:showLegendKey val="0"/>
          <c:showVal val="0"/>
          <c:showCatName val="0"/>
          <c:showSerName val="0"/>
          <c:showPercent val="0"/>
          <c:showBubbleSize val="0"/>
        </c:dLbls>
        <c:smooth val="0"/>
        <c:axId val="719987952"/>
        <c:axId val="473161504"/>
      </c:lineChart>
      <c:catAx>
        <c:axId val="71998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161504"/>
        <c:crosses val="autoZero"/>
        <c:auto val="1"/>
        <c:lblAlgn val="ctr"/>
        <c:lblOffset val="100"/>
        <c:noMultiLvlLbl val="0"/>
      </c:catAx>
      <c:valAx>
        <c:axId val="473161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987952"/>
        <c:crosses val="autoZero"/>
        <c:crossBetween val="between"/>
      </c:valAx>
      <c:spPr>
        <a:noFill/>
        <a:ln>
          <a:noFill/>
        </a:ln>
        <a:effectLst/>
      </c:spPr>
    </c:plotArea>
    <c:legend>
      <c:legendPos val="b"/>
      <c:layout>
        <c:manualLayout>
          <c:xMode val="edge"/>
          <c:yMode val="edge"/>
          <c:x val="9.0950262155722966E-2"/>
          <c:y val="0.84958254489229756"/>
          <c:w val="0.82254947426070024"/>
          <c:h val="7.06662954714179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MQL</a:t>
            </a:r>
            <a:r>
              <a:rPr lang="en-US" baseline="0"/>
              <a:t> Tasks</a:t>
            </a:r>
            <a:r>
              <a:rPr lang="en-US"/>
              <a:t> YoY without OneKey</a:t>
            </a:r>
            <a:r>
              <a:rPr lang="en-US" baseline="0"/>
              <a:t> Website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MoM!$AB$48</c:f>
              <c:strCache>
                <c:ptCount val="1"/>
                <c:pt idx="0">
                  <c:v>2020</c:v>
                </c:pt>
              </c:strCache>
            </c:strRef>
          </c:tx>
          <c:spPr>
            <a:ln w="28575" cap="rnd">
              <a:solidFill>
                <a:schemeClr val="accent1"/>
              </a:solidFill>
              <a:round/>
            </a:ln>
            <a:effectLst/>
          </c:spPr>
          <c:marker>
            <c:symbol val="none"/>
          </c:marker>
          <c:cat>
            <c:strRef>
              <c:f>MoM!$Z$49:$Z$60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MoM!$AB$49:$AB$60</c:f>
              <c:numCache>
                <c:formatCode>General</c:formatCode>
                <c:ptCount val="12"/>
                <c:pt idx="0">
                  <c:v>79</c:v>
                </c:pt>
                <c:pt idx="1">
                  <c:v>48</c:v>
                </c:pt>
                <c:pt idx="2">
                  <c:v>46</c:v>
                </c:pt>
                <c:pt idx="3">
                  <c:v>137</c:v>
                </c:pt>
                <c:pt idx="4">
                  <c:v>100</c:v>
                </c:pt>
                <c:pt idx="5">
                  <c:v>61</c:v>
                </c:pt>
                <c:pt idx="6">
                  <c:v>78</c:v>
                </c:pt>
                <c:pt idx="7">
                  <c:v>63</c:v>
                </c:pt>
                <c:pt idx="8">
                  <c:v>55</c:v>
                </c:pt>
                <c:pt idx="9">
                  <c:v>94</c:v>
                </c:pt>
                <c:pt idx="10">
                  <c:v>64</c:v>
                </c:pt>
                <c:pt idx="11">
                  <c:v>102</c:v>
                </c:pt>
              </c:numCache>
            </c:numRef>
          </c:val>
          <c:smooth val="0"/>
          <c:extLst>
            <c:ext xmlns:c16="http://schemas.microsoft.com/office/drawing/2014/chart" uri="{C3380CC4-5D6E-409C-BE32-E72D297353CC}">
              <c16:uniqueId val="{00000000-B3CD-4A8A-B87F-51A9E1608D7F}"/>
            </c:ext>
          </c:extLst>
        </c:ser>
        <c:ser>
          <c:idx val="3"/>
          <c:order val="3"/>
          <c:tx>
            <c:strRef>
              <c:f>MoM!$AD$48</c:f>
              <c:strCache>
                <c:ptCount val="1"/>
                <c:pt idx="0">
                  <c:v>2021 w/o OK</c:v>
                </c:pt>
              </c:strCache>
            </c:strRef>
          </c:tx>
          <c:spPr>
            <a:ln w="28575" cap="rnd">
              <a:solidFill>
                <a:schemeClr val="accent2"/>
              </a:solidFill>
              <a:round/>
            </a:ln>
            <a:effectLst/>
          </c:spPr>
          <c:marker>
            <c:symbol val="none"/>
          </c:marker>
          <c:cat>
            <c:strRef>
              <c:f>MoM!$Z$49:$Z$60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MoM!$AD$49:$AD$60</c:f>
              <c:numCache>
                <c:formatCode>General</c:formatCode>
                <c:ptCount val="12"/>
                <c:pt idx="0">
                  <c:v>94</c:v>
                </c:pt>
                <c:pt idx="1">
                  <c:v>158</c:v>
                </c:pt>
                <c:pt idx="2">
                  <c:v>81</c:v>
                </c:pt>
                <c:pt idx="3">
                  <c:v>138</c:v>
                </c:pt>
                <c:pt idx="4">
                  <c:v>106</c:v>
                </c:pt>
                <c:pt idx="5">
                  <c:v>73</c:v>
                </c:pt>
                <c:pt idx="6">
                  <c:v>122</c:v>
                </c:pt>
                <c:pt idx="7">
                  <c:v>146</c:v>
                </c:pt>
              </c:numCache>
            </c:numRef>
          </c:val>
          <c:smooth val="0"/>
          <c:extLst>
            <c:ext xmlns:c16="http://schemas.microsoft.com/office/drawing/2014/chart" uri="{C3380CC4-5D6E-409C-BE32-E72D297353CC}">
              <c16:uniqueId val="{00000001-B3CD-4A8A-B87F-51A9E1608D7F}"/>
            </c:ext>
          </c:extLst>
        </c:ser>
        <c:ser>
          <c:idx val="4"/>
          <c:order val="4"/>
          <c:tx>
            <c:strRef>
              <c:f>MoM!$AE$48</c:f>
              <c:strCache>
                <c:ptCount val="1"/>
                <c:pt idx="0">
                  <c:v>Rolling 12 Month MQL Avg</c:v>
                </c:pt>
              </c:strCache>
            </c:strRef>
          </c:tx>
          <c:spPr>
            <a:ln w="28575" cap="rnd">
              <a:solidFill>
                <a:schemeClr val="accent3"/>
              </a:solidFill>
              <a:round/>
            </a:ln>
            <a:effectLst/>
          </c:spPr>
          <c:marker>
            <c:symbol val="none"/>
          </c:marker>
          <c:cat>
            <c:strRef>
              <c:f>MoM!$Z$49:$Z$60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MoM!$AE$49:$AE$60</c:f>
              <c:numCache>
                <c:formatCode>General</c:formatCode>
                <c:ptCount val="12"/>
                <c:pt idx="0">
                  <c:v>102.75</c:v>
                </c:pt>
                <c:pt idx="1">
                  <c:v>102.75</c:v>
                </c:pt>
                <c:pt idx="2">
                  <c:v>102.75</c:v>
                </c:pt>
                <c:pt idx="3">
                  <c:v>102.75</c:v>
                </c:pt>
                <c:pt idx="4">
                  <c:v>102.75</c:v>
                </c:pt>
                <c:pt idx="5">
                  <c:v>102.75</c:v>
                </c:pt>
                <c:pt idx="6">
                  <c:v>102.75</c:v>
                </c:pt>
                <c:pt idx="7">
                  <c:v>102.75</c:v>
                </c:pt>
                <c:pt idx="8">
                  <c:v>102.75</c:v>
                </c:pt>
                <c:pt idx="9">
                  <c:v>102.75</c:v>
                </c:pt>
                <c:pt idx="10">
                  <c:v>102.75</c:v>
                </c:pt>
                <c:pt idx="11">
                  <c:v>102.75</c:v>
                </c:pt>
              </c:numCache>
            </c:numRef>
          </c:val>
          <c:smooth val="0"/>
          <c:extLst>
            <c:ext xmlns:c16="http://schemas.microsoft.com/office/drawing/2014/chart" uri="{C3380CC4-5D6E-409C-BE32-E72D297353CC}">
              <c16:uniqueId val="{00000002-B3CD-4A8A-B87F-51A9E1608D7F}"/>
            </c:ext>
          </c:extLst>
        </c:ser>
        <c:dLbls>
          <c:showLegendKey val="0"/>
          <c:showVal val="0"/>
          <c:showCatName val="0"/>
          <c:showSerName val="0"/>
          <c:showPercent val="0"/>
          <c:showBubbleSize val="0"/>
        </c:dLbls>
        <c:smooth val="0"/>
        <c:axId val="1057673120"/>
        <c:axId val="1057676400"/>
        <c:extLst>
          <c:ext xmlns:c15="http://schemas.microsoft.com/office/drawing/2012/chart" uri="{02D57815-91ED-43cb-92C2-25804820EDAC}">
            <c15:filteredLineSeries>
              <c15:ser>
                <c:idx val="0"/>
                <c:order val="0"/>
                <c:tx>
                  <c:strRef>
                    <c:extLst>
                      <c:ext uri="{02D57815-91ED-43cb-92C2-25804820EDAC}">
                        <c15:formulaRef>
                          <c15:sqref>MoM!$AA$48</c15:sqref>
                        </c15:formulaRef>
                      </c:ext>
                    </c:extLst>
                    <c:strCache>
                      <c:ptCount val="1"/>
                      <c:pt idx="0">
                        <c:v>2019</c:v>
                      </c:pt>
                    </c:strCache>
                  </c:strRef>
                </c:tx>
                <c:spPr>
                  <a:ln w="28575" cap="rnd">
                    <a:solidFill>
                      <a:schemeClr val="accent1"/>
                    </a:solidFill>
                    <a:round/>
                  </a:ln>
                  <a:effectLst/>
                </c:spPr>
                <c:marker>
                  <c:symbol val="none"/>
                </c:marker>
                <c:cat>
                  <c:strRef>
                    <c:extLst>
                      <c:ext uri="{02D57815-91ED-43cb-92C2-25804820EDAC}">
                        <c15:formulaRef>
                          <c15:sqref>MoM!$Z$49:$Z$60</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MoM!$AA$49:$AA$60</c15:sqref>
                        </c15:formulaRef>
                      </c:ext>
                    </c:extLst>
                    <c:numCache>
                      <c:formatCode>General</c:formatCode>
                      <c:ptCount val="12"/>
                      <c:pt idx="0">
                        <c:v>14</c:v>
                      </c:pt>
                      <c:pt idx="1">
                        <c:v>21</c:v>
                      </c:pt>
                      <c:pt idx="2">
                        <c:v>23</c:v>
                      </c:pt>
                      <c:pt idx="3">
                        <c:v>32</c:v>
                      </c:pt>
                      <c:pt idx="4">
                        <c:v>32</c:v>
                      </c:pt>
                      <c:pt idx="5">
                        <c:v>42</c:v>
                      </c:pt>
                      <c:pt idx="6">
                        <c:v>27</c:v>
                      </c:pt>
                      <c:pt idx="7">
                        <c:v>19</c:v>
                      </c:pt>
                      <c:pt idx="8">
                        <c:v>31</c:v>
                      </c:pt>
                      <c:pt idx="9">
                        <c:v>63</c:v>
                      </c:pt>
                      <c:pt idx="10">
                        <c:v>74</c:v>
                      </c:pt>
                      <c:pt idx="11">
                        <c:v>52</c:v>
                      </c:pt>
                    </c:numCache>
                  </c:numRef>
                </c:val>
                <c:smooth val="0"/>
                <c:extLst>
                  <c:ext xmlns:c16="http://schemas.microsoft.com/office/drawing/2014/chart" uri="{C3380CC4-5D6E-409C-BE32-E72D297353CC}">
                    <c16:uniqueId val="{00000003-B3CD-4A8A-B87F-51A9E1608D7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MoM!$AC$48</c15:sqref>
                        </c15:formulaRef>
                      </c:ext>
                    </c:extLst>
                    <c:strCache>
                      <c:ptCount val="1"/>
                      <c:pt idx="0">
                        <c:v>2021</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MoM!$Z$49:$Z$60</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MoM!$AC$49:$AC$60</c15:sqref>
                        </c15:formulaRef>
                      </c:ext>
                    </c:extLst>
                    <c:numCache>
                      <c:formatCode>General</c:formatCode>
                      <c:ptCount val="12"/>
                      <c:pt idx="0">
                        <c:v>95</c:v>
                      </c:pt>
                      <c:pt idx="1">
                        <c:v>158</c:v>
                      </c:pt>
                      <c:pt idx="2">
                        <c:v>150</c:v>
                      </c:pt>
                      <c:pt idx="3">
                        <c:v>212</c:v>
                      </c:pt>
                      <c:pt idx="4">
                        <c:v>232</c:v>
                      </c:pt>
                      <c:pt idx="5">
                        <c:v>236</c:v>
                      </c:pt>
                      <c:pt idx="6">
                        <c:v>265</c:v>
                      </c:pt>
                      <c:pt idx="7">
                        <c:v>320</c:v>
                      </c:pt>
                    </c:numCache>
                  </c:numRef>
                </c:val>
                <c:smooth val="0"/>
                <c:extLst xmlns:c15="http://schemas.microsoft.com/office/drawing/2012/chart">
                  <c:ext xmlns:c16="http://schemas.microsoft.com/office/drawing/2014/chart" uri="{C3380CC4-5D6E-409C-BE32-E72D297353CC}">
                    <c16:uniqueId val="{00000004-B3CD-4A8A-B87F-51A9E1608D7F}"/>
                  </c:ext>
                </c:extLst>
              </c15:ser>
            </c15:filteredLineSeries>
          </c:ext>
        </c:extLst>
      </c:lineChart>
      <c:catAx>
        <c:axId val="105767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676400"/>
        <c:crosses val="autoZero"/>
        <c:auto val="1"/>
        <c:lblAlgn val="ctr"/>
        <c:lblOffset val="100"/>
        <c:noMultiLvlLbl val="0"/>
      </c:catAx>
      <c:valAx>
        <c:axId val="105767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67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MQL Tasks YoY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MoM!$AA$6</c:f>
              <c:strCache>
                <c:ptCount val="1"/>
                <c:pt idx="0">
                  <c:v>2020</c:v>
                </c:pt>
              </c:strCache>
            </c:strRef>
          </c:tx>
          <c:spPr>
            <a:ln w="28575" cap="rnd">
              <a:solidFill>
                <a:schemeClr val="accent1"/>
              </a:solidFill>
              <a:round/>
            </a:ln>
            <a:effectLst/>
          </c:spPr>
          <c:marker>
            <c:symbol val="none"/>
          </c:marker>
          <c:cat>
            <c:strRef>
              <c:f>MoM!$Y$7:$Y$18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MoM!$AA$7:$AA$18</c:f>
              <c:numCache>
                <c:formatCode>General</c:formatCode>
                <c:ptCount val="12"/>
                <c:pt idx="0">
                  <c:v>79</c:v>
                </c:pt>
                <c:pt idx="1">
                  <c:v>48</c:v>
                </c:pt>
                <c:pt idx="2">
                  <c:v>46</c:v>
                </c:pt>
                <c:pt idx="3">
                  <c:v>137</c:v>
                </c:pt>
                <c:pt idx="4">
                  <c:v>100</c:v>
                </c:pt>
                <c:pt idx="5">
                  <c:v>61</c:v>
                </c:pt>
                <c:pt idx="6">
                  <c:v>78</c:v>
                </c:pt>
                <c:pt idx="7">
                  <c:v>63</c:v>
                </c:pt>
                <c:pt idx="8">
                  <c:v>55</c:v>
                </c:pt>
                <c:pt idx="9">
                  <c:v>94</c:v>
                </c:pt>
                <c:pt idx="10">
                  <c:v>64</c:v>
                </c:pt>
                <c:pt idx="11">
                  <c:v>102</c:v>
                </c:pt>
              </c:numCache>
            </c:numRef>
          </c:val>
          <c:smooth val="0"/>
          <c:extLst>
            <c:ext xmlns:c16="http://schemas.microsoft.com/office/drawing/2014/chart" uri="{C3380CC4-5D6E-409C-BE32-E72D297353CC}">
              <c16:uniqueId val="{00000000-E122-4B94-82EC-E44490D9DDA9}"/>
            </c:ext>
          </c:extLst>
        </c:ser>
        <c:ser>
          <c:idx val="1"/>
          <c:order val="1"/>
          <c:tx>
            <c:strRef>
              <c:f>MoM!$AB$6</c:f>
              <c:strCache>
                <c:ptCount val="1"/>
                <c:pt idx="0">
                  <c:v>2021</c:v>
                </c:pt>
              </c:strCache>
            </c:strRef>
          </c:tx>
          <c:spPr>
            <a:ln w="28575" cap="rnd">
              <a:solidFill>
                <a:schemeClr val="accent2"/>
              </a:solidFill>
              <a:round/>
            </a:ln>
            <a:effectLst/>
          </c:spPr>
          <c:marker>
            <c:symbol val="none"/>
          </c:marker>
          <c:cat>
            <c:strRef>
              <c:f>MoM!$Y$7:$Y$18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MoM!$AB$7:$AB$18</c:f>
              <c:numCache>
                <c:formatCode>General</c:formatCode>
                <c:ptCount val="12"/>
                <c:pt idx="0">
                  <c:v>95</c:v>
                </c:pt>
                <c:pt idx="1">
                  <c:v>158</c:v>
                </c:pt>
                <c:pt idx="2">
                  <c:v>150</c:v>
                </c:pt>
                <c:pt idx="3">
                  <c:v>212</c:v>
                </c:pt>
                <c:pt idx="4">
                  <c:v>232</c:v>
                </c:pt>
                <c:pt idx="5">
                  <c:v>236</c:v>
                </c:pt>
                <c:pt idx="6">
                  <c:v>265</c:v>
                </c:pt>
                <c:pt idx="7">
                  <c:v>320</c:v>
                </c:pt>
              </c:numCache>
            </c:numRef>
          </c:val>
          <c:smooth val="0"/>
          <c:extLst>
            <c:ext xmlns:c16="http://schemas.microsoft.com/office/drawing/2014/chart" uri="{C3380CC4-5D6E-409C-BE32-E72D297353CC}">
              <c16:uniqueId val="{00000001-E122-4B94-82EC-E44490D9DDA9}"/>
            </c:ext>
          </c:extLst>
        </c:ser>
        <c:ser>
          <c:idx val="2"/>
          <c:order val="2"/>
          <c:tx>
            <c:strRef>
              <c:f>MoM!$AC$6</c:f>
              <c:strCache>
                <c:ptCount val="1"/>
                <c:pt idx="0">
                  <c:v>Rolling 12 Month MQL Avg</c:v>
                </c:pt>
              </c:strCache>
            </c:strRef>
          </c:tx>
          <c:spPr>
            <a:ln w="28575" cap="rnd">
              <a:solidFill>
                <a:schemeClr val="accent3"/>
              </a:solidFill>
              <a:round/>
            </a:ln>
            <a:effectLst/>
          </c:spPr>
          <c:marker>
            <c:symbol val="none"/>
          </c:marker>
          <c:cat>
            <c:strRef>
              <c:f>MoM!$Y$7:$Y$18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MoM!$AC$7:$AC$18</c:f>
              <c:numCache>
                <c:formatCode>General</c:formatCode>
                <c:ptCount val="12"/>
                <c:pt idx="0">
                  <c:v>165.25</c:v>
                </c:pt>
                <c:pt idx="1">
                  <c:v>165.25</c:v>
                </c:pt>
                <c:pt idx="2">
                  <c:v>165.25</c:v>
                </c:pt>
                <c:pt idx="3">
                  <c:v>165.25</c:v>
                </c:pt>
                <c:pt idx="4">
                  <c:v>165.25</c:v>
                </c:pt>
                <c:pt idx="5">
                  <c:v>165.25</c:v>
                </c:pt>
                <c:pt idx="6">
                  <c:v>165.25</c:v>
                </c:pt>
                <c:pt idx="7">
                  <c:v>165.25</c:v>
                </c:pt>
                <c:pt idx="8">
                  <c:v>165.25</c:v>
                </c:pt>
                <c:pt idx="9">
                  <c:v>165.25</c:v>
                </c:pt>
                <c:pt idx="10">
                  <c:v>165.25</c:v>
                </c:pt>
                <c:pt idx="11">
                  <c:v>165.25</c:v>
                </c:pt>
              </c:numCache>
            </c:numRef>
          </c:val>
          <c:smooth val="0"/>
          <c:extLst>
            <c:ext xmlns:c16="http://schemas.microsoft.com/office/drawing/2014/chart" uri="{C3380CC4-5D6E-409C-BE32-E72D297353CC}">
              <c16:uniqueId val="{00000002-E122-4B94-82EC-E44490D9DDA9}"/>
            </c:ext>
          </c:extLst>
        </c:ser>
        <c:dLbls>
          <c:showLegendKey val="0"/>
          <c:showVal val="0"/>
          <c:showCatName val="0"/>
          <c:showSerName val="0"/>
          <c:showPercent val="0"/>
          <c:showBubbleSize val="0"/>
        </c:dLbls>
        <c:smooth val="0"/>
        <c:axId val="879662296"/>
        <c:axId val="879659672"/>
      </c:lineChart>
      <c:catAx>
        <c:axId val="87966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659672"/>
        <c:crosses val="autoZero"/>
        <c:auto val="1"/>
        <c:lblAlgn val="ctr"/>
        <c:lblOffset val="100"/>
        <c:noMultiLvlLbl val="0"/>
      </c:catAx>
      <c:valAx>
        <c:axId val="879659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662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2021_YTD MQLs plus 2020.xlsx]2019 v 2020!PivotTable10</c:name>
    <c:fmtId val="3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2021 Jan-Aug</a:t>
            </a:r>
            <a:r>
              <a:rPr lang="en-US" baseline="0" dirty="0"/>
              <a:t> </a:t>
            </a:r>
            <a:r>
              <a:rPr lang="en-US" dirty="0"/>
              <a:t>MQL Sources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s>
    <c:plotArea>
      <c:layout/>
      <c:doughnutChart>
        <c:varyColors val="1"/>
        <c:ser>
          <c:idx val="0"/>
          <c:order val="0"/>
          <c:tx>
            <c:strRef>
              <c:f>'2019 v 2020'!$P$5</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10-4F4B-B239-E0F90A363E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10-4F4B-B239-E0F90A363E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10-4F4B-B239-E0F90A363E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10-4F4B-B239-E0F90A363E4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610-4F4B-B239-E0F90A363E4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610-4F4B-B239-E0F90A363E46}"/>
              </c:ext>
            </c:extLst>
          </c:dPt>
          <c:dLbls>
            <c:dLbl>
              <c:idx val="0"/>
              <c:layout>
                <c:manualLayout>
                  <c:x val="0.11894271477432926"/>
                  <c:y val="-1.388888888888897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610-4F4B-B239-E0F90A363E46}"/>
                </c:ext>
              </c:extLst>
            </c:dLbl>
            <c:dLbl>
              <c:idx val="1"/>
              <c:layout>
                <c:manualLayout>
                  <c:x val="-0.10044051469832256"/>
                  <c:y val="0.1249999999999999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610-4F4B-B239-E0F90A363E46}"/>
                </c:ext>
              </c:extLst>
            </c:dLbl>
            <c:dLbl>
              <c:idx val="2"/>
              <c:layout>
                <c:manualLayout>
                  <c:x val="-0.15594711492634292"/>
                  <c:y val="6.481481481481481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610-4F4B-B239-E0F90A363E46}"/>
                </c:ext>
              </c:extLst>
            </c:dLbl>
            <c:dLbl>
              <c:idx val="3"/>
              <c:layout>
                <c:manualLayout>
                  <c:x val="-0.21938322947265193"/>
                  <c:y val="3.240740740740740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610-4F4B-B239-E0F90A363E46}"/>
                </c:ext>
              </c:extLst>
            </c:dLbl>
            <c:dLbl>
              <c:idx val="4"/>
              <c:layout>
                <c:manualLayout>
                  <c:x val="-0.18766517219949741"/>
                  <c:y val="-3.240740740740736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1610-4F4B-B239-E0F90A363E46}"/>
                </c:ext>
              </c:extLst>
            </c:dLbl>
            <c:dLbl>
              <c:idx val="5"/>
              <c:layout>
                <c:manualLayout>
                  <c:x val="-2.7753300114010181E-2"/>
                  <c:y val="-0.1064812992125984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6437000737174271"/>
                      <c:h val="0.15756962671332747"/>
                    </c:manualLayout>
                  </c15:layout>
                </c:ext>
                <c:ext xmlns:c16="http://schemas.microsoft.com/office/drawing/2014/chart" uri="{C3380CC4-5D6E-409C-BE32-E72D297353CC}">
                  <c16:uniqueId val="{0000000B-1610-4F4B-B239-E0F90A363E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'2019 v 2020'!$O$6:$O$12</c:f>
              <c:strCache>
                <c:ptCount val="6"/>
                <c:pt idx="0">
                  <c:v>Website</c:v>
                </c:pt>
                <c:pt idx="1">
                  <c:v>Event - Webinar</c:v>
                </c:pt>
                <c:pt idx="2">
                  <c:v>Direct Marketing</c:v>
                </c:pt>
                <c:pt idx="3">
                  <c:v>Advertising</c:v>
                </c:pt>
                <c:pt idx="4">
                  <c:v>Event - Industry</c:v>
                </c:pt>
                <c:pt idx="5">
                  <c:v>Event - IQVIA hosted</c:v>
                </c:pt>
              </c:strCache>
            </c:strRef>
          </c:cat>
          <c:val>
            <c:numRef>
              <c:f>'2019 v 2020'!$P$6:$P$12</c:f>
              <c:numCache>
                <c:formatCode>General</c:formatCode>
                <c:ptCount val="6"/>
                <c:pt idx="0">
                  <c:v>1255</c:v>
                </c:pt>
                <c:pt idx="1">
                  <c:v>155</c:v>
                </c:pt>
                <c:pt idx="2">
                  <c:v>129</c:v>
                </c:pt>
                <c:pt idx="3">
                  <c:v>126</c:v>
                </c:pt>
                <c:pt idx="4">
                  <c:v>24</c:v>
                </c:pt>
                <c:pt idx="5">
                  <c:v>15</c:v>
                </c:pt>
              </c:numCache>
            </c:numRef>
          </c:val>
          <c:extLst>
            <c:ext xmlns:c16="http://schemas.microsoft.com/office/drawing/2014/chart" uri="{C3380CC4-5D6E-409C-BE32-E72D297353CC}">
              <c16:uniqueId val="{0000000C-1610-4F4B-B239-E0F90A363E46}"/>
            </c:ext>
          </c:extLst>
        </c:ser>
        <c:dLbls>
          <c:showLegendKey val="0"/>
          <c:showVal val="1"/>
          <c:showCatName val="0"/>
          <c:showSerName val="0"/>
          <c:showPercent val="0"/>
          <c:showBubbleSize val="0"/>
          <c:showLeaderLines val="1"/>
        </c:dLbls>
        <c:firstSliceAng val="333"/>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7"/>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45"/>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10/18/2021</a:t>
            </a:fld>
            <a:endParaRPr lang="en-US" sz="1000" i="1"/>
          </a:p>
        </p:txBody>
      </p:sp>
      <p:sp>
        <p:nvSpPr>
          <p:cNvPr id="4" name="Footer Placeholder 3"/>
          <p:cNvSpPr>
            <a:spLocks noGrp="1"/>
          </p:cNvSpPr>
          <p:nvPr>
            <p:ph type="ftr" sz="quarter" idx="2"/>
          </p:nvPr>
        </p:nvSpPr>
        <p:spPr>
          <a:xfrm>
            <a:off x="494679"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pic>
        <p:nvPicPr>
          <p:cNvPr id="9" name="Graphic 8">
            <a:extLst>
              <a:ext uri="{FF2B5EF4-FFF2-40B4-BE49-F238E27FC236}">
                <a16:creationId xmlns:a16="http://schemas.microsoft.com/office/drawing/2014/main" id="{51AEB31D-785F-4037-AF55-C38B1E926C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4260" y="335950"/>
            <a:ext cx="1414165" cy="255669"/>
          </a:xfrm>
          <a:prstGeom prst="rect">
            <a:avLst/>
          </a:prstGeom>
        </p:spPr>
      </p:pic>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4476874" cy="418910"/>
          </a:xfrm>
          <a:prstGeom prst="rect">
            <a:avLst/>
          </a:prstGeom>
        </p:spPr>
        <p:txBody>
          <a:bodyPr vert="horz" lIns="93324" tIns="46662" rIns="93324" bIns="46662" rtlCol="0"/>
          <a:lstStyle>
            <a:lvl1pPr algn="l">
              <a:defRPr sz="1200" b="1">
                <a:solidFill>
                  <a:schemeClr val="tx1"/>
                </a:solidFill>
              </a:defRPr>
            </a:lvl1pPr>
          </a:lstStyle>
          <a:p>
            <a:endParaRPr lang="en-US"/>
          </a:p>
        </p:txBody>
      </p:sp>
      <p:sp>
        <p:nvSpPr>
          <p:cNvPr id="3" name="Date Placeholder 2"/>
          <p:cNvSpPr>
            <a:spLocks noGrp="1"/>
          </p:cNvSpPr>
          <p:nvPr>
            <p:ph type="dt" idx="1"/>
          </p:nvPr>
        </p:nvSpPr>
        <p:spPr>
          <a:xfrm>
            <a:off x="399928" y="770386"/>
            <a:ext cx="4476872" cy="232010"/>
          </a:xfrm>
          <a:prstGeom prst="rect">
            <a:avLst/>
          </a:prstGeom>
        </p:spPr>
        <p:txBody>
          <a:bodyPr vert="horz" lIns="93324" tIns="46662" rIns="93324" bIns="46662" rtlCol="0"/>
          <a:lstStyle>
            <a:lvl1pPr algn="l">
              <a:defRPr sz="1000" i="1">
                <a:solidFill>
                  <a:schemeClr val="tx1"/>
                </a:solidFill>
              </a:defRPr>
            </a:lvl1pPr>
          </a:lstStyle>
          <a:p>
            <a:fld id="{29C70E8E-131E-4657-A195-2844EFBAE789}" type="datetimeFigureOut">
              <a:rPr lang="en-US" smtClean="0"/>
              <a:pPr/>
              <a:t>10/18/2021</a:t>
            </a:fld>
            <a:endParaRPr lang="en-US"/>
          </a:p>
        </p:txBody>
      </p:sp>
      <p:sp>
        <p:nvSpPr>
          <p:cNvPr id="4" name="Slide Image Placeholder 3"/>
          <p:cNvSpPr>
            <a:spLocks noGrp="1" noRot="1" noChangeAspect="1"/>
          </p:cNvSpPr>
          <p:nvPr>
            <p:ph type="sldImg" idx="2"/>
          </p:nvPr>
        </p:nvSpPr>
        <p:spPr>
          <a:xfrm>
            <a:off x="4516438" y="6921500"/>
            <a:ext cx="2687637" cy="151288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699639"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a:t>
            </a:fld>
            <a:endParaRPr lang="en-US"/>
          </a:p>
        </p:txBody>
      </p:sp>
      <p:pic>
        <p:nvPicPr>
          <p:cNvPr id="9" name="Graphic 8">
            <a:extLst>
              <a:ext uri="{FF2B5EF4-FFF2-40B4-BE49-F238E27FC236}">
                <a16:creationId xmlns:a16="http://schemas.microsoft.com/office/drawing/2014/main" id="{26A11F1A-D1FF-4159-B849-47DB71239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9581" y="397611"/>
            <a:ext cx="1173592" cy="372779"/>
          </a:xfrm>
          <a:prstGeom prst="rect">
            <a:avLst/>
          </a:prstGeom>
        </p:spPr>
      </p:pic>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103892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16</a:t>
            </a:fld>
            <a:endParaRPr lang="en-US" dirty="0"/>
          </a:p>
        </p:txBody>
      </p:sp>
    </p:spTree>
    <p:extLst>
      <p:ext uri="{BB962C8B-B14F-4D97-AF65-F5344CB8AC3E}">
        <p14:creationId xmlns:p14="http://schemas.microsoft.com/office/powerpoint/2010/main" val="233020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17</a:t>
            </a:fld>
            <a:endParaRPr lang="en-US" dirty="0"/>
          </a:p>
        </p:txBody>
      </p:sp>
    </p:spTree>
    <p:extLst>
      <p:ext uri="{BB962C8B-B14F-4D97-AF65-F5344CB8AC3E}">
        <p14:creationId xmlns:p14="http://schemas.microsoft.com/office/powerpoint/2010/main" val="4007246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18</a:t>
            </a:fld>
            <a:endParaRPr lang="en-US" dirty="0"/>
          </a:p>
        </p:txBody>
      </p:sp>
    </p:spTree>
    <p:extLst>
      <p:ext uri="{BB962C8B-B14F-4D97-AF65-F5344CB8AC3E}">
        <p14:creationId xmlns:p14="http://schemas.microsoft.com/office/powerpoint/2010/main" val="113879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Advertising-coming from 3</a:t>
            </a:r>
            <a:r>
              <a:rPr lang="en-US" baseline="30000" dirty="0"/>
              <a:t>rd</a:t>
            </a:r>
            <a:r>
              <a:rPr lang="en-US" dirty="0"/>
              <a:t> parties (eblasts, display ads, </a:t>
            </a:r>
            <a:r>
              <a:rPr lang="en-US" dirty="0" err="1"/>
              <a:t>cpc</a:t>
            </a:r>
            <a:r>
              <a:rPr lang="en-US" dirty="0"/>
              <a:t>, paid social)</a:t>
            </a:r>
          </a:p>
          <a:p>
            <a:r>
              <a:rPr lang="en-US" dirty="0"/>
              <a:t>Direct Marketing-coming from internal marketing efforts (mostly emails)</a:t>
            </a:r>
          </a:p>
          <a:p>
            <a:r>
              <a:rPr lang="en-US" dirty="0"/>
              <a:t>Increase in August 2020 came from a HC webinar with Health Leaders-brought in over 1000 registrants</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230164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*Reading this graph. “Avg MQL/</a:t>
            </a:r>
            <a:r>
              <a:rPr lang="en-US" sz="1200" b="0" i="0" u="none" strike="noStrike" kern="1200" dirty="0" err="1">
                <a:solidFill>
                  <a:schemeClr val="tx1"/>
                </a:solidFill>
                <a:effectLst/>
                <a:latin typeface="+mn-lt"/>
                <a:ea typeface="+mn-ea"/>
                <a:cs typeface="+mn-cs"/>
              </a:rPr>
              <a:t>Opp</a:t>
            </a:r>
            <a:r>
              <a:rPr lang="en-US" sz="1200" b="0" i="0" u="none" strike="noStrike" kern="1200" dirty="0">
                <a:solidFill>
                  <a:schemeClr val="tx1"/>
                </a:solidFill>
                <a:effectLst/>
                <a:latin typeface="+mn-lt"/>
                <a:ea typeface="+mn-ea"/>
                <a:cs typeface="+mn-cs"/>
              </a:rPr>
              <a:t> Ratio MoM” is showing how the MQL/</a:t>
            </a:r>
            <a:r>
              <a:rPr lang="en-US" sz="1200" b="0" i="0" u="none" strike="noStrike" kern="1200" dirty="0" err="1">
                <a:solidFill>
                  <a:schemeClr val="tx1"/>
                </a:solidFill>
                <a:effectLst/>
                <a:latin typeface="+mn-lt"/>
                <a:ea typeface="+mn-ea"/>
                <a:cs typeface="+mn-cs"/>
              </a:rPr>
              <a:t>Opp</a:t>
            </a:r>
            <a:r>
              <a:rPr lang="en-US" sz="1200" b="0" i="0" u="none" strike="noStrike" kern="1200" dirty="0">
                <a:solidFill>
                  <a:schemeClr val="tx1"/>
                </a:solidFill>
                <a:effectLst/>
                <a:latin typeface="+mn-lt"/>
                <a:ea typeface="+mn-ea"/>
                <a:cs typeface="+mn-cs"/>
              </a:rPr>
              <a:t> ratio changes as you move further away from the month that the MQL was created. The “Avg % of Total MQL </a:t>
            </a:r>
            <a:r>
              <a:rPr lang="en-US" sz="1200" b="0" i="0" u="none" strike="noStrike" kern="1200" dirty="0" err="1">
                <a:solidFill>
                  <a:schemeClr val="tx1"/>
                </a:solidFill>
                <a:effectLst/>
                <a:latin typeface="+mn-lt"/>
                <a:ea typeface="+mn-ea"/>
                <a:cs typeface="+mn-cs"/>
              </a:rPr>
              <a:t>Opps</a:t>
            </a:r>
            <a:r>
              <a:rPr lang="en-US" sz="1200" b="0" i="0" u="none" strike="noStrike" kern="1200" dirty="0">
                <a:solidFill>
                  <a:schemeClr val="tx1"/>
                </a:solidFill>
                <a:effectLst/>
                <a:latin typeface="+mn-lt"/>
                <a:ea typeface="+mn-ea"/>
                <a:cs typeface="+mn-cs"/>
              </a:rPr>
              <a:t> from a month” is showing how many of the MQL </a:t>
            </a:r>
            <a:r>
              <a:rPr lang="en-US" sz="1200" b="0" i="0" u="none" strike="noStrike" kern="1200" dirty="0" err="1">
                <a:solidFill>
                  <a:schemeClr val="tx1"/>
                </a:solidFill>
                <a:effectLst/>
                <a:latin typeface="+mn-lt"/>
                <a:ea typeface="+mn-ea"/>
                <a:cs typeface="+mn-cs"/>
              </a:rPr>
              <a:t>Opps</a:t>
            </a:r>
            <a:r>
              <a:rPr lang="en-US" sz="1200" b="0" i="0" u="none" strike="noStrike" kern="1200" dirty="0">
                <a:solidFill>
                  <a:schemeClr val="tx1"/>
                </a:solidFill>
                <a:effectLst/>
                <a:latin typeface="+mn-lt"/>
                <a:ea typeface="+mn-ea"/>
                <a:cs typeface="+mn-cs"/>
              </a:rPr>
              <a:t> you can expect to have in the months related to the MQL creation. (for example, around 52% of possible MQL </a:t>
            </a:r>
            <a:r>
              <a:rPr lang="en-US" sz="1200" b="0" i="0" u="none" strike="noStrike" kern="1200" dirty="0" err="1">
                <a:solidFill>
                  <a:schemeClr val="tx1"/>
                </a:solidFill>
                <a:effectLst/>
                <a:latin typeface="+mn-lt"/>
                <a:ea typeface="+mn-ea"/>
                <a:cs typeface="+mn-cs"/>
              </a:rPr>
              <a:t>Opps</a:t>
            </a:r>
            <a:r>
              <a:rPr lang="en-US" sz="1200" b="0" i="0" u="none" strike="noStrike" kern="1200" dirty="0">
                <a:solidFill>
                  <a:schemeClr val="tx1"/>
                </a:solidFill>
                <a:effectLst/>
                <a:latin typeface="+mn-lt"/>
                <a:ea typeface="+mn-ea"/>
                <a:cs typeface="+mn-cs"/>
              </a:rPr>
              <a:t> are created in the month that an MQL is created. In the next month you can expect to see around a quarter of expected </a:t>
            </a:r>
            <a:r>
              <a:rPr lang="en-US" sz="1200" b="0" i="0" u="none" strike="noStrike" kern="1200" dirty="0" err="1">
                <a:solidFill>
                  <a:schemeClr val="tx1"/>
                </a:solidFill>
                <a:effectLst/>
                <a:latin typeface="+mn-lt"/>
                <a:ea typeface="+mn-ea"/>
                <a:cs typeface="+mn-cs"/>
              </a:rPr>
              <a:t>Opps</a:t>
            </a:r>
            <a:r>
              <a:rPr lang="en-US" sz="1200" b="0" i="0" u="none" strike="noStrike" kern="1200" dirty="0">
                <a:solidFill>
                  <a:schemeClr val="tx1"/>
                </a:solidFill>
                <a:effectLst/>
                <a:latin typeface="+mn-lt"/>
                <a:ea typeface="+mn-ea"/>
                <a:cs typeface="+mn-cs"/>
              </a:rPr>
              <a:t> to be created.)</a:t>
            </a:r>
          </a:p>
          <a:p>
            <a:r>
              <a:rPr lang="en-US" sz="1200" b="0" i="0" u="none" strike="noStrike" kern="1200" dirty="0">
                <a:solidFill>
                  <a:schemeClr val="tx1"/>
                </a:solidFill>
                <a:effectLst/>
                <a:latin typeface="+mn-lt"/>
                <a:ea typeface="+mn-ea"/>
                <a:cs typeface="+mn-cs"/>
              </a:rPr>
              <a:t>MQL tasks are tasks that are created in Salesforce when a person fills out a contact us “hand raiser” form or are from an event where they specifically need follow up.</a:t>
            </a:r>
          </a:p>
          <a:p>
            <a:endParaRPr lang="en-US" dirty="0">
              <a:cs typeface="Arial" panose="020B0604020202020204"/>
            </a:endParaRP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a:t>
            </a:fld>
            <a:endParaRPr lang="en-US"/>
          </a:p>
        </p:txBody>
      </p:sp>
    </p:spTree>
    <p:extLst>
      <p:ext uri="{BB962C8B-B14F-4D97-AF65-F5344CB8AC3E}">
        <p14:creationId xmlns:p14="http://schemas.microsoft.com/office/powerpoint/2010/main" val="414128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https://www.iqvia.com/locations/united-states/solutions/life-sciences/commercial-solutions/market-access/patient-affordability-and-engagement/pharmacy-and-patient-co-pay-support-tools</a:t>
            </a:r>
          </a:p>
          <a:p>
            <a:pPr lvl="1"/>
            <a:r>
              <a:rPr lang="en-US" dirty="0"/>
              <a:t>Opus health page (opus health website was shut down April 30)</a:t>
            </a:r>
          </a:p>
          <a:p>
            <a:pPr lvl="1"/>
            <a:r>
              <a:rPr lang="en-US" dirty="0"/>
              <a:t>Most of these MQLs were rejected and sent to Opus or Opus info was sent to them.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a:t>
            </a:fld>
            <a:endParaRPr lang="en-US"/>
          </a:p>
        </p:txBody>
      </p:sp>
    </p:spTree>
    <p:extLst>
      <p:ext uri="{BB962C8B-B14F-4D97-AF65-F5344CB8AC3E}">
        <p14:creationId xmlns:p14="http://schemas.microsoft.com/office/powerpoint/2010/main" val="77363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4</a:t>
            </a:fld>
            <a:endParaRPr lang="en-US"/>
          </a:p>
        </p:txBody>
      </p:sp>
    </p:spTree>
    <p:extLst>
      <p:ext uri="{BB962C8B-B14F-4D97-AF65-F5344CB8AC3E}">
        <p14:creationId xmlns:p14="http://schemas.microsoft.com/office/powerpoint/2010/main" val="120633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In August of 2019 the IQVIA website took out bot visits which created a decrease in pageviews. Then in December the implementation of a cookie banner decreased views again to only those who accept the cookies. Due to this, any previous website data is not a good comparison. </a:t>
            </a:r>
          </a:p>
          <a:p>
            <a:pPr marL="117475" marR="0" lvl="0" indent="-1174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July 2021: </a:t>
            </a:r>
            <a:r>
              <a:rPr lang="en-US" sz="1200" kern="1200" dirty="0">
                <a:solidFill>
                  <a:schemeClr val="tx1"/>
                </a:solidFill>
                <a:effectLst/>
                <a:latin typeface="+mn-lt"/>
                <a:ea typeface="+mn-ea"/>
                <a:cs typeface="+mn-cs"/>
              </a:rPr>
              <a:t>Reporting of web traffic has been impacted due to recent updates to the cookie banners on iqvia.com.  Visitors who value their data privacy, are increasingly opting-out of accepting cookies which impacts the amount of data we are able to collect in our reporting. The changes included adding non-essential cookie blocking to improve the compliance of iqvia.com and align with global cookie norms and legal counsel.</a:t>
            </a:r>
          </a:p>
          <a:p>
            <a:pPr marL="117475" marR="0" lvl="0" indent="-1174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dirty="0"/>
          </a:p>
          <a:p>
            <a:pPr marL="0" indent="0">
              <a:buNone/>
            </a:pP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5</a:t>
            </a:fld>
            <a:endParaRPr lang="en-US"/>
          </a:p>
        </p:txBody>
      </p:sp>
    </p:spTree>
    <p:extLst>
      <p:ext uri="{BB962C8B-B14F-4D97-AF65-F5344CB8AC3E}">
        <p14:creationId xmlns:p14="http://schemas.microsoft.com/office/powerpoint/2010/main" val="306018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13</a:t>
            </a:fld>
            <a:endParaRPr lang="en-US"/>
          </a:p>
        </p:txBody>
      </p:sp>
    </p:spTree>
    <p:extLst>
      <p:ext uri="{BB962C8B-B14F-4D97-AF65-F5344CB8AC3E}">
        <p14:creationId xmlns:p14="http://schemas.microsoft.com/office/powerpoint/2010/main" val="233020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14</a:t>
            </a:fld>
            <a:endParaRPr lang="en-US" dirty="0"/>
          </a:p>
        </p:txBody>
      </p:sp>
    </p:spTree>
    <p:extLst>
      <p:ext uri="{BB962C8B-B14F-4D97-AF65-F5344CB8AC3E}">
        <p14:creationId xmlns:p14="http://schemas.microsoft.com/office/powerpoint/2010/main" val="351115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CFR campaign – remove whitepaper to contact us LP. Change ad copy to remove “whitepaper” call outs</a:t>
            </a:r>
          </a:p>
          <a:p>
            <a:r>
              <a:rPr lang="en-US" dirty="0"/>
              <a:t>EUMDR campaign – check on expiration date</a:t>
            </a:r>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15</a:t>
            </a:fld>
            <a:endParaRPr lang="en-US" dirty="0"/>
          </a:p>
        </p:txBody>
      </p:sp>
    </p:spTree>
    <p:extLst>
      <p:ext uri="{BB962C8B-B14F-4D97-AF65-F5344CB8AC3E}">
        <p14:creationId xmlns:p14="http://schemas.microsoft.com/office/powerpoint/2010/main" val="298289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2020.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0" name="Footer Placeholder 6"/>
          <p:cNvSpPr>
            <a:spLocks noGrp="1"/>
          </p:cNvSpPr>
          <p:nvPr>
            <p:ph type="ftr" sz="quarter" idx="10"/>
          </p:nvPr>
        </p:nvSpPr>
        <p:spPr>
          <a:xfrm>
            <a:off x="384693" y="6387858"/>
            <a:ext cx="9116145" cy="338087"/>
          </a:xfrm>
        </p:spPr>
        <p:txBody>
          <a:bodyPr/>
          <a:lstStyle/>
          <a:p>
            <a:endParaRPr lang="en-US"/>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153909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2020.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7" name="Footer Placeholder 6"/>
          <p:cNvSpPr>
            <a:spLocks noGrp="1"/>
          </p:cNvSpPr>
          <p:nvPr>
            <p:ph type="ftr" sz="quarter" idx="10"/>
          </p:nvPr>
        </p:nvSpPr>
        <p:spPr>
          <a:xfrm>
            <a:off x="384693" y="6387858"/>
            <a:ext cx="9116145" cy="338087"/>
          </a:xfrm>
        </p:spPr>
        <p:txBody>
          <a:bodyPr/>
          <a:lstStyle/>
          <a:p>
            <a:endParaRPr lang="en-US"/>
          </a:p>
        </p:txBody>
      </p:sp>
      <p:sp>
        <p:nvSpPr>
          <p:cNvPr id="1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grpSp>
        <p:nvGrpSpPr>
          <p:cNvPr id="8" name="Group 7"/>
          <p:cNvGrpSpPr/>
          <p:nvPr/>
        </p:nvGrpSpPr>
        <p:grpSpPr bwMode="gray">
          <a:xfrm>
            <a:off x="12420545" y="0"/>
            <a:ext cx="284385" cy="5779689"/>
            <a:chOff x="12358552" y="0"/>
            <a:chExt cx="284385" cy="5779689"/>
          </a:xfrm>
        </p:grpSpPr>
        <p:sp>
          <p:nvSpPr>
            <p:cNvPr id="9" name="Rectangle 8"/>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749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a typeface="Arial" charset="0"/>
                <a:cs typeface="Arial" charset="0"/>
              </a:rPr>
              <a:t>© 2020. All rights reserved. IQVIA</a:t>
            </a:r>
            <a:r>
              <a:rPr lang="en-US" sz="800" baseline="30000">
                <a:solidFill>
                  <a:schemeClr val="bg1"/>
                </a:solidFill>
                <a:ea typeface="Arial" charset="0"/>
                <a:cs typeface="Arial" charset="0"/>
              </a:rPr>
              <a:t>®</a:t>
            </a:r>
            <a:r>
              <a:rPr lang="en-US" sz="800">
                <a:solidFill>
                  <a:schemeClr val="bg1"/>
                </a:solidFill>
                <a:ea typeface="Arial" charset="0"/>
                <a:cs typeface="Arial" charset="0"/>
              </a:rPr>
              <a:t> is a registered trademark of IQVIA Inc. in the United States, the European Union, and various other countries. </a:t>
            </a:r>
            <a:endParaRPr lang="en-US" sz="800" kern="120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492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lumMod val="50000"/>
                  </a:schemeClr>
                </a:solidFill>
                <a:effectLst/>
                <a:latin typeface="+mn-lt"/>
                <a:ea typeface="+mn-ea"/>
                <a:cs typeface="+mn-cs"/>
              </a:rPr>
              <a:t>IQVIA Template (V2.0.1)</a:t>
            </a:r>
            <a:endParaRPr lang="en-US" sz="1100" kern="120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 id="2147484251" r:id="rId18"/>
    <p:sldLayoutId id="2147484252" r:id="rId19"/>
    <p:sldLayoutId id="2147484253" r:id="rId20"/>
    <p:sldLayoutId id="2147484254" r:id="rId21"/>
    <p:sldLayoutId id="2147484255" r:id="rId22"/>
    <p:sldLayoutId id="2147484256" r:id="rId23"/>
    <p:sldLayoutId id="2147484257" r:id="rId24"/>
    <p:sldLayoutId id="2147484261" r:id="rId25"/>
    <p:sldLayoutId id="2147484258" r:id="rId26"/>
    <p:sldLayoutId id="2147484259" r:id="rId27"/>
    <p:sldLayoutId id="2147484260" r:id="rId28"/>
    <p:sldLayoutId id="2147484263" r:id="rId29"/>
    <p:sldLayoutId id="214748426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5.xml"/><Relationship Id="rId7" Type="http://schemas.openxmlformats.org/officeDocument/2006/relationships/image" Target="../media/image17.svg"/><Relationship Id="rId12"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1.svg"/><Relationship Id="rId11" Type="http://schemas.openxmlformats.org/officeDocument/2006/relationships/chart" Target="../charts/chart11.xml"/><Relationship Id="rId5" Type="http://schemas.openxmlformats.org/officeDocument/2006/relationships/image" Target="../media/image20.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chart" Target="../charts/chart15.xml"/><Relationship Id="rId4" Type="http://schemas.openxmlformats.org/officeDocument/2006/relationships/chart" Target="../charts/char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chart" Target="../charts/chart27.xml"/><Relationship Id="rId18" Type="http://schemas.openxmlformats.org/officeDocument/2006/relationships/chart" Target="../charts/chart32.xml"/><Relationship Id="rId3" Type="http://schemas.openxmlformats.org/officeDocument/2006/relationships/chart" Target="../charts/chart17.xml"/><Relationship Id="rId21" Type="http://schemas.openxmlformats.org/officeDocument/2006/relationships/chart" Target="../charts/chart35.xml"/><Relationship Id="rId7" Type="http://schemas.openxmlformats.org/officeDocument/2006/relationships/chart" Target="../charts/chart21.xml"/><Relationship Id="rId12" Type="http://schemas.openxmlformats.org/officeDocument/2006/relationships/chart" Target="../charts/chart26.xml"/><Relationship Id="rId17" Type="http://schemas.openxmlformats.org/officeDocument/2006/relationships/chart" Target="../charts/chart31.xml"/><Relationship Id="rId2" Type="http://schemas.openxmlformats.org/officeDocument/2006/relationships/chart" Target="../charts/chart16.xml"/><Relationship Id="rId16" Type="http://schemas.openxmlformats.org/officeDocument/2006/relationships/chart" Target="../charts/chart30.xml"/><Relationship Id="rId20" Type="http://schemas.openxmlformats.org/officeDocument/2006/relationships/chart" Target="../charts/chart34.xml"/><Relationship Id="rId1" Type="http://schemas.openxmlformats.org/officeDocument/2006/relationships/slideLayout" Target="../slideLayouts/slideLayout14.xml"/><Relationship Id="rId6" Type="http://schemas.openxmlformats.org/officeDocument/2006/relationships/chart" Target="../charts/chart20.xml"/><Relationship Id="rId11" Type="http://schemas.openxmlformats.org/officeDocument/2006/relationships/chart" Target="../charts/chart25.xml"/><Relationship Id="rId5" Type="http://schemas.openxmlformats.org/officeDocument/2006/relationships/chart" Target="../charts/chart19.xml"/><Relationship Id="rId15" Type="http://schemas.openxmlformats.org/officeDocument/2006/relationships/chart" Target="../charts/chart29.xml"/><Relationship Id="rId10" Type="http://schemas.openxmlformats.org/officeDocument/2006/relationships/chart" Target="../charts/chart24.xml"/><Relationship Id="rId19" Type="http://schemas.openxmlformats.org/officeDocument/2006/relationships/chart" Target="../charts/chart33.xml"/><Relationship Id="rId4" Type="http://schemas.openxmlformats.org/officeDocument/2006/relationships/chart" Target="../charts/chart18.xml"/><Relationship Id="rId9" Type="http://schemas.openxmlformats.org/officeDocument/2006/relationships/chart" Target="../charts/chart23.xml"/><Relationship Id="rId14" Type="http://schemas.openxmlformats.org/officeDocument/2006/relationships/chart" Target="../charts/char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0"/>
          </p:nvPr>
        </p:nvSpPr>
        <p:spPr/>
        <p:txBody>
          <a:bodyPr anchor="t">
            <a:noAutofit/>
          </a:bodyPr>
          <a:lstStyle/>
          <a:p>
            <a:r>
              <a:rPr lang="en-US" dirty="0"/>
              <a:t>XXXXX 2021</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p:txBody>
          <a:bodyPr/>
          <a:lstStyle/>
          <a:p>
            <a:r>
              <a:rPr lang="en-US" dirty="0"/>
              <a:t>XXXX Marketing Metrics</a:t>
            </a:r>
          </a:p>
        </p:txBody>
      </p:sp>
      <p:sp>
        <p:nvSpPr>
          <p:cNvPr id="3" name="Subtitle 2">
            <a:extLst>
              <a:ext uri="{FF2B5EF4-FFF2-40B4-BE49-F238E27FC236}">
                <a16:creationId xmlns:a16="http://schemas.microsoft.com/office/drawing/2014/main" id="{143DBC8B-FF70-423E-AE3E-988A9928E71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364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C87DD9-4D89-4F3A-A0F3-15877BD75617}"/>
              </a:ext>
            </a:extLst>
          </p:cNvPr>
          <p:cNvSpPr>
            <a:spLocks noGrp="1"/>
          </p:cNvSpPr>
          <p:nvPr>
            <p:ph type="body" sz="quarter" idx="16"/>
          </p:nvPr>
        </p:nvSpPr>
        <p:spPr>
          <a:xfrm>
            <a:off x="384694" y="1081826"/>
            <a:ext cx="11338560" cy="402336"/>
          </a:xfrm>
        </p:spPr>
        <p:txBody>
          <a:bodyPr>
            <a:normAutofit/>
          </a:bodyPr>
          <a:lstStyle/>
          <a:p>
            <a:pPr>
              <a:spcAft>
                <a:spcPts val="600"/>
              </a:spcAft>
            </a:pPr>
            <a:r>
              <a:rPr lang="en-US" dirty="0"/>
              <a:t>Commercial Solutions</a:t>
            </a:r>
            <a:endParaRPr lang="en-US"/>
          </a:p>
        </p:txBody>
      </p:sp>
      <p:sp>
        <p:nvSpPr>
          <p:cNvPr id="3" name="Title 2">
            <a:extLst>
              <a:ext uri="{FF2B5EF4-FFF2-40B4-BE49-F238E27FC236}">
                <a16:creationId xmlns:a16="http://schemas.microsoft.com/office/drawing/2014/main" id="{C43E0B7C-2FC0-4CCE-A0C5-CAE5132DB9E9}"/>
              </a:ext>
            </a:extLst>
          </p:cNvPr>
          <p:cNvSpPr>
            <a:spLocks noGrp="1"/>
          </p:cNvSpPr>
          <p:nvPr>
            <p:ph type="title"/>
          </p:nvPr>
        </p:nvSpPr>
        <p:spPr>
          <a:xfrm>
            <a:off x="384694" y="294468"/>
            <a:ext cx="11338560" cy="768263"/>
          </a:xfrm>
        </p:spPr>
        <p:txBody>
          <a:bodyPr anchor="b">
            <a:normAutofit/>
          </a:bodyPr>
          <a:lstStyle/>
          <a:p>
            <a:r>
              <a:rPr lang="en-US" dirty="0"/>
              <a:t>Workstream Goal &amp;KPI Breakdowns</a:t>
            </a:r>
          </a:p>
        </p:txBody>
      </p:sp>
      <p:sp>
        <p:nvSpPr>
          <p:cNvPr id="11" name="Footer Placeholder 4">
            <a:extLst>
              <a:ext uri="{FF2B5EF4-FFF2-40B4-BE49-F238E27FC236}">
                <a16:creationId xmlns:a16="http://schemas.microsoft.com/office/drawing/2014/main" id="{6747FE13-020D-457D-9CFF-0144CE4471E7}"/>
              </a:ext>
            </a:extLst>
          </p:cNvPr>
          <p:cNvSpPr>
            <a:spLocks noGrp="1"/>
          </p:cNvSpPr>
          <p:nvPr>
            <p:ph type="ftr" sz="quarter" idx="3"/>
          </p:nvPr>
        </p:nvSpPr>
        <p:spPr>
          <a:xfrm>
            <a:off x="384694" y="6387858"/>
            <a:ext cx="9285484" cy="338087"/>
          </a:xfrm>
        </p:spPr>
        <p:txBody>
          <a:bodyPr/>
          <a:lstStyle/>
          <a:p>
            <a:endParaRPr lang="en-US"/>
          </a:p>
        </p:txBody>
      </p:sp>
      <p:graphicFrame>
        <p:nvGraphicFramePr>
          <p:cNvPr id="6" name="Table 5">
            <a:extLst>
              <a:ext uri="{FF2B5EF4-FFF2-40B4-BE49-F238E27FC236}">
                <a16:creationId xmlns:a16="http://schemas.microsoft.com/office/drawing/2014/main" id="{18825CEA-F46C-48CD-B6E1-63B224D4E95B}"/>
              </a:ext>
            </a:extLst>
          </p:cNvPr>
          <p:cNvGraphicFramePr>
            <a:graphicFrameLocks noGrp="1"/>
          </p:cNvGraphicFramePr>
          <p:nvPr>
            <p:extLst>
              <p:ext uri="{D42A27DB-BD31-4B8C-83A1-F6EECF244321}">
                <p14:modId xmlns:p14="http://schemas.microsoft.com/office/powerpoint/2010/main" val="4098414295"/>
              </p:ext>
            </p:extLst>
          </p:nvPr>
        </p:nvGraphicFramePr>
        <p:xfrm>
          <a:off x="476457" y="1702630"/>
          <a:ext cx="11155038" cy="4577874"/>
        </p:xfrm>
        <a:graphic>
          <a:graphicData uri="http://schemas.openxmlformats.org/drawingml/2006/table">
            <a:tbl>
              <a:tblPr firstRow="1" bandRow="1">
                <a:tableStyleId>{5C22544A-7EE6-4342-B048-85BDC9FD1C3A}</a:tableStyleId>
              </a:tblPr>
              <a:tblGrid>
                <a:gridCol w="516090">
                  <a:extLst>
                    <a:ext uri="{9D8B030D-6E8A-4147-A177-3AD203B41FA5}">
                      <a16:colId xmlns:a16="http://schemas.microsoft.com/office/drawing/2014/main" val="2263872851"/>
                    </a:ext>
                  </a:extLst>
                </a:gridCol>
                <a:gridCol w="705772">
                  <a:extLst>
                    <a:ext uri="{9D8B030D-6E8A-4147-A177-3AD203B41FA5}">
                      <a16:colId xmlns:a16="http://schemas.microsoft.com/office/drawing/2014/main" val="2795404783"/>
                    </a:ext>
                  </a:extLst>
                </a:gridCol>
                <a:gridCol w="1729483">
                  <a:extLst>
                    <a:ext uri="{9D8B030D-6E8A-4147-A177-3AD203B41FA5}">
                      <a16:colId xmlns:a16="http://schemas.microsoft.com/office/drawing/2014/main" val="585746676"/>
                    </a:ext>
                  </a:extLst>
                </a:gridCol>
                <a:gridCol w="1220205">
                  <a:extLst>
                    <a:ext uri="{9D8B030D-6E8A-4147-A177-3AD203B41FA5}">
                      <a16:colId xmlns:a16="http://schemas.microsoft.com/office/drawing/2014/main" val="3683020016"/>
                    </a:ext>
                  </a:extLst>
                </a:gridCol>
                <a:gridCol w="1082256">
                  <a:extLst>
                    <a:ext uri="{9D8B030D-6E8A-4147-A177-3AD203B41FA5}">
                      <a16:colId xmlns:a16="http://schemas.microsoft.com/office/drawing/2014/main" val="3643119378"/>
                    </a:ext>
                  </a:extLst>
                </a:gridCol>
                <a:gridCol w="589597">
                  <a:extLst>
                    <a:ext uri="{9D8B030D-6E8A-4147-A177-3AD203B41FA5}">
                      <a16:colId xmlns:a16="http://schemas.microsoft.com/office/drawing/2014/main" val="3743529662"/>
                    </a:ext>
                  </a:extLst>
                </a:gridCol>
                <a:gridCol w="628903">
                  <a:extLst>
                    <a:ext uri="{9D8B030D-6E8A-4147-A177-3AD203B41FA5}">
                      <a16:colId xmlns:a16="http://schemas.microsoft.com/office/drawing/2014/main" val="2628808924"/>
                    </a:ext>
                  </a:extLst>
                </a:gridCol>
                <a:gridCol w="829350">
                  <a:extLst>
                    <a:ext uri="{9D8B030D-6E8A-4147-A177-3AD203B41FA5}">
                      <a16:colId xmlns:a16="http://schemas.microsoft.com/office/drawing/2014/main" val="3536419080"/>
                    </a:ext>
                  </a:extLst>
                </a:gridCol>
                <a:gridCol w="628903">
                  <a:extLst>
                    <a:ext uri="{9D8B030D-6E8A-4147-A177-3AD203B41FA5}">
                      <a16:colId xmlns:a16="http://schemas.microsoft.com/office/drawing/2014/main" val="1739929972"/>
                    </a:ext>
                  </a:extLst>
                </a:gridCol>
                <a:gridCol w="628903">
                  <a:extLst>
                    <a:ext uri="{9D8B030D-6E8A-4147-A177-3AD203B41FA5}">
                      <a16:colId xmlns:a16="http://schemas.microsoft.com/office/drawing/2014/main" val="2096069204"/>
                    </a:ext>
                  </a:extLst>
                </a:gridCol>
                <a:gridCol w="628903">
                  <a:extLst>
                    <a:ext uri="{9D8B030D-6E8A-4147-A177-3AD203B41FA5}">
                      <a16:colId xmlns:a16="http://schemas.microsoft.com/office/drawing/2014/main" val="162694693"/>
                    </a:ext>
                  </a:extLst>
                </a:gridCol>
                <a:gridCol w="628903">
                  <a:extLst>
                    <a:ext uri="{9D8B030D-6E8A-4147-A177-3AD203B41FA5}">
                      <a16:colId xmlns:a16="http://schemas.microsoft.com/office/drawing/2014/main" val="4193759996"/>
                    </a:ext>
                  </a:extLst>
                </a:gridCol>
                <a:gridCol w="668885">
                  <a:extLst>
                    <a:ext uri="{9D8B030D-6E8A-4147-A177-3AD203B41FA5}">
                      <a16:colId xmlns:a16="http://schemas.microsoft.com/office/drawing/2014/main" val="2972631348"/>
                    </a:ext>
                  </a:extLst>
                </a:gridCol>
                <a:gridCol w="668885">
                  <a:extLst>
                    <a:ext uri="{9D8B030D-6E8A-4147-A177-3AD203B41FA5}">
                      <a16:colId xmlns:a16="http://schemas.microsoft.com/office/drawing/2014/main" val="3216648053"/>
                    </a:ext>
                  </a:extLst>
                </a:gridCol>
              </a:tblGrid>
              <a:tr h="217994">
                <a:tc>
                  <a:txBody>
                    <a:bodyPr/>
                    <a:lstStyle/>
                    <a:p>
                      <a:pPr algn="l" fontAlgn="b"/>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ctr" fontAlgn="b"/>
                      <a:r>
                        <a:rPr lang="en-US" sz="1100" u="none" strike="noStrike">
                          <a:effectLst/>
                        </a:rPr>
                        <a:t>Goal</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ctr" fontAlgn="b"/>
                      <a:r>
                        <a:rPr lang="en-US" sz="1100" u="none" strike="noStrike">
                          <a:effectLst/>
                        </a:rPr>
                        <a:t>%</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l" fontAlgn="b"/>
                      <a:r>
                        <a:rPr lang="en-US" sz="1100" u="none" strike="noStrike">
                          <a:effectLst/>
                        </a:rPr>
                        <a:t>Jan</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l" fontAlgn="b"/>
                      <a:r>
                        <a:rPr lang="en-US" sz="1100" u="none" strike="noStrike">
                          <a:effectLst/>
                        </a:rPr>
                        <a:t>Feb</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l" fontAlgn="b"/>
                      <a:r>
                        <a:rPr lang="en-US" sz="1100" u="none" strike="noStrike">
                          <a:effectLst/>
                        </a:rPr>
                        <a:t>Mar</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l" fontAlgn="b"/>
                      <a:r>
                        <a:rPr lang="en-US" sz="1100" u="none" strike="noStrike">
                          <a:effectLst/>
                        </a:rPr>
                        <a:t>Apr</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l" fontAlgn="b"/>
                      <a:r>
                        <a:rPr lang="en-US" sz="1100" u="none" strike="noStrike">
                          <a:effectLst/>
                        </a:rPr>
                        <a:t>May</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l" fontAlgn="b"/>
                      <a:r>
                        <a:rPr lang="en-US" sz="1100" u="none" strike="noStrike">
                          <a:effectLst/>
                        </a:rPr>
                        <a:t>Jun</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l" fontAlgn="b"/>
                      <a:r>
                        <a:rPr lang="en-US" sz="1100" u="none" strike="noStrike">
                          <a:effectLst/>
                        </a:rPr>
                        <a:t>Jul</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l" fontAlgn="b"/>
                      <a:r>
                        <a:rPr lang="en-US" sz="1100" u="none" strike="noStrike">
                          <a:effectLst/>
                        </a:rPr>
                        <a:t>Aug</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4273617918"/>
                  </a:ext>
                </a:extLst>
              </a:tr>
              <a:tr h="217994">
                <a:tc rowSpan="20">
                  <a:txBody>
                    <a:bodyPr/>
                    <a:lstStyle/>
                    <a:p>
                      <a:pPr algn="ctr" fontAlgn="ctr"/>
                      <a:r>
                        <a:rPr lang="en-US" sz="1100" u="none" strike="noStrike" dirty="0">
                          <a:effectLst/>
                        </a:rPr>
                        <a:t>CS</a:t>
                      </a:r>
                      <a:endParaRPr lang="en-US" sz="1100" b="0" i="0" u="none" strike="noStrike" dirty="0">
                        <a:solidFill>
                          <a:srgbClr val="000000"/>
                        </a:solidFill>
                        <a:effectLst/>
                        <a:latin typeface="Calibri" panose="020F0502020204030204" pitchFamily="34" charset="0"/>
                      </a:endParaRPr>
                    </a:p>
                  </a:txBody>
                  <a:tcPr marL="6551" marR="6551" marT="6551" marB="0" anchor="ctr"/>
                </a:tc>
                <a:tc rowSpan="4">
                  <a:txBody>
                    <a:bodyPr/>
                    <a:lstStyle/>
                    <a:p>
                      <a:pPr algn="ctr" fontAlgn="ctr"/>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6551" marR="6551" marT="6551" marB="0" anchor="ctr"/>
                </a:tc>
                <a:tc>
                  <a:txBody>
                    <a:bodyPr/>
                    <a:lstStyle/>
                    <a:p>
                      <a:pPr algn="l" fontAlgn="b"/>
                      <a:r>
                        <a:rPr lang="en-US" sz="1100" u="none" strike="noStrike">
                          <a:effectLst/>
                        </a:rPr>
                        <a:t>Paid Impressions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ctr"/>
                      <a:r>
                        <a:rPr lang="en-US" sz="1100" u="none" strike="noStrike">
                          <a:effectLst/>
                        </a:rPr>
                        <a:t>2,550,000</a:t>
                      </a:r>
                      <a:endParaRPr lang="en-US" sz="1100" b="0" i="0" u="none" strike="noStrike">
                        <a:solidFill>
                          <a:srgbClr val="000000"/>
                        </a:solidFill>
                        <a:effectLst/>
                        <a:latin typeface="Segoe UI" panose="020B0502040204020203" pitchFamily="34" charset="0"/>
                      </a:endParaRPr>
                    </a:p>
                  </a:txBody>
                  <a:tcPr marL="6551" marR="6551" marT="6551" marB="0" anchor="ctr"/>
                </a:tc>
                <a:tc>
                  <a:txBody>
                    <a:bodyPr/>
                    <a:lstStyle/>
                    <a:p>
                      <a:pPr algn="r" fontAlgn="b"/>
                      <a:r>
                        <a:rPr lang="en-US" sz="1100" b="1" u="none" strike="noStrike" dirty="0">
                          <a:effectLst/>
                        </a:rPr>
                        <a:t>5893264</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231%</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557413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59501</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123759</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96170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744855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698463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2457412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1155691</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2476978949"/>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Engaged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ctr"/>
                      <a:r>
                        <a:rPr lang="en-US" sz="1100" u="none" strike="noStrike">
                          <a:effectLst/>
                        </a:rPr>
                        <a:t>25,500</a:t>
                      </a:r>
                      <a:endParaRPr lang="en-US" sz="1100" b="0" i="0" u="none" strike="noStrike">
                        <a:solidFill>
                          <a:srgbClr val="000000"/>
                        </a:solidFill>
                        <a:effectLst/>
                        <a:latin typeface="Segoe UI" panose="020B0502040204020203" pitchFamily="34" charset="0"/>
                      </a:endParaRPr>
                    </a:p>
                  </a:txBody>
                  <a:tcPr marL="6551" marR="6551" marT="6551" marB="0" anchor="ctr"/>
                </a:tc>
                <a:tc>
                  <a:txBody>
                    <a:bodyPr/>
                    <a:lstStyle/>
                    <a:p>
                      <a:pPr algn="r" fontAlgn="b"/>
                      <a:r>
                        <a:rPr lang="en-US" sz="1100" b="1" u="none" strike="noStrike" dirty="0">
                          <a:effectLst/>
                        </a:rPr>
                        <a:t>32504</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127%</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1583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955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17599</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3494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1344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2735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2896</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1898</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2451940074"/>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Net New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ctr"/>
                      <a:r>
                        <a:rPr lang="en-US" sz="1100" u="none" strike="noStrike">
                          <a:effectLst/>
                        </a:rPr>
                        <a:t>2,550</a:t>
                      </a:r>
                      <a:endParaRPr lang="en-US" sz="1100" b="0" i="0" u="none" strike="noStrike">
                        <a:solidFill>
                          <a:srgbClr val="000000"/>
                        </a:solidFill>
                        <a:effectLst/>
                        <a:latin typeface="Segoe UI" panose="020B0502040204020203" pitchFamily="34" charset="0"/>
                      </a:endParaRPr>
                    </a:p>
                  </a:txBody>
                  <a:tcPr marL="6551" marR="6551" marT="6551" marB="0" anchor="ctr"/>
                </a:tc>
                <a:tc>
                  <a:txBody>
                    <a:bodyPr/>
                    <a:lstStyle/>
                    <a:p>
                      <a:pPr algn="r" fontAlgn="b"/>
                      <a:r>
                        <a:rPr lang="en-US" sz="1100" b="1" u="none" strike="noStrike" dirty="0">
                          <a:effectLst/>
                        </a:rPr>
                        <a:t>1490</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58%</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79</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93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189</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368</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341</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196</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3367438784"/>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MQLs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ctr"/>
                      <a:r>
                        <a:rPr lang="en-US" sz="1100" u="none" strike="noStrike">
                          <a:effectLst/>
                        </a:rPr>
                        <a:t>425</a:t>
                      </a:r>
                      <a:endParaRPr lang="en-US" sz="1100" b="0" i="0" u="none" strike="noStrike">
                        <a:solidFill>
                          <a:srgbClr val="000000"/>
                        </a:solidFill>
                        <a:effectLst/>
                        <a:latin typeface="Segoe UI" panose="020B0502040204020203" pitchFamily="34" charset="0"/>
                      </a:endParaRPr>
                    </a:p>
                  </a:txBody>
                  <a:tcPr marL="6551" marR="6551" marT="6551" marB="0" anchor="ctr"/>
                </a:tc>
                <a:tc>
                  <a:txBody>
                    <a:bodyPr/>
                    <a:lstStyle/>
                    <a:p>
                      <a:pPr algn="r" fontAlgn="b"/>
                      <a:r>
                        <a:rPr lang="en-US" sz="1100" b="1" u="none" strike="noStrike" dirty="0">
                          <a:effectLst/>
                        </a:rPr>
                        <a:t>242</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57%</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3450977194"/>
                  </a:ext>
                </a:extLst>
              </a:tr>
              <a:tr h="217994">
                <a:tc vMerge="1">
                  <a:txBody>
                    <a:bodyPr/>
                    <a:lstStyle/>
                    <a:p>
                      <a:endParaRPr lang="en-US"/>
                    </a:p>
                  </a:txBody>
                  <a:tcPr/>
                </a:tc>
                <a:tc rowSpan="4">
                  <a:txBody>
                    <a:bodyPr/>
                    <a:lstStyle/>
                    <a:p>
                      <a:pPr algn="ctr" fontAlgn="ctr"/>
                      <a:r>
                        <a:rPr lang="en-US" sz="1100" u="none" strike="noStrike" dirty="0">
                          <a:effectLst/>
                        </a:rPr>
                        <a:t>FFO</a:t>
                      </a:r>
                      <a:endParaRPr lang="en-US" sz="1100" b="0" i="0" u="none" strike="noStrike" dirty="0">
                        <a:solidFill>
                          <a:srgbClr val="000000"/>
                        </a:solidFill>
                        <a:effectLst/>
                        <a:latin typeface="Calibri" panose="020F0502020204030204" pitchFamily="34" charset="0"/>
                      </a:endParaRPr>
                    </a:p>
                  </a:txBody>
                  <a:tcPr marL="6551" marR="6551" marT="6551" marB="0" anchor="ctr"/>
                </a:tc>
                <a:tc>
                  <a:txBody>
                    <a:bodyPr/>
                    <a:lstStyle/>
                    <a:p>
                      <a:pPr algn="l" fontAlgn="b"/>
                      <a:r>
                        <a:rPr lang="en-US" sz="1100" u="none" strike="noStrike">
                          <a:effectLst/>
                        </a:rPr>
                        <a:t>Paid Impressions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ctr"/>
                      <a:r>
                        <a:rPr lang="en-US" sz="1100" u="none" strike="noStrike">
                          <a:effectLst/>
                        </a:rPr>
                        <a:t>750,000</a:t>
                      </a:r>
                      <a:endParaRPr lang="en-US" sz="1100" b="0" i="0" u="none" strike="noStrike">
                        <a:solidFill>
                          <a:srgbClr val="000000"/>
                        </a:solidFill>
                        <a:effectLst/>
                        <a:latin typeface="Segoe UI" panose="020B0502040204020203" pitchFamily="34" charset="0"/>
                      </a:endParaRPr>
                    </a:p>
                  </a:txBody>
                  <a:tcPr marL="6551" marR="6551" marT="6551" marB="0" anchor="ctr"/>
                </a:tc>
                <a:tc>
                  <a:txBody>
                    <a:bodyPr/>
                    <a:lstStyle/>
                    <a:p>
                      <a:pPr algn="r" fontAlgn="b"/>
                      <a:r>
                        <a:rPr lang="en-US" sz="1100" b="1" u="none" strike="noStrike" dirty="0">
                          <a:effectLst/>
                        </a:rPr>
                        <a:t>828408</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110%</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155603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7343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75695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582262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7505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3806733507"/>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Engaged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ctr"/>
                      <a:r>
                        <a:rPr lang="en-US" sz="1100" u="none" strike="noStrike">
                          <a:effectLst/>
                        </a:rPr>
                        <a:t>7,500</a:t>
                      </a:r>
                      <a:endParaRPr lang="en-US" sz="1100" b="0" i="0" u="none" strike="noStrike">
                        <a:solidFill>
                          <a:srgbClr val="000000"/>
                        </a:solidFill>
                        <a:effectLst/>
                        <a:latin typeface="Segoe UI" panose="020B0502040204020203" pitchFamily="34" charset="0"/>
                      </a:endParaRPr>
                    </a:p>
                  </a:txBody>
                  <a:tcPr marL="6551" marR="6551" marT="6551" marB="0" anchor="ctr"/>
                </a:tc>
                <a:tc>
                  <a:txBody>
                    <a:bodyPr/>
                    <a:lstStyle/>
                    <a:p>
                      <a:pPr algn="r" fontAlgn="b"/>
                      <a:r>
                        <a:rPr lang="en-US" sz="1100" b="1" u="none" strike="noStrike" dirty="0">
                          <a:effectLst/>
                        </a:rPr>
                        <a:t>15927</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212%</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12663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2249</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191</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784</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1154793529"/>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Net New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ctr"/>
                      <a:r>
                        <a:rPr lang="en-US" sz="1100" u="none" strike="noStrike">
                          <a:effectLst/>
                        </a:rPr>
                        <a:t>750</a:t>
                      </a:r>
                      <a:endParaRPr lang="en-US" sz="1100" b="0" i="0" u="none" strike="noStrike">
                        <a:solidFill>
                          <a:srgbClr val="000000"/>
                        </a:solidFill>
                        <a:effectLst/>
                        <a:latin typeface="Segoe UI" panose="020B0502040204020203" pitchFamily="34" charset="0"/>
                      </a:endParaRPr>
                    </a:p>
                  </a:txBody>
                  <a:tcPr marL="6551" marR="6551" marT="6551" marB="0" anchor="ctr"/>
                </a:tc>
                <a:tc>
                  <a:txBody>
                    <a:bodyPr/>
                    <a:lstStyle/>
                    <a:p>
                      <a:pPr algn="r" fontAlgn="b"/>
                      <a:r>
                        <a:rPr lang="en-US" sz="1100" b="1" u="none" strike="noStrike" dirty="0">
                          <a:effectLst/>
                        </a:rPr>
                        <a:t>239</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32%</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3289351461"/>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MQLs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ctr"/>
                      <a:r>
                        <a:rPr lang="en-US" sz="1100" u="none" strike="noStrike">
                          <a:effectLst/>
                        </a:rPr>
                        <a:t>150</a:t>
                      </a:r>
                      <a:endParaRPr lang="en-US" sz="1100" b="0" i="0" u="none" strike="noStrike">
                        <a:solidFill>
                          <a:srgbClr val="000000"/>
                        </a:solidFill>
                        <a:effectLst/>
                        <a:latin typeface="Segoe UI" panose="020B0502040204020203" pitchFamily="34" charset="0"/>
                      </a:endParaRPr>
                    </a:p>
                  </a:txBody>
                  <a:tcPr marL="6551" marR="6551" marT="6551" marB="0" anchor="ctr"/>
                </a:tc>
                <a:tc>
                  <a:txBody>
                    <a:bodyPr/>
                    <a:lstStyle/>
                    <a:p>
                      <a:pPr algn="r" fontAlgn="b"/>
                      <a:r>
                        <a:rPr lang="en-US" sz="1100" b="1" u="none" strike="noStrike" dirty="0">
                          <a:effectLst/>
                        </a:rPr>
                        <a:t>58</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39%</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2987845455"/>
                  </a:ext>
                </a:extLst>
              </a:tr>
              <a:tr h="217994">
                <a:tc vMerge="1">
                  <a:txBody>
                    <a:bodyPr/>
                    <a:lstStyle/>
                    <a:p>
                      <a:endParaRPr lang="en-US"/>
                    </a:p>
                  </a:txBody>
                  <a:tcPr/>
                </a:tc>
                <a:tc rowSpan="4">
                  <a:txBody>
                    <a:bodyPr/>
                    <a:lstStyle/>
                    <a:p>
                      <a:pPr algn="ctr" fontAlgn="ctr"/>
                      <a:r>
                        <a:rPr lang="en-US" sz="1100" u="none" strike="noStrike">
                          <a:effectLst/>
                        </a:rPr>
                        <a:t>C&amp;Q</a:t>
                      </a:r>
                      <a:endParaRPr lang="en-US" sz="1100" b="0" i="0" u="none" strike="noStrike">
                        <a:solidFill>
                          <a:srgbClr val="000000"/>
                        </a:solidFill>
                        <a:effectLst/>
                        <a:latin typeface="Calibri" panose="020F0502020204030204" pitchFamily="34" charset="0"/>
                      </a:endParaRPr>
                    </a:p>
                  </a:txBody>
                  <a:tcPr marL="6551" marR="6551" marT="6551" marB="0" anchor="ctr"/>
                </a:tc>
                <a:tc>
                  <a:txBody>
                    <a:bodyPr/>
                    <a:lstStyle/>
                    <a:p>
                      <a:pPr algn="l" fontAlgn="b"/>
                      <a:r>
                        <a:rPr lang="en-US" sz="1100" u="none" strike="noStrike">
                          <a:effectLst/>
                        </a:rPr>
                        <a:t>Paid Impressions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500,000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796504</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159%</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50661</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52158</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48064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38310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32717</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167884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361493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45217</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4003044498"/>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Engaged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5000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10386</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208%</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6925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832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883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1639</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107</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2756413325"/>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Net New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758</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152%</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257</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230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1565960921"/>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MQLs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57</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76%</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2932737743"/>
                  </a:ext>
                </a:extLst>
              </a:tr>
              <a:tr h="217994">
                <a:tc vMerge="1">
                  <a:txBody>
                    <a:bodyPr/>
                    <a:lstStyle/>
                    <a:p>
                      <a:endParaRPr lang="en-US"/>
                    </a:p>
                  </a:txBody>
                  <a:tcPr/>
                </a:tc>
                <a:tc rowSpan="4">
                  <a:txBody>
                    <a:bodyPr/>
                    <a:lstStyle/>
                    <a:p>
                      <a:pPr algn="ctr" fontAlgn="ctr"/>
                      <a:r>
                        <a:rPr lang="en-US" sz="1100" u="none" strike="noStrike">
                          <a:effectLst/>
                        </a:rPr>
                        <a:t>B&amp;M</a:t>
                      </a:r>
                      <a:endParaRPr lang="en-US" sz="1100" b="0" i="0" u="none" strike="noStrike">
                        <a:solidFill>
                          <a:srgbClr val="000000"/>
                        </a:solidFill>
                        <a:effectLst/>
                        <a:latin typeface="Calibri" panose="020F0502020204030204" pitchFamily="34" charset="0"/>
                      </a:endParaRPr>
                    </a:p>
                  </a:txBody>
                  <a:tcPr marL="6551" marR="6551" marT="6551" marB="0" anchor="ctr"/>
                </a:tc>
                <a:tc>
                  <a:txBody>
                    <a:bodyPr/>
                    <a:lstStyle/>
                    <a:p>
                      <a:pPr algn="l" fontAlgn="b"/>
                      <a:r>
                        <a:rPr lang="en-US" sz="1100" u="none" strike="noStrike">
                          <a:effectLst/>
                        </a:rPr>
                        <a:t>Paid Impressions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650000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3039802</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468%</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351149</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268080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1853320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567253</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953001870"/>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Engaged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6500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2170</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33%</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112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987</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960</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316125572"/>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Net New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650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174</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27%</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3910903929"/>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MQLs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117</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117%</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1110804016"/>
                  </a:ext>
                </a:extLst>
              </a:tr>
              <a:tr h="217994">
                <a:tc vMerge="1">
                  <a:txBody>
                    <a:bodyPr/>
                    <a:lstStyle/>
                    <a:p>
                      <a:endParaRPr lang="en-US"/>
                    </a:p>
                  </a:txBody>
                  <a:tcPr/>
                </a:tc>
                <a:tc rowSpan="4">
                  <a:txBody>
                    <a:bodyPr/>
                    <a:lstStyle/>
                    <a:p>
                      <a:pPr algn="ctr" fontAlgn="ctr"/>
                      <a:r>
                        <a:rPr lang="en-US" sz="1100" u="none" strike="noStrike">
                          <a:effectLst/>
                        </a:rPr>
                        <a:t>MA</a:t>
                      </a:r>
                      <a:endParaRPr lang="en-US" sz="1100" b="0" i="0" u="none" strike="noStrike">
                        <a:solidFill>
                          <a:srgbClr val="000000"/>
                        </a:solidFill>
                        <a:effectLst/>
                        <a:latin typeface="Calibri" panose="020F0502020204030204" pitchFamily="34" charset="0"/>
                      </a:endParaRPr>
                    </a:p>
                  </a:txBody>
                  <a:tcPr marL="6551" marR="6551" marT="6551" marB="0" anchor="ctr"/>
                </a:tc>
                <a:tc>
                  <a:txBody>
                    <a:bodyPr/>
                    <a:lstStyle/>
                    <a:p>
                      <a:pPr algn="l" fontAlgn="b"/>
                      <a:r>
                        <a:rPr lang="en-US" sz="1100" u="none" strike="noStrike">
                          <a:effectLst/>
                        </a:rPr>
                        <a:t>Paid Impressions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650000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927420</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143%</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57860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129876</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254994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242530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242160</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1103262610"/>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Engaged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6500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1354</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21%</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425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421</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172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264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3856152984"/>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Net New Contacts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650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303</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47%</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1386131987"/>
                  </a:ext>
                </a:extLst>
              </a:tr>
              <a:tr h="217994">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MQLs</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a:effectLst/>
                        </a:rPr>
                        <a:t>4</a:t>
                      </a:r>
                      <a:endParaRPr lang="en-US" sz="1100" b="1"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b="1" u="none" strike="noStrike" dirty="0">
                          <a:effectLst/>
                        </a:rPr>
                        <a:t>4%</a:t>
                      </a:r>
                      <a:endParaRPr lang="en-US" sz="1100" b="1" i="0" u="none" strike="noStrike" dirty="0">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551" marR="6551" marT="6551"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551" marR="6551" marT="6551" marB="0" anchor="b"/>
                </a:tc>
                <a:extLst>
                  <a:ext uri="{0D108BD9-81ED-4DB2-BD59-A6C34878D82A}">
                    <a16:rowId xmlns:a16="http://schemas.microsoft.com/office/drawing/2014/main" val="3865427938"/>
                  </a:ext>
                </a:extLst>
              </a:tr>
            </a:tbl>
          </a:graphicData>
        </a:graphic>
      </p:graphicFrame>
    </p:spTree>
    <p:extLst>
      <p:ext uri="{BB962C8B-B14F-4D97-AF65-F5344CB8AC3E}">
        <p14:creationId xmlns:p14="http://schemas.microsoft.com/office/powerpoint/2010/main" val="25856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C87DD9-4D89-4F3A-A0F3-15877BD75617}"/>
              </a:ext>
            </a:extLst>
          </p:cNvPr>
          <p:cNvSpPr>
            <a:spLocks noGrp="1"/>
          </p:cNvSpPr>
          <p:nvPr>
            <p:ph type="body" sz="quarter" idx="16"/>
          </p:nvPr>
        </p:nvSpPr>
        <p:spPr/>
        <p:txBody>
          <a:bodyPr/>
          <a:lstStyle/>
          <a:p>
            <a:r>
              <a:rPr lang="en-US" dirty="0"/>
              <a:t>CSMS</a:t>
            </a:r>
          </a:p>
        </p:txBody>
      </p:sp>
      <p:sp>
        <p:nvSpPr>
          <p:cNvPr id="3" name="Title 2">
            <a:extLst>
              <a:ext uri="{FF2B5EF4-FFF2-40B4-BE49-F238E27FC236}">
                <a16:creationId xmlns:a16="http://schemas.microsoft.com/office/drawing/2014/main" id="{C43E0B7C-2FC0-4CCE-A0C5-CAE5132DB9E9}"/>
              </a:ext>
            </a:extLst>
          </p:cNvPr>
          <p:cNvSpPr>
            <a:spLocks noGrp="1"/>
          </p:cNvSpPr>
          <p:nvPr>
            <p:ph type="title"/>
          </p:nvPr>
        </p:nvSpPr>
        <p:spPr/>
        <p:txBody>
          <a:bodyPr/>
          <a:lstStyle/>
          <a:p>
            <a:r>
              <a:rPr lang="en-US" dirty="0"/>
              <a:t>Workstream Goal &amp;KPI Breakdowns</a:t>
            </a:r>
          </a:p>
        </p:txBody>
      </p:sp>
      <p:sp>
        <p:nvSpPr>
          <p:cNvPr id="4" name="Footer Placeholder 3">
            <a:extLst>
              <a:ext uri="{FF2B5EF4-FFF2-40B4-BE49-F238E27FC236}">
                <a16:creationId xmlns:a16="http://schemas.microsoft.com/office/drawing/2014/main" id="{D5FC8CA4-C6DC-4007-9843-756E28312AE7}"/>
              </a:ext>
            </a:extLst>
          </p:cNvPr>
          <p:cNvSpPr>
            <a:spLocks noGrp="1"/>
          </p:cNvSpPr>
          <p:nvPr>
            <p:ph type="ftr" sz="quarter" idx="3"/>
          </p:nvPr>
        </p:nvSpPr>
        <p:spPr/>
        <p:txBody>
          <a:bodyPr/>
          <a:lstStyle/>
          <a:p>
            <a:endParaRPr lang="en-US"/>
          </a:p>
        </p:txBody>
      </p:sp>
      <p:graphicFrame>
        <p:nvGraphicFramePr>
          <p:cNvPr id="6" name="Table 5">
            <a:extLst>
              <a:ext uri="{FF2B5EF4-FFF2-40B4-BE49-F238E27FC236}">
                <a16:creationId xmlns:a16="http://schemas.microsoft.com/office/drawing/2014/main" id="{686280CD-C6F5-41E0-BA31-C7136E1936CB}"/>
              </a:ext>
            </a:extLst>
          </p:cNvPr>
          <p:cNvGraphicFramePr>
            <a:graphicFrameLocks noGrp="1"/>
          </p:cNvGraphicFramePr>
          <p:nvPr>
            <p:extLst>
              <p:ext uri="{D42A27DB-BD31-4B8C-83A1-F6EECF244321}">
                <p14:modId xmlns:p14="http://schemas.microsoft.com/office/powerpoint/2010/main" val="647675352"/>
              </p:ext>
            </p:extLst>
          </p:nvPr>
        </p:nvGraphicFramePr>
        <p:xfrm>
          <a:off x="476457" y="1702629"/>
          <a:ext cx="11155038" cy="4263803"/>
        </p:xfrm>
        <a:graphic>
          <a:graphicData uri="http://schemas.openxmlformats.org/drawingml/2006/table">
            <a:tbl>
              <a:tblPr firstRow="1" bandRow="1">
                <a:tableStyleId>{5C22544A-7EE6-4342-B048-85BDC9FD1C3A}</a:tableStyleId>
              </a:tblPr>
              <a:tblGrid>
                <a:gridCol w="516090">
                  <a:extLst>
                    <a:ext uri="{9D8B030D-6E8A-4147-A177-3AD203B41FA5}">
                      <a16:colId xmlns:a16="http://schemas.microsoft.com/office/drawing/2014/main" val="2263872851"/>
                    </a:ext>
                  </a:extLst>
                </a:gridCol>
                <a:gridCol w="825367">
                  <a:extLst>
                    <a:ext uri="{9D8B030D-6E8A-4147-A177-3AD203B41FA5}">
                      <a16:colId xmlns:a16="http://schemas.microsoft.com/office/drawing/2014/main" val="2795404783"/>
                    </a:ext>
                  </a:extLst>
                </a:gridCol>
                <a:gridCol w="1609888">
                  <a:extLst>
                    <a:ext uri="{9D8B030D-6E8A-4147-A177-3AD203B41FA5}">
                      <a16:colId xmlns:a16="http://schemas.microsoft.com/office/drawing/2014/main" val="585746676"/>
                    </a:ext>
                  </a:extLst>
                </a:gridCol>
                <a:gridCol w="1220205">
                  <a:extLst>
                    <a:ext uri="{9D8B030D-6E8A-4147-A177-3AD203B41FA5}">
                      <a16:colId xmlns:a16="http://schemas.microsoft.com/office/drawing/2014/main" val="3683020016"/>
                    </a:ext>
                  </a:extLst>
                </a:gridCol>
                <a:gridCol w="1082256">
                  <a:extLst>
                    <a:ext uri="{9D8B030D-6E8A-4147-A177-3AD203B41FA5}">
                      <a16:colId xmlns:a16="http://schemas.microsoft.com/office/drawing/2014/main" val="3643119378"/>
                    </a:ext>
                  </a:extLst>
                </a:gridCol>
                <a:gridCol w="589597">
                  <a:extLst>
                    <a:ext uri="{9D8B030D-6E8A-4147-A177-3AD203B41FA5}">
                      <a16:colId xmlns:a16="http://schemas.microsoft.com/office/drawing/2014/main" val="3743529662"/>
                    </a:ext>
                  </a:extLst>
                </a:gridCol>
                <a:gridCol w="628903">
                  <a:extLst>
                    <a:ext uri="{9D8B030D-6E8A-4147-A177-3AD203B41FA5}">
                      <a16:colId xmlns:a16="http://schemas.microsoft.com/office/drawing/2014/main" val="2628808924"/>
                    </a:ext>
                  </a:extLst>
                </a:gridCol>
                <a:gridCol w="829350">
                  <a:extLst>
                    <a:ext uri="{9D8B030D-6E8A-4147-A177-3AD203B41FA5}">
                      <a16:colId xmlns:a16="http://schemas.microsoft.com/office/drawing/2014/main" val="3536419080"/>
                    </a:ext>
                  </a:extLst>
                </a:gridCol>
                <a:gridCol w="628903">
                  <a:extLst>
                    <a:ext uri="{9D8B030D-6E8A-4147-A177-3AD203B41FA5}">
                      <a16:colId xmlns:a16="http://schemas.microsoft.com/office/drawing/2014/main" val="1739929972"/>
                    </a:ext>
                  </a:extLst>
                </a:gridCol>
                <a:gridCol w="628903">
                  <a:extLst>
                    <a:ext uri="{9D8B030D-6E8A-4147-A177-3AD203B41FA5}">
                      <a16:colId xmlns:a16="http://schemas.microsoft.com/office/drawing/2014/main" val="2096069204"/>
                    </a:ext>
                  </a:extLst>
                </a:gridCol>
                <a:gridCol w="628903">
                  <a:extLst>
                    <a:ext uri="{9D8B030D-6E8A-4147-A177-3AD203B41FA5}">
                      <a16:colId xmlns:a16="http://schemas.microsoft.com/office/drawing/2014/main" val="162694693"/>
                    </a:ext>
                  </a:extLst>
                </a:gridCol>
                <a:gridCol w="628903">
                  <a:extLst>
                    <a:ext uri="{9D8B030D-6E8A-4147-A177-3AD203B41FA5}">
                      <a16:colId xmlns:a16="http://schemas.microsoft.com/office/drawing/2014/main" val="4193759996"/>
                    </a:ext>
                  </a:extLst>
                </a:gridCol>
                <a:gridCol w="668885">
                  <a:extLst>
                    <a:ext uri="{9D8B030D-6E8A-4147-A177-3AD203B41FA5}">
                      <a16:colId xmlns:a16="http://schemas.microsoft.com/office/drawing/2014/main" val="2972631348"/>
                    </a:ext>
                  </a:extLst>
                </a:gridCol>
                <a:gridCol w="668885">
                  <a:extLst>
                    <a:ext uri="{9D8B030D-6E8A-4147-A177-3AD203B41FA5}">
                      <a16:colId xmlns:a16="http://schemas.microsoft.com/office/drawing/2014/main" val="3216648053"/>
                    </a:ext>
                  </a:extLst>
                </a:gridCol>
              </a:tblGrid>
              <a:tr h="240798">
                <a:tc>
                  <a:txBody>
                    <a:bodyPr/>
                    <a:lstStyle/>
                    <a:p>
                      <a:pPr algn="l" fontAlgn="b"/>
                      <a:endParaRPr lang="en-US" sz="1200" b="0" i="0" u="none" strike="noStrike" dirty="0">
                        <a:solidFill>
                          <a:srgbClr val="000000"/>
                        </a:solidFill>
                        <a:effectLst/>
                        <a:latin typeface="+mn-lt"/>
                      </a:endParaRPr>
                    </a:p>
                  </a:txBody>
                  <a:tcPr marL="6551" marR="6551" marT="6551" marB="0" anchor="b"/>
                </a:tc>
                <a:tc>
                  <a:txBody>
                    <a:bodyPr/>
                    <a:lstStyle/>
                    <a:p>
                      <a:pPr algn="l" fontAlgn="b"/>
                      <a:endParaRPr lang="en-US" sz="1200" b="0" i="0" u="none" strike="noStrike">
                        <a:solidFill>
                          <a:srgbClr val="000000"/>
                        </a:solidFill>
                        <a:effectLst/>
                        <a:latin typeface="+mn-lt"/>
                      </a:endParaRPr>
                    </a:p>
                  </a:txBody>
                  <a:tcPr marL="6551" marR="6551" marT="6551" marB="0" anchor="b"/>
                </a:tc>
                <a:tc>
                  <a:txBody>
                    <a:bodyPr/>
                    <a:lstStyle/>
                    <a:p>
                      <a:pPr algn="l" fontAlgn="b"/>
                      <a:endParaRPr lang="en-US" sz="1200" b="0" i="0" u="none" strike="noStrike">
                        <a:solidFill>
                          <a:srgbClr val="000000"/>
                        </a:solidFill>
                        <a:effectLst/>
                        <a:latin typeface="+mn-lt"/>
                      </a:endParaRPr>
                    </a:p>
                  </a:txBody>
                  <a:tcPr marL="6551" marR="6551" marT="6551" marB="0" anchor="b"/>
                </a:tc>
                <a:tc>
                  <a:txBody>
                    <a:bodyPr/>
                    <a:lstStyle/>
                    <a:p>
                      <a:pPr algn="ctr" fontAlgn="b"/>
                      <a:r>
                        <a:rPr lang="en-US" sz="1200" u="none" strike="noStrike">
                          <a:effectLst/>
                          <a:latin typeface="+mn-lt"/>
                        </a:rPr>
                        <a:t>Goal</a:t>
                      </a:r>
                      <a:endParaRPr lang="en-US" sz="1200" b="0" i="0" u="none" strike="noStrike">
                        <a:solidFill>
                          <a:srgbClr val="000000"/>
                        </a:solidFill>
                        <a:effectLst/>
                        <a:latin typeface="+mn-lt"/>
                      </a:endParaRPr>
                    </a:p>
                  </a:txBody>
                  <a:tcPr marL="6551" marR="6551" marT="6551" marB="0" anchor="b"/>
                </a:tc>
                <a:tc>
                  <a:txBody>
                    <a:bodyPr/>
                    <a:lstStyle/>
                    <a:p>
                      <a:pPr algn="ctr" fontAlgn="b"/>
                      <a:r>
                        <a:rPr lang="en-US" sz="1200" u="none" strike="noStrike">
                          <a:effectLst/>
                          <a:latin typeface="+mn-lt"/>
                        </a:rPr>
                        <a:t>Total</a:t>
                      </a:r>
                      <a:endParaRPr lang="en-US" sz="1200" b="0" i="0" u="none" strike="noStrike">
                        <a:solidFill>
                          <a:srgbClr val="000000"/>
                        </a:solidFill>
                        <a:effectLst/>
                        <a:latin typeface="+mn-lt"/>
                      </a:endParaRPr>
                    </a:p>
                  </a:txBody>
                  <a:tcPr marL="6551" marR="6551" marT="6551" marB="0" anchor="b"/>
                </a:tc>
                <a:tc>
                  <a:txBody>
                    <a:bodyPr/>
                    <a:lstStyle/>
                    <a:p>
                      <a:pPr algn="ctr" fontAlgn="b"/>
                      <a:r>
                        <a:rPr lang="en-US" sz="1200" u="none" strike="noStrike">
                          <a:effectLst/>
                          <a:latin typeface="+mn-lt"/>
                        </a:rPr>
                        <a:t>%</a:t>
                      </a:r>
                      <a:endParaRPr lang="en-US" sz="1200" b="1"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Jan</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Feb</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Mar</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Apr</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May</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Jun</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Jul</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Aug</a:t>
                      </a:r>
                      <a:endParaRPr lang="en-US" sz="1200" b="0" i="0" u="none" strike="noStrike">
                        <a:solidFill>
                          <a:srgbClr val="000000"/>
                        </a:solidFill>
                        <a:effectLst/>
                        <a:latin typeface="+mn-lt"/>
                      </a:endParaRPr>
                    </a:p>
                  </a:txBody>
                  <a:tcPr marL="6551" marR="6551" marT="6551" marB="0" anchor="b"/>
                </a:tc>
                <a:extLst>
                  <a:ext uri="{0D108BD9-81ED-4DB2-BD59-A6C34878D82A}">
                    <a16:rowId xmlns:a16="http://schemas.microsoft.com/office/drawing/2014/main" val="4273617918"/>
                  </a:ext>
                </a:extLst>
              </a:tr>
              <a:tr h="411035">
                <a:tc rowSpan="16">
                  <a:txBody>
                    <a:bodyPr/>
                    <a:lstStyle/>
                    <a:p>
                      <a:pPr algn="ctr" fontAlgn="ctr"/>
                      <a:r>
                        <a:rPr lang="en-US" sz="1200" b="0" i="0" u="none" strike="noStrike" dirty="0">
                          <a:solidFill>
                            <a:srgbClr val="000000"/>
                          </a:solidFill>
                          <a:effectLst/>
                          <a:latin typeface="+mn-lt"/>
                        </a:rPr>
                        <a:t>CSMS</a:t>
                      </a:r>
                    </a:p>
                  </a:txBody>
                  <a:tcPr marL="6350" marR="6350" marT="6350" marB="0" anchor="ctr"/>
                </a:tc>
                <a:tc rowSpan="4">
                  <a:txBody>
                    <a:bodyPr/>
                    <a:lstStyle/>
                    <a:p>
                      <a:pPr algn="ctr" fontAlgn="ctr"/>
                      <a:r>
                        <a:rPr lang="en-US" sz="1200" b="0" i="0" u="none" strike="noStrike" dirty="0">
                          <a:solidFill>
                            <a:srgbClr val="000000"/>
                          </a:solidFill>
                          <a:effectLst/>
                          <a:latin typeface="+mn-lt"/>
                        </a:rPr>
                        <a:t>Total</a:t>
                      </a:r>
                    </a:p>
                  </a:txBody>
                  <a:tcPr marL="6350" marR="6350" marT="6350" marB="0" anchor="ctr"/>
                </a:tc>
                <a:tc>
                  <a:txBody>
                    <a:bodyPr/>
                    <a:lstStyle/>
                    <a:p>
                      <a:pPr algn="l" fontAlgn="b"/>
                      <a:r>
                        <a:rPr lang="en-US" sz="1200" b="0" i="0" u="none" strike="noStrike">
                          <a:solidFill>
                            <a:srgbClr val="000000"/>
                          </a:solidFill>
                          <a:effectLst/>
                          <a:latin typeface="+mn-lt"/>
                        </a:rPr>
                        <a:t>Paid Impressions</a:t>
                      </a:r>
                    </a:p>
                  </a:txBody>
                  <a:tcPr marL="6350" marR="6350" marT="6350" marB="0" anchor="b"/>
                </a:tc>
                <a:tc>
                  <a:txBody>
                    <a:bodyPr/>
                    <a:lstStyle/>
                    <a:p>
                      <a:pPr algn="l" fontAlgn="b"/>
                      <a:r>
                        <a:rPr lang="en-US" sz="1200" b="0" i="0" u="none" strike="noStrike">
                          <a:solidFill>
                            <a:srgbClr val="000000"/>
                          </a:solidFill>
                          <a:effectLst/>
                          <a:latin typeface="+mn-lt"/>
                        </a:rPr>
                        <a:t>           1,500,000.00 </a:t>
                      </a:r>
                    </a:p>
                  </a:txBody>
                  <a:tcPr marL="6350" marR="6350" marT="6350" marB="0" anchor="b"/>
                </a:tc>
                <a:tc>
                  <a:txBody>
                    <a:bodyPr/>
                    <a:lstStyle/>
                    <a:p>
                      <a:pPr algn="r" fontAlgn="b"/>
                      <a:r>
                        <a:rPr lang="en-US" sz="1200" b="1" i="0" u="none" strike="noStrike" dirty="0">
                          <a:solidFill>
                            <a:srgbClr val="000000"/>
                          </a:solidFill>
                          <a:effectLst/>
                          <a:latin typeface="+mn-lt"/>
                        </a:rPr>
                        <a:t>5336962</a:t>
                      </a:r>
                    </a:p>
                  </a:txBody>
                  <a:tcPr marL="6350" marR="6350" marT="6350" marB="0" anchor="b"/>
                </a:tc>
                <a:tc>
                  <a:txBody>
                    <a:bodyPr/>
                    <a:lstStyle/>
                    <a:p>
                      <a:pPr algn="r" fontAlgn="b"/>
                      <a:r>
                        <a:rPr lang="en-US" sz="1200" b="1" i="0" u="none" strike="noStrike">
                          <a:solidFill>
                            <a:srgbClr val="000000"/>
                          </a:solidFill>
                          <a:effectLst/>
                          <a:latin typeface="+mn-lt"/>
                        </a:rPr>
                        <a:t>356%</a:t>
                      </a:r>
                    </a:p>
                  </a:txBody>
                  <a:tcPr marL="6350" marR="6350" marT="6350" marB="0" anchor="b"/>
                </a:tc>
                <a:tc>
                  <a:txBody>
                    <a:bodyPr/>
                    <a:lstStyle/>
                    <a:p>
                      <a:pPr algn="r" fontAlgn="b"/>
                      <a:r>
                        <a:rPr lang="en-US" sz="1200" b="0" i="0" u="none" strike="noStrike">
                          <a:solidFill>
                            <a:srgbClr val="000000"/>
                          </a:solidFill>
                          <a:effectLst/>
                          <a:latin typeface="+mn-lt"/>
                        </a:rPr>
                        <a:t>112619</a:t>
                      </a:r>
                    </a:p>
                  </a:txBody>
                  <a:tcPr marL="6350" marR="6350" marT="6350" marB="0" anchor="b"/>
                </a:tc>
                <a:tc>
                  <a:txBody>
                    <a:bodyPr/>
                    <a:lstStyle/>
                    <a:p>
                      <a:pPr algn="r" fontAlgn="b"/>
                      <a:r>
                        <a:rPr lang="en-US" sz="1200" b="0" i="0" u="none" strike="noStrike">
                          <a:solidFill>
                            <a:srgbClr val="000000"/>
                          </a:solidFill>
                          <a:effectLst/>
                          <a:latin typeface="+mn-lt"/>
                        </a:rPr>
                        <a:t>47363</a:t>
                      </a:r>
                    </a:p>
                  </a:txBody>
                  <a:tcPr marL="6350" marR="6350" marT="6350" marB="0" anchor="b"/>
                </a:tc>
                <a:tc>
                  <a:txBody>
                    <a:bodyPr/>
                    <a:lstStyle/>
                    <a:p>
                      <a:pPr algn="r" fontAlgn="b"/>
                      <a:r>
                        <a:rPr lang="en-US" sz="1200" b="0" i="0" u="none" strike="noStrike">
                          <a:solidFill>
                            <a:srgbClr val="000000"/>
                          </a:solidFill>
                          <a:effectLst/>
                          <a:latin typeface="+mn-lt"/>
                        </a:rPr>
                        <a:t>193927</a:t>
                      </a:r>
                    </a:p>
                  </a:txBody>
                  <a:tcPr marL="6350" marR="6350" marT="6350" marB="0" anchor="b"/>
                </a:tc>
                <a:tc>
                  <a:txBody>
                    <a:bodyPr/>
                    <a:lstStyle/>
                    <a:p>
                      <a:pPr algn="r" fontAlgn="b"/>
                      <a:r>
                        <a:rPr lang="en-US" sz="1200" b="0" i="0" u="none" strike="noStrike">
                          <a:solidFill>
                            <a:srgbClr val="000000"/>
                          </a:solidFill>
                          <a:effectLst/>
                          <a:latin typeface="+mn-lt"/>
                        </a:rPr>
                        <a:t>574398</a:t>
                      </a:r>
                    </a:p>
                  </a:txBody>
                  <a:tcPr marL="6350" marR="6350" marT="6350" marB="0" anchor="b"/>
                </a:tc>
                <a:tc>
                  <a:txBody>
                    <a:bodyPr/>
                    <a:lstStyle/>
                    <a:p>
                      <a:pPr algn="r" fontAlgn="b"/>
                      <a:r>
                        <a:rPr lang="en-US" sz="1200" b="0" i="0" u="none" strike="noStrike">
                          <a:solidFill>
                            <a:srgbClr val="000000"/>
                          </a:solidFill>
                          <a:effectLst/>
                          <a:latin typeface="+mn-lt"/>
                        </a:rPr>
                        <a:t>586783</a:t>
                      </a:r>
                    </a:p>
                  </a:txBody>
                  <a:tcPr marL="6350" marR="6350" marT="6350" marB="0" anchor="b"/>
                </a:tc>
                <a:tc>
                  <a:txBody>
                    <a:bodyPr/>
                    <a:lstStyle/>
                    <a:p>
                      <a:pPr algn="r" fontAlgn="b"/>
                      <a:r>
                        <a:rPr lang="en-US" sz="1200" b="0" i="0" u="none" strike="noStrike">
                          <a:solidFill>
                            <a:srgbClr val="000000"/>
                          </a:solidFill>
                          <a:effectLst/>
                          <a:latin typeface="+mn-lt"/>
                        </a:rPr>
                        <a:t>2043928</a:t>
                      </a:r>
                    </a:p>
                  </a:txBody>
                  <a:tcPr marL="6350" marR="6350" marT="6350" marB="0" anchor="b"/>
                </a:tc>
                <a:tc>
                  <a:txBody>
                    <a:bodyPr/>
                    <a:lstStyle/>
                    <a:p>
                      <a:pPr algn="r" fontAlgn="b"/>
                      <a:r>
                        <a:rPr lang="en-US" sz="1200" b="0" i="0" u="none" strike="noStrike">
                          <a:solidFill>
                            <a:srgbClr val="000000"/>
                          </a:solidFill>
                          <a:effectLst/>
                          <a:latin typeface="+mn-lt"/>
                        </a:rPr>
                        <a:t>1436568</a:t>
                      </a:r>
                    </a:p>
                  </a:txBody>
                  <a:tcPr marL="6350" marR="6350" marT="6350" marB="0" anchor="b"/>
                </a:tc>
                <a:tc>
                  <a:txBody>
                    <a:bodyPr/>
                    <a:lstStyle/>
                    <a:p>
                      <a:pPr algn="r" fontAlgn="b"/>
                      <a:r>
                        <a:rPr lang="en-US" sz="1200" b="0" i="0" u="none" strike="noStrike">
                          <a:solidFill>
                            <a:srgbClr val="000000"/>
                          </a:solidFill>
                          <a:effectLst/>
                          <a:latin typeface="+mn-lt"/>
                        </a:rPr>
                        <a:t>341376</a:t>
                      </a:r>
                    </a:p>
                  </a:txBody>
                  <a:tcPr marL="6350" marR="6350" marT="6350" marB="0" anchor="b"/>
                </a:tc>
                <a:extLst>
                  <a:ext uri="{0D108BD9-81ED-4DB2-BD59-A6C34878D82A}">
                    <a16:rowId xmlns:a16="http://schemas.microsoft.com/office/drawing/2014/main" val="2476978949"/>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dirty="0">
                          <a:solidFill>
                            <a:srgbClr val="000000"/>
                          </a:solidFill>
                          <a:effectLst/>
                          <a:latin typeface="+mn-lt"/>
                        </a:rPr>
                        <a:t>Engaged Contacts</a:t>
                      </a:r>
                    </a:p>
                  </a:txBody>
                  <a:tcPr marL="6350" marR="6350" marT="6350" marB="0" anchor="b"/>
                </a:tc>
                <a:tc>
                  <a:txBody>
                    <a:bodyPr/>
                    <a:lstStyle/>
                    <a:p>
                      <a:pPr algn="r" fontAlgn="b"/>
                      <a:r>
                        <a:rPr lang="en-US" sz="1200" b="0" i="0" u="none" strike="noStrike">
                          <a:solidFill>
                            <a:srgbClr val="000000"/>
                          </a:solidFill>
                          <a:effectLst/>
                          <a:latin typeface="+mn-lt"/>
                        </a:rPr>
                        <a:t>10000</a:t>
                      </a:r>
                    </a:p>
                  </a:txBody>
                  <a:tcPr marL="6350" marR="6350" marT="6350" marB="0" anchor="b"/>
                </a:tc>
                <a:tc>
                  <a:txBody>
                    <a:bodyPr/>
                    <a:lstStyle/>
                    <a:p>
                      <a:pPr algn="r" fontAlgn="b"/>
                      <a:r>
                        <a:rPr lang="en-US" sz="1200" b="1" i="0" u="none" strike="noStrike" dirty="0">
                          <a:solidFill>
                            <a:srgbClr val="000000"/>
                          </a:solidFill>
                          <a:effectLst/>
                          <a:latin typeface="+mn-lt"/>
                        </a:rPr>
                        <a:t>1704</a:t>
                      </a:r>
                    </a:p>
                  </a:txBody>
                  <a:tcPr marL="6350" marR="6350" marT="6350" marB="0" anchor="b"/>
                </a:tc>
                <a:tc>
                  <a:txBody>
                    <a:bodyPr/>
                    <a:lstStyle/>
                    <a:p>
                      <a:pPr algn="r" fontAlgn="b"/>
                      <a:r>
                        <a:rPr lang="en-US" sz="1200" b="1" i="0" u="none" strike="noStrike">
                          <a:solidFill>
                            <a:srgbClr val="000000"/>
                          </a:solidFill>
                          <a:effectLst/>
                          <a:latin typeface="+mn-lt"/>
                        </a:rPr>
                        <a:t>17%</a:t>
                      </a:r>
                    </a:p>
                  </a:txBody>
                  <a:tcPr marL="6350" marR="6350" marT="6350" marB="0" anchor="b"/>
                </a:tc>
                <a:tc>
                  <a:txBody>
                    <a:bodyPr/>
                    <a:lstStyle/>
                    <a:p>
                      <a:pPr algn="r" fontAlgn="b"/>
                      <a:r>
                        <a:rPr lang="en-US" sz="1200" b="0" i="0" u="none" strike="noStrike">
                          <a:solidFill>
                            <a:srgbClr val="000000"/>
                          </a:solidFill>
                          <a:effectLst/>
                          <a:latin typeface="+mn-lt"/>
                        </a:rPr>
                        <a:t>78</a:t>
                      </a:r>
                    </a:p>
                  </a:txBody>
                  <a:tcPr marL="6350" marR="6350" marT="6350" marB="0" anchor="b"/>
                </a:tc>
                <a:tc>
                  <a:txBody>
                    <a:bodyPr/>
                    <a:lstStyle/>
                    <a:p>
                      <a:pPr algn="r" fontAlgn="b"/>
                      <a:r>
                        <a:rPr lang="en-US" sz="1200" b="0" i="0" u="none" strike="noStrike">
                          <a:solidFill>
                            <a:srgbClr val="000000"/>
                          </a:solidFill>
                          <a:effectLst/>
                          <a:latin typeface="+mn-lt"/>
                        </a:rPr>
                        <a:t>119</a:t>
                      </a:r>
                    </a:p>
                  </a:txBody>
                  <a:tcPr marL="6350" marR="6350" marT="6350" marB="0" anchor="b"/>
                </a:tc>
                <a:tc>
                  <a:txBody>
                    <a:bodyPr/>
                    <a:lstStyle/>
                    <a:p>
                      <a:pPr algn="r" fontAlgn="b"/>
                      <a:r>
                        <a:rPr lang="en-US" sz="1200" b="0" i="0" u="none" strike="noStrike">
                          <a:solidFill>
                            <a:srgbClr val="000000"/>
                          </a:solidFill>
                          <a:effectLst/>
                          <a:latin typeface="+mn-lt"/>
                        </a:rPr>
                        <a:t>592</a:t>
                      </a:r>
                    </a:p>
                  </a:txBody>
                  <a:tcPr marL="6350" marR="6350" marT="6350" marB="0" anchor="b"/>
                </a:tc>
                <a:tc>
                  <a:txBody>
                    <a:bodyPr/>
                    <a:lstStyle/>
                    <a:p>
                      <a:pPr algn="r" fontAlgn="b"/>
                      <a:r>
                        <a:rPr lang="en-US" sz="1200" b="0" i="0" u="none" strike="noStrike">
                          <a:solidFill>
                            <a:srgbClr val="000000"/>
                          </a:solidFill>
                          <a:effectLst/>
                          <a:latin typeface="+mn-lt"/>
                        </a:rPr>
                        <a:t>517</a:t>
                      </a:r>
                    </a:p>
                  </a:txBody>
                  <a:tcPr marL="6350" marR="6350" marT="6350" marB="0" anchor="b"/>
                </a:tc>
                <a:tc>
                  <a:txBody>
                    <a:bodyPr/>
                    <a:lstStyle/>
                    <a:p>
                      <a:pPr algn="r" fontAlgn="b"/>
                      <a:r>
                        <a:rPr lang="en-US" sz="1200" b="0" i="0" u="none" strike="noStrike">
                          <a:solidFill>
                            <a:srgbClr val="000000"/>
                          </a:solidFill>
                          <a:effectLst/>
                          <a:latin typeface="+mn-lt"/>
                        </a:rPr>
                        <a:t>145</a:t>
                      </a:r>
                    </a:p>
                  </a:txBody>
                  <a:tcPr marL="6350" marR="6350" marT="6350" marB="0" anchor="b"/>
                </a:tc>
                <a:tc>
                  <a:txBody>
                    <a:bodyPr/>
                    <a:lstStyle/>
                    <a:p>
                      <a:pPr algn="r" fontAlgn="b"/>
                      <a:r>
                        <a:rPr lang="en-US" sz="1200" b="0" i="0" u="none" strike="noStrike">
                          <a:solidFill>
                            <a:srgbClr val="000000"/>
                          </a:solidFill>
                          <a:effectLst/>
                          <a:latin typeface="+mn-lt"/>
                        </a:rPr>
                        <a:t>144</a:t>
                      </a:r>
                    </a:p>
                  </a:txBody>
                  <a:tcPr marL="6350" marR="6350" marT="6350" marB="0" anchor="b"/>
                </a:tc>
                <a:tc>
                  <a:txBody>
                    <a:bodyPr/>
                    <a:lstStyle/>
                    <a:p>
                      <a:pPr algn="r" fontAlgn="b"/>
                      <a:r>
                        <a:rPr lang="en-US" sz="1200" b="0" i="0" u="none" strike="noStrike">
                          <a:solidFill>
                            <a:srgbClr val="000000"/>
                          </a:solidFill>
                          <a:effectLst/>
                          <a:latin typeface="+mn-lt"/>
                        </a:rPr>
                        <a:t>83</a:t>
                      </a:r>
                    </a:p>
                  </a:txBody>
                  <a:tcPr marL="6350" marR="6350" marT="6350" marB="0" anchor="b"/>
                </a:tc>
                <a:tc>
                  <a:txBody>
                    <a:bodyPr/>
                    <a:lstStyle/>
                    <a:p>
                      <a:pPr algn="r" fontAlgn="b"/>
                      <a:r>
                        <a:rPr lang="en-US" sz="1200" b="0" i="0" u="none" strike="noStrike">
                          <a:solidFill>
                            <a:srgbClr val="000000"/>
                          </a:solidFill>
                          <a:effectLst/>
                          <a:latin typeface="+mn-lt"/>
                        </a:rPr>
                        <a:t>26</a:t>
                      </a:r>
                    </a:p>
                  </a:txBody>
                  <a:tcPr marL="6350" marR="6350" marT="6350" marB="0" anchor="b"/>
                </a:tc>
                <a:extLst>
                  <a:ext uri="{0D108BD9-81ED-4DB2-BD59-A6C34878D82A}">
                    <a16:rowId xmlns:a16="http://schemas.microsoft.com/office/drawing/2014/main" val="2451940074"/>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Net New Contacts</a:t>
                      </a:r>
                    </a:p>
                  </a:txBody>
                  <a:tcPr marL="6350" marR="6350" marT="6350" marB="0" anchor="b"/>
                </a:tc>
                <a:tc>
                  <a:txBody>
                    <a:bodyPr/>
                    <a:lstStyle/>
                    <a:p>
                      <a:pPr algn="r" fontAlgn="b"/>
                      <a:r>
                        <a:rPr lang="en-US" sz="1200" b="0" i="0" u="none" strike="noStrike">
                          <a:solidFill>
                            <a:srgbClr val="000000"/>
                          </a:solidFill>
                          <a:effectLst/>
                          <a:latin typeface="+mn-lt"/>
                        </a:rPr>
                        <a:t>800</a:t>
                      </a:r>
                    </a:p>
                  </a:txBody>
                  <a:tcPr marL="6350" marR="6350" marT="6350" marB="0" anchor="b"/>
                </a:tc>
                <a:tc>
                  <a:txBody>
                    <a:bodyPr/>
                    <a:lstStyle/>
                    <a:p>
                      <a:pPr algn="r" fontAlgn="b"/>
                      <a:r>
                        <a:rPr lang="en-US" sz="1200" b="1" i="0" u="none" strike="noStrike" dirty="0">
                          <a:solidFill>
                            <a:srgbClr val="000000"/>
                          </a:solidFill>
                          <a:effectLst/>
                          <a:latin typeface="+mn-lt"/>
                        </a:rPr>
                        <a:t>253</a:t>
                      </a:r>
                    </a:p>
                  </a:txBody>
                  <a:tcPr marL="6350" marR="6350" marT="6350" marB="0" anchor="b"/>
                </a:tc>
                <a:tc>
                  <a:txBody>
                    <a:bodyPr/>
                    <a:lstStyle/>
                    <a:p>
                      <a:pPr algn="r" fontAlgn="b"/>
                      <a:r>
                        <a:rPr lang="en-US" sz="1200" b="1" i="0" u="none" strike="noStrike">
                          <a:solidFill>
                            <a:srgbClr val="000000"/>
                          </a:solidFill>
                          <a:effectLst/>
                          <a:latin typeface="+mn-lt"/>
                        </a:rPr>
                        <a:t>32%</a:t>
                      </a:r>
                    </a:p>
                  </a:txBody>
                  <a:tcPr marL="6350" marR="6350" marT="6350" marB="0" anchor="b"/>
                </a:tc>
                <a:tc>
                  <a:txBody>
                    <a:bodyPr/>
                    <a:lstStyle/>
                    <a:p>
                      <a:pPr algn="r" fontAlgn="b"/>
                      <a:r>
                        <a:rPr lang="en-US" sz="1200" b="0" i="0" u="none" strike="noStrike">
                          <a:solidFill>
                            <a:srgbClr val="000000"/>
                          </a:solidFill>
                          <a:effectLst/>
                          <a:latin typeface="+mn-lt"/>
                        </a:rPr>
                        <a:t>18</a:t>
                      </a:r>
                    </a:p>
                  </a:txBody>
                  <a:tcPr marL="6350" marR="6350" marT="6350" marB="0" anchor="b"/>
                </a:tc>
                <a:tc>
                  <a:txBody>
                    <a:bodyPr/>
                    <a:lstStyle/>
                    <a:p>
                      <a:pPr algn="r" fontAlgn="b"/>
                      <a:r>
                        <a:rPr lang="en-US" sz="1200" b="0" i="0" u="none" strike="noStrike">
                          <a:solidFill>
                            <a:srgbClr val="000000"/>
                          </a:solidFill>
                          <a:effectLst/>
                          <a:latin typeface="+mn-lt"/>
                        </a:rPr>
                        <a:t>62</a:t>
                      </a:r>
                    </a:p>
                  </a:txBody>
                  <a:tcPr marL="6350" marR="6350" marT="6350" marB="0" anchor="b"/>
                </a:tc>
                <a:tc>
                  <a:txBody>
                    <a:bodyPr/>
                    <a:lstStyle/>
                    <a:p>
                      <a:pPr algn="r" fontAlgn="b"/>
                      <a:r>
                        <a:rPr lang="en-US" sz="1200" b="0" i="0" u="none" strike="noStrike">
                          <a:solidFill>
                            <a:srgbClr val="000000"/>
                          </a:solidFill>
                          <a:effectLst/>
                          <a:latin typeface="+mn-lt"/>
                        </a:rPr>
                        <a:t>37</a:t>
                      </a:r>
                    </a:p>
                  </a:txBody>
                  <a:tcPr marL="6350" marR="6350" marT="6350" marB="0" anchor="b"/>
                </a:tc>
                <a:tc>
                  <a:txBody>
                    <a:bodyPr/>
                    <a:lstStyle/>
                    <a:p>
                      <a:pPr algn="r" fontAlgn="b"/>
                      <a:r>
                        <a:rPr lang="en-US" sz="1200" b="0" i="0" u="none" strike="noStrike">
                          <a:solidFill>
                            <a:srgbClr val="000000"/>
                          </a:solidFill>
                          <a:effectLst/>
                          <a:latin typeface="+mn-lt"/>
                        </a:rPr>
                        <a:t>26</a:t>
                      </a:r>
                    </a:p>
                  </a:txBody>
                  <a:tcPr marL="6350" marR="6350" marT="6350" marB="0" anchor="b"/>
                </a:tc>
                <a:tc>
                  <a:txBody>
                    <a:bodyPr/>
                    <a:lstStyle/>
                    <a:p>
                      <a:pPr algn="r" fontAlgn="b"/>
                      <a:r>
                        <a:rPr lang="en-US" sz="1200" b="0" i="0" u="none" strike="noStrike">
                          <a:solidFill>
                            <a:srgbClr val="000000"/>
                          </a:solidFill>
                          <a:effectLst/>
                          <a:latin typeface="+mn-lt"/>
                        </a:rPr>
                        <a:t>24</a:t>
                      </a:r>
                    </a:p>
                  </a:txBody>
                  <a:tcPr marL="6350" marR="6350" marT="6350" marB="0" anchor="b"/>
                </a:tc>
                <a:tc>
                  <a:txBody>
                    <a:bodyPr/>
                    <a:lstStyle/>
                    <a:p>
                      <a:pPr algn="r" fontAlgn="b"/>
                      <a:r>
                        <a:rPr lang="en-US" sz="1200" b="0" i="0" u="none" strike="noStrike">
                          <a:solidFill>
                            <a:srgbClr val="000000"/>
                          </a:solidFill>
                          <a:effectLst/>
                          <a:latin typeface="+mn-lt"/>
                        </a:rPr>
                        <a:t>51</a:t>
                      </a:r>
                    </a:p>
                  </a:txBody>
                  <a:tcPr marL="6350" marR="6350" marT="6350" marB="0" anchor="b"/>
                </a:tc>
                <a:tc>
                  <a:txBody>
                    <a:bodyPr/>
                    <a:lstStyle/>
                    <a:p>
                      <a:pPr algn="r" fontAlgn="b"/>
                      <a:r>
                        <a:rPr lang="en-US" sz="1200" b="0" i="0" u="none" strike="noStrike">
                          <a:solidFill>
                            <a:srgbClr val="000000"/>
                          </a:solidFill>
                          <a:effectLst/>
                          <a:latin typeface="+mn-lt"/>
                        </a:rPr>
                        <a:t>35</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extLst>
                  <a:ext uri="{0D108BD9-81ED-4DB2-BD59-A6C34878D82A}">
                    <a16:rowId xmlns:a16="http://schemas.microsoft.com/office/drawing/2014/main" val="3367438784"/>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dirty="0">
                          <a:solidFill>
                            <a:srgbClr val="000000"/>
                          </a:solidFill>
                          <a:effectLst/>
                          <a:latin typeface="+mn-lt"/>
                        </a:rPr>
                        <a:t>MQLs</a:t>
                      </a:r>
                    </a:p>
                  </a:txBody>
                  <a:tcPr marL="6350" marR="6350" marT="6350" marB="0" anchor="b"/>
                </a:tc>
                <a:tc>
                  <a:txBody>
                    <a:bodyPr/>
                    <a:lstStyle/>
                    <a:p>
                      <a:pPr algn="r" fontAlgn="b"/>
                      <a:r>
                        <a:rPr lang="en-US" sz="1200" b="0" i="0" u="none" strike="noStrike" dirty="0">
                          <a:solidFill>
                            <a:srgbClr val="000000"/>
                          </a:solidFill>
                          <a:effectLst/>
                          <a:latin typeface="+mn-lt"/>
                        </a:rPr>
                        <a:t>65</a:t>
                      </a:r>
                    </a:p>
                  </a:txBody>
                  <a:tcPr marL="6350" marR="6350" marT="6350" marB="0" anchor="b"/>
                </a:tc>
                <a:tc>
                  <a:txBody>
                    <a:bodyPr/>
                    <a:lstStyle/>
                    <a:p>
                      <a:pPr algn="r" fontAlgn="b"/>
                      <a:r>
                        <a:rPr lang="en-US" sz="1200" b="1" i="0" u="none" strike="noStrike" dirty="0">
                          <a:solidFill>
                            <a:srgbClr val="000000"/>
                          </a:solidFill>
                          <a:effectLst/>
                          <a:latin typeface="+mn-lt"/>
                        </a:rPr>
                        <a:t>156</a:t>
                      </a:r>
                    </a:p>
                  </a:txBody>
                  <a:tcPr marL="6350" marR="6350" marT="6350" marB="0" anchor="b"/>
                </a:tc>
                <a:tc>
                  <a:txBody>
                    <a:bodyPr/>
                    <a:lstStyle/>
                    <a:p>
                      <a:pPr algn="r" fontAlgn="b"/>
                      <a:r>
                        <a:rPr lang="en-US" sz="1200" b="1" i="0" u="none" strike="noStrike" dirty="0">
                          <a:solidFill>
                            <a:srgbClr val="000000"/>
                          </a:solidFill>
                          <a:effectLst/>
                          <a:latin typeface="+mn-lt"/>
                        </a:rPr>
                        <a:t>240%</a:t>
                      </a:r>
                    </a:p>
                  </a:txBody>
                  <a:tcPr marL="6350" marR="6350" marT="6350" marB="0" anchor="b"/>
                </a:tc>
                <a:tc>
                  <a:txBody>
                    <a:bodyPr/>
                    <a:lstStyle/>
                    <a:p>
                      <a:pPr algn="r" fontAlgn="b"/>
                      <a:r>
                        <a:rPr lang="en-US" sz="1200" b="0" i="0" u="none" strike="noStrike" dirty="0">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8</a:t>
                      </a:r>
                    </a:p>
                  </a:txBody>
                  <a:tcPr marL="6350" marR="6350" marT="6350" marB="0" anchor="b"/>
                </a:tc>
                <a:tc>
                  <a:txBody>
                    <a:bodyPr/>
                    <a:lstStyle/>
                    <a:p>
                      <a:pPr algn="r" fontAlgn="b"/>
                      <a:r>
                        <a:rPr lang="en-US" sz="1200" b="0" i="0" u="none" strike="noStrike">
                          <a:solidFill>
                            <a:srgbClr val="000000"/>
                          </a:solidFill>
                          <a:effectLst/>
                          <a:latin typeface="+mn-lt"/>
                        </a:rPr>
                        <a:t>6</a:t>
                      </a:r>
                    </a:p>
                  </a:txBody>
                  <a:tcPr marL="6350" marR="6350" marT="6350" marB="0" anchor="b"/>
                </a:tc>
                <a:tc>
                  <a:txBody>
                    <a:bodyPr/>
                    <a:lstStyle/>
                    <a:p>
                      <a:pPr algn="r" fontAlgn="b"/>
                      <a:r>
                        <a:rPr lang="en-US" sz="1200" b="0" i="0" u="none" strike="noStrike">
                          <a:solidFill>
                            <a:srgbClr val="000000"/>
                          </a:solidFill>
                          <a:effectLst/>
                          <a:latin typeface="+mn-lt"/>
                        </a:rPr>
                        <a:t>13</a:t>
                      </a:r>
                    </a:p>
                  </a:txBody>
                  <a:tcPr marL="6350" marR="6350" marT="6350" marB="0" anchor="b"/>
                </a:tc>
                <a:tc>
                  <a:txBody>
                    <a:bodyPr/>
                    <a:lstStyle/>
                    <a:p>
                      <a:pPr algn="r" fontAlgn="b"/>
                      <a:r>
                        <a:rPr lang="en-US" sz="1200" b="0" i="0" u="none" strike="noStrike">
                          <a:solidFill>
                            <a:srgbClr val="000000"/>
                          </a:solidFill>
                          <a:effectLst/>
                          <a:latin typeface="+mn-lt"/>
                        </a:rPr>
                        <a:t>31</a:t>
                      </a:r>
                    </a:p>
                  </a:txBody>
                  <a:tcPr marL="6350" marR="6350" marT="6350" marB="0" anchor="b"/>
                </a:tc>
                <a:tc>
                  <a:txBody>
                    <a:bodyPr/>
                    <a:lstStyle/>
                    <a:p>
                      <a:pPr algn="r" fontAlgn="b"/>
                      <a:r>
                        <a:rPr lang="en-US" sz="1200" b="0" i="0" u="none" strike="noStrike">
                          <a:solidFill>
                            <a:srgbClr val="000000"/>
                          </a:solidFill>
                          <a:effectLst/>
                          <a:latin typeface="+mn-lt"/>
                        </a:rPr>
                        <a:t>38</a:t>
                      </a:r>
                    </a:p>
                  </a:txBody>
                  <a:tcPr marL="6350" marR="6350" marT="6350" marB="0" anchor="b"/>
                </a:tc>
                <a:tc>
                  <a:txBody>
                    <a:bodyPr/>
                    <a:lstStyle/>
                    <a:p>
                      <a:pPr algn="r" fontAlgn="b"/>
                      <a:r>
                        <a:rPr lang="en-US" sz="1200" b="0" i="0" u="none" strike="noStrike">
                          <a:solidFill>
                            <a:srgbClr val="000000"/>
                          </a:solidFill>
                          <a:effectLst/>
                          <a:latin typeface="+mn-lt"/>
                        </a:rPr>
                        <a:t>33</a:t>
                      </a:r>
                    </a:p>
                  </a:txBody>
                  <a:tcPr marL="6350" marR="6350" marT="6350" marB="0" anchor="b"/>
                </a:tc>
                <a:tc>
                  <a:txBody>
                    <a:bodyPr/>
                    <a:lstStyle/>
                    <a:p>
                      <a:pPr algn="r" fontAlgn="b"/>
                      <a:r>
                        <a:rPr lang="en-US" sz="1200" b="0" i="0" u="none" strike="noStrike">
                          <a:solidFill>
                            <a:srgbClr val="000000"/>
                          </a:solidFill>
                          <a:effectLst/>
                          <a:latin typeface="+mn-lt"/>
                        </a:rPr>
                        <a:t>27</a:t>
                      </a:r>
                    </a:p>
                  </a:txBody>
                  <a:tcPr marL="6350" marR="6350" marT="6350" marB="0" anchor="b"/>
                </a:tc>
                <a:extLst>
                  <a:ext uri="{0D108BD9-81ED-4DB2-BD59-A6C34878D82A}">
                    <a16:rowId xmlns:a16="http://schemas.microsoft.com/office/drawing/2014/main" val="3450977194"/>
                  </a:ext>
                </a:extLst>
              </a:tr>
              <a:tr h="240798">
                <a:tc vMerge="1">
                  <a:txBody>
                    <a:bodyPr/>
                    <a:lstStyle/>
                    <a:p>
                      <a:endParaRPr lang="en-US"/>
                    </a:p>
                  </a:txBody>
                  <a:tcPr/>
                </a:tc>
                <a:tc rowSpan="4">
                  <a:txBody>
                    <a:bodyPr/>
                    <a:lstStyle/>
                    <a:p>
                      <a:pPr algn="ctr" fontAlgn="ctr"/>
                      <a:r>
                        <a:rPr lang="en-US" sz="1200" b="0" i="0" u="none" strike="noStrike">
                          <a:solidFill>
                            <a:srgbClr val="000000"/>
                          </a:solidFill>
                          <a:effectLst/>
                          <a:latin typeface="+mn-lt"/>
                        </a:rPr>
                        <a:t>Patient Services</a:t>
                      </a:r>
                    </a:p>
                  </a:txBody>
                  <a:tcPr marL="6350" marR="6350" marT="6350" marB="0" anchor="ctr"/>
                </a:tc>
                <a:tc>
                  <a:txBody>
                    <a:bodyPr/>
                    <a:lstStyle/>
                    <a:p>
                      <a:pPr algn="l" fontAlgn="b"/>
                      <a:r>
                        <a:rPr lang="en-US" sz="1200" b="0" i="0" u="none" strike="noStrike">
                          <a:solidFill>
                            <a:srgbClr val="000000"/>
                          </a:solidFill>
                          <a:effectLst/>
                          <a:latin typeface="+mn-lt"/>
                        </a:rPr>
                        <a:t>Paid Impressions</a:t>
                      </a:r>
                    </a:p>
                  </a:txBody>
                  <a:tcPr marL="6350" marR="6350" marT="6350" marB="0" anchor="b"/>
                </a:tc>
                <a:tc>
                  <a:txBody>
                    <a:bodyPr/>
                    <a:lstStyle/>
                    <a:p>
                      <a:pPr algn="r" fontAlgn="b"/>
                      <a:r>
                        <a:rPr lang="en-US" sz="1200" b="0" i="0" u="none" strike="noStrike">
                          <a:solidFill>
                            <a:srgbClr val="000000"/>
                          </a:solidFill>
                          <a:effectLst/>
                          <a:latin typeface="+mn-lt"/>
                        </a:rPr>
                        <a:t>500000</a:t>
                      </a:r>
                    </a:p>
                  </a:txBody>
                  <a:tcPr marL="6350" marR="6350" marT="6350" marB="0" anchor="b"/>
                </a:tc>
                <a:tc>
                  <a:txBody>
                    <a:bodyPr/>
                    <a:lstStyle/>
                    <a:p>
                      <a:pPr algn="r" fontAlgn="b"/>
                      <a:r>
                        <a:rPr lang="en-US" sz="1200" b="1" i="0" u="none" strike="noStrike" dirty="0">
                          <a:solidFill>
                            <a:srgbClr val="000000"/>
                          </a:solidFill>
                          <a:effectLst/>
                          <a:latin typeface="+mn-lt"/>
                        </a:rPr>
                        <a:t>1836667</a:t>
                      </a:r>
                    </a:p>
                  </a:txBody>
                  <a:tcPr marL="6350" marR="6350" marT="6350" marB="0" anchor="b"/>
                </a:tc>
                <a:tc>
                  <a:txBody>
                    <a:bodyPr/>
                    <a:lstStyle/>
                    <a:p>
                      <a:pPr algn="r" fontAlgn="b"/>
                      <a:r>
                        <a:rPr lang="en-US" sz="1200" b="1" i="0" u="none" strike="noStrike">
                          <a:solidFill>
                            <a:srgbClr val="000000"/>
                          </a:solidFill>
                          <a:effectLst/>
                          <a:latin typeface="+mn-lt"/>
                        </a:rPr>
                        <a:t>367%</a:t>
                      </a:r>
                    </a:p>
                  </a:txBody>
                  <a:tcPr marL="6350" marR="6350" marT="6350" marB="0" anchor="b"/>
                </a:tc>
                <a:tc>
                  <a:txBody>
                    <a:bodyPr/>
                    <a:lstStyle/>
                    <a:p>
                      <a:pPr algn="r" fontAlgn="b"/>
                      <a:r>
                        <a:rPr lang="en-US" sz="1200" b="0" i="0" u="none" strike="noStrike">
                          <a:solidFill>
                            <a:srgbClr val="000000"/>
                          </a:solidFill>
                          <a:effectLst/>
                          <a:latin typeface="+mn-lt"/>
                        </a:rPr>
                        <a:t>317</a:t>
                      </a:r>
                    </a:p>
                  </a:txBody>
                  <a:tcPr marL="6350" marR="6350" marT="6350" marB="0" anchor="b"/>
                </a:tc>
                <a:tc>
                  <a:txBody>
                    <a:bodyPr/>
                    <a:lstStyle/>
                    <a:p>
                      <a:pPr algn="r" fontAlgn="b"/>
                      <a:r>
                        <a:rPr lang="en-US" sz="1200" b="0" i="0" u="none" strike="noStrike" dirty="0">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16694</a:t>
                      </a:r>
                    </a:p>
                  </a:txBody>
                  <a:tcPr marL="6350" marR="6350" marT="6350" marB="0" anchor="b"/>
                </a:tc>
                <a:tc>
                  <a:txBody>
                    <a:bodyPr/>
                    <a:lstStyle/>
                    <a:p>
                      <a:pPr algn="r" fontAlgn="b"/>
                      <a:r>
                        <a:rPr lang="en-US" sz="1200" b="0" i="0" u="none" strike="noStrike">
                          <a:solidFill>
                            <a:srgbClr val="000000"/>
                          </a:solidFill>
                          <a:effectLst/>
                          <a:latin typeface="+mn-lt"/>
                        </a:rPr>
                        <a:t>226635</a:t>
                      </a:r>
                    </a:p>
                  </a:txBody>
                  <a:tcPr marL="6350" marR="6350" marT="6350" marB="0" anchor="b"/>
                </a:tc>
                <a:tc>
                  <a:txBody>
                    <a:bodyPr/>
                    <a:lstStyle/>
                    <a:p>
                      <a:pPr algn="r" fontAlgn="b"/>
                      <a:r>
                        <a:rPr lang="en-US" sz="1200" b="0" i="0" u="none" strike="noStrike">
                          <a:solidFill>
                            <a:srgbClr val="000000"/>
                          </a:solidFill>
                          <a:effectLst/>
                          <a:latin typeface="+mn-lt"/>
                        </a:rPr>
                        <a:t>258691</a:t>
                      </a:r>
                    </a:p>
                  </a:txBody>
                  <a:tcPr marL="6350" marR="6350" marT="6350" marB="0" anchor="b"/>
                </a:tc>
                <a:tc>
                  <a:txBody>
                    <a:bodyPr/>
                    <a:lstStyle/>
                    <a:p>
                      <a:pPr algn="r" fontAlgn="b"/>
                      <a:r>
                        <a:rPr lang="en-US" sz="1200" b="0" i="0" u="none" strike="noStrike">
                          <a:solidFill>
                            <a:srgbClr val="000000"/>
                          </a:solidFill>
                          <a:effectLst/>
                          <a:latin typeface="+mn-lt"/>
                        </a:rPr>
                        <a:t>649619</a:t>
                      </a:r>
                    </a:p>
                  </a:txBody>
                  <a:tcPr marL="6350" marR="6350" marT="6350" marB="0" anchor="b"/>
                </a:tc>
                <a:tc>
                  <a:txBody>
                    <a:bodyPr/>
                    <a:lstStyle/>
                    <a:p>
                      <a:pPr algn="r" fontAlgn="b"/>
                      <a:r>
                        <a:rPr lang="en-US" sz="1200" b="0" i="0" u="none" strike="noStrike">
                          <a:solidFill>
                            <a:srgbClr val="000000"/>
                          </a:solidFill>
                          <a:effectLst/>
                          <a:latin typeface="+mn-lt"/>
                        </a:rPr>
                        <a:t>570408</a:t>
                      </a:r>
                    </a:p>
                  </a:txBody>
                  <a:tcPr marL="6350" marR="6350" marT="6350" marB="0" anchor="b"/>
                </a:tc>
                <a:tc>
                  <a:txBody>
                    <a:bodyPr/>
                    <a:lstStyle/>
                    <a:p>
                      <a:pPr algn="r" fontAlgn="b"/>
                      <a:r>
                        <a:rPr lang="en-US" sz="1200" b="0" i="0" u="none" strike="noStrike">
                          <a:solidFill>
                            <a:srgbClr val="000000"/>
                          </a:solidFill>
                          <a:effectLst/>
                          <a:latin typeface="+mn-lt"/>
                        </a:rPr>
                        <a:t>114303</a:t>
                      </a:r>
                    </a:p>
                  </a:txBody>
                  <a:tcPr marL="6350" marR="6350" marT="6350" marB="0" anchor="b"/>
                </a:tc>
                <a:extLst>
                  <a:ext uri="{0D108BD9-81ED-4DB2-BD59-A6C34878D82A}">
                    <a16:rowId xmlns:a16="http://schemas.microsoft.com/office/drawing/2014/main" val="3806733507"/>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Engaged Contacts</a:t>
                      </a:r>
                    </a:p>
                  </a:txBody>
                  <a:tcPr marL="6350" marR="6350" marT="6350" marB="0" anchor="b"/>
                </a:tc>
                <a:tc>
                  <a:txBody>
                    <a:bodyPr/>
                    <a:lstStyle/>
                    <a:p>
                      <a:pPr algn="r" fontAlgn="b"/>
                      <a:r>
                        <a:rPr lang="en-US" sz="1200" b="0" i="0" u="none" strike="noStrike">
                          <a:solidFill>
                            <a:srgbClr val="000000"/>
                          </a:solidFill>
                          <a:effectLst/>
                          <a:latin typeface="+mn-lt"/>
                        </a:rPr>
                        <a:t>500</a:t>
                      </a:r>
                    </a:p>
                  </a:txBody>
                  <a:tcPr marL="6350" marR="6350" marT="6350" marB="0" anchor="b"/>
                </a:tc>
                <a:tc>
                  <a:txBody>
                    <a:bodyPr/>
                    <a:lstStyle/>
                    <a:p>
                      <a:pPr algn="r" fontAlgn="b"/>
                      <a:r>
                        <a:rPr lang="en-US" sz="1200" b="1" i="0" u="none" strike="noStrike" dirty="0">
                          <a:solidFill>
                            <a:srgbClr val="000000"/>
                          </a:solidFill>
                          <a:effectLst/>
                          <a:latin typeface="+mn-lt"/>
                        </a:rPr>
                        <a:t>113</a:t>
                      </a:r>
                    </a:p>
                  </a:txBody>
                  <a:tcPr marL="6350" marR="6350" marT="6350" marB="0" anchor="b"/>
                </a:tc>
                <a:tc>
                  <a:txBody>
                    <a:bodyPr/>
                    <a:lstStyle/>
                    <a:p>
                      <a:pPr algn="r" fontAlgn="b"/>
                      <a:r>
                        <a:rPr lang="en-US" sz="1200" b="1" i="0" u="none" strike="noStrike">
                          <a:solidFill>
                            <a:srgbClr val="000000"/>
                          </a:solidFill>
                          <a:effectLst/>
                          <a:latin typeface="+mn-lt"/>
                        </a:rPr>
                        <a:t>23%</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54</a:t>
                      </a:r>
                    </a:p>
                  </a:txBody>
                  <a:tcPr marL="6350" marR="6350" marT="6350" marB="0" anchor="b"/>
                </a:tc>
                <a:tc>
                  <a:txBody>
                    <a:bodyPr/>
                    <a:lstStyle/>
                    <a:p>
                      <a:pPr algn="r" fontAlgn="b"/>
                      <a:r>
                        <a:rPr lang="en-US" sz="1200" b="0" i="0" u="none" strike="noStrike">
                          <a:solidFill>
                            <a:srgbClr val="000000"/>
                          </a:solidFill>
                          <a:effectLst/>
                          <a:latin typeface="+mn-lt"/>
                        </a:rPr>
                        <a:t>35</a:t>
                      </a:r>
                    </a:p>
                  </a:txBody>
                  <a:tcPr marL="6350" marR="6350" marT="6350" marB="0" anchor="b"/>
                </a:tc>
                <a:tc>
                  <a:txBody>
                    <a:bodyPr/>
                    <a:lstStyle/>
                    <a:p>
                      <a:pPr algn="r" fontAlgn="b"/>
                      <a:r>
                        <a:rPr lang="en-US" sz="1200" b="0" i="0" u="none" strike="noStrike">
                          <a:solidFill>
                            <a:srgbClr val="000000"/>
                          </a:solidFill>
                          <a:effectLst/>
                          <a:latin typeface="+mn-lt"/>
                        </a:rPr>
                        <a:t>24</a:t>
                      </a:r>
                    </a:p>
                  </a:txBody>
                  <a:tcPr marL="6350" marR="6350" marT="6350" marB="0" anchor="b"/>
                </a:tc>
                <a:extLst>
                  <a:ext uri="{0D108BD9-81ED-4DB2-BD59-A6C34878D82A}">
                    <a16:rowId xmlns:a16="http://schemas.microsoft.com/office/drawing/2014/main" val="1154793529"/>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Net New Contacts</a:t>
                      </a:r>
                    </a:p>
                  </a:txBody>
                  <a:tcPr marL="6350" marR="6350" marT="6350" marB="0" anchor="b"/>
                </a:tc>
                <a:tc>
                  <a:txBody>
                    <a:bodyPr/>
                    <a:lstStyle/>
                    <a:p>
                      <a:pPr algn="r" fontAlgn="b"/>
                      <a:r>
                        <a:rPr lang="en-US" sz="1200" b="0" i="0" u="none" strike="noStrike">
                          <a:solidFill>
                            <a:srgbClr val="000000"/>
                          </a:solidFill>
                          <a:effectLst/>
                          <a:latin typeface="+mn-lt"/>
                        </a:rPr>
                        <a:t>75</a:t>
                      </a:r>
                    </a:p>
                  </a:txBody>
                  <a:tcPr marL="6350" marR="6350" marT="6350" marB="0" anchor="b"/>
                </a:tc>
                <a:tc>
                  <a:txBody>
                    <a:bodyPr/>
                    <a:lstStyle/>
                    <a:p>
                      <a:pPr algn="r" fontAlgn="b"/>
                      <a:r>
                        <a:rPr lang="en-US" sz="1200" b="1" i="0" u="none" strike="noStrike" dirty="0">
                          <a:solidFill>
                            <a:srgbClr val="000000"/>
                          </a:solidFill>
                          <a:effectLst/>
                          <a:latin typeface="+mn-lt"/>
                        </a:rPr>
                        <a:t>151</a:t>
                      </a:r>
                    </a:p>
                  </a:txBody>
                  <a:tcPr marL="6350" marR="6350" marT="6350" marB="0" anchor="b"/>
                </a:tc>
                <a:tc>
                  <a:txBody>
                    <a:bodyPr/>
                    <a:lstStyle/>
                    <a:p>
                      <a:pPr algn="r" fontAlgn="b"/>
                      <a:r>
                        <a:rPr lang="en-US" sz="1200" b="1" i="0" u="none" strike="noStrike">
                          <a:solidFill>
                            <a:srgbClr val="000000"/>
                          </a:solidFill>
                          <a:effectLst/>
                          <a:latin typeface="+mn-lt"/>
                        </a:rPr>
                        <a:t>201%</a:t>
                      </a:r>
                    </a:p>
                  </a:txBody>
                  <a:tcPr marL="6350" marR="6350" marT="6350" marB="0" anchor="b"/>
                </a:tc>
                <a:tc>
                  <a:txBody>
                    <a:bodyPr/>
                    <a:lstStyle/>
                    <a:p>
                      <a:pPr algn="r" fontAlgn="b"/>
                      <a:r>
                        <a:rPr lang="en-US" sz="1200" b="0" i="0" u="none" strike="noStrike">
                          <a:solidFill>
                            <a:srgbClr val="000000"/>
                          </a:solidFill>
                          <a:effectLst/>
                          <a:latin typeface="+mn-lt"/>
                        </a:rPr>
                        <a:t>18</a:t>
                      </a:r>
                    </a:p>
                  </a:txBody>
                  <a:tcPr marL="6350" marR="6350" marT="6350" marB="0" anchor="b"/>
                </a:tc>
                <a:tc>
                  <a:txBody>
                    <a:bodyPr/>
                    <a:lstStyle/>
                    <a:p>
                      <a:pPr algn="r" fontAlgn="b"/>
                      <a:r>
                        <a:rPr lang="en-US" sz="1200" b="0" i="0" u="none" strike="noStrike" dirty="0">
                          <a:solidFill>
                            <a:srgbClr val="000000"/>
                          </a:solidFill>
                          <a:effectLst/>
                          <a:latin typeface="+mn-lt"/>
                        </a:rPr>
                        <a:t>54</a:t>
                      </a:r>
                    </a:p>
                  </a:txBody>
                  <a:tcPr marL="6350" marR="6350" marT="6350" marB="0" anchor="b"/>
                </a:tc>
                <a:tc>
                  <a:txBody>
                    <a:bodyPr/>
                    <a:lstStyle/>
                    <a:p>
                      <a:pPr algn="r" fontAlgn="b"/>
                      <a:r>
                        <a:rPr lang="en-US" sz="1200" b="0" i="0" u="none" strike="noStrike">
                          <a:solidFill>
                            <a:srgbClr val="000000"/>
                          </a:solidFill>
                          <a:effectLst/>
                          <a:latin typeface="+mn-lt"/>
                        </a:rPr>
                        <a:t>31</a:t>
                      </a:r>
                    </a:p>
                  </a:txBody>
                  <a:tcPr marL="6350" marR="6350" marT="6350" marB="0" anchor="b"/>
                </a:tc>
                <a:tc>
                  <a:txBody>
                    <a:bodyPr/>
                    <a:lstStyle/>
                    <a:p>
                      <a:pPr algn="r" fontAlgn="b"/>
                      <a:r>
                        <a:rPr lang="en-US" sz="1200" b="0" i="0" u="none" strike="noStrike" dirty="0">
                          <a:solidFill>
                            <a:srgbClr val="000000"/>
                          </a:solidFill>
                          <a:effectLst/>
                          <a:latin typeface="+mn-lt"/>
                        </a:rPr>
                        <a:t>6</a:t>
                      </a:r>
                    </a:p>
                  </a:txBody>
                  <a:tcPr marL="6350" marR="6350" marT="6350" marB="0" anchor="b"/>
                </a:tc>
                <a:tc>
                  <a:txBody>
                    <a:bodyPr/>
                    <a:lstStyle/>
                    <a:p>
                      <a:pPr algn="r" fontAlgn="b"/>
                      <a:r>
                        <a:rPr lang="en-US" sz="1200" b="0" i="0" u="none" strike="noStrike">
                          <a:solidFill>
                            <a:srgbClr val="000000"/>
                          </a:solidFill>
                          <a:effectLst/>
                          <a:latin typeface="+mn-lt"/>
                        </a:rPr>
                        <a:t>4</a:t>
                      </a:r>
                    </a:p>
                  </a:txBody>
                  <a:tcPr marL="6350" marR="6350" marT="6350" marB="0" anchor="b"/>
                </a:tc>
                <a:tc>
                  <a:txBody>
                    <a:bodyPr/>
                    <a:lstStyle/>
                    <a:p>
                      <a:pPr algn="r" fontAlgn="b"/>
                      <a:r>
                        <a:rPr lang="en-US" sz="1200" b="0" i="0" u="none" strike="noStrike" dirty="0">
                          <a:solidFill>
                            <a:srgbClr val="000000"/>
                          </a:solidFill>
                          <a:effectLst/>
                          <a:latin typeface="+mn-lt"/>
                        </a:rPr>
                        <a:t>22</a:t>
                      </a:r>
                    </a:p>
                  </a:txBody>
                  <a:tcPr marL="6350" marR="6350" marT="6350" marB="0" anchor="b"/>
                </a:tc>
                <a:tc>
                  <a:txBody>
                    <a:bodyPr/>
                    <a:lstStyle/>
                    <a:p>
                      <a:pPr algn="r" fontAlgn="b"/>
                      <a:r>
                        <a:rPr lang="en-US" sz="1200" b="0" i="0" u="none" strike="noStrike">
                          <a:solidFill>
                            <a:srgbClr val="000000"/>
                          </a:solidFill>
                          <a:effectLst/>
                          <a:latin typeface="+mn-lt"/>
                        </a:rPr>
                        <a:t>16</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extLst>
                  <a:ext uri="{0D108BD9-81ED-4DB2-BD59-A6C34878D82A}">
                    <a16:rowId xmlns:a16="http://schemas.microsoft.com/office/drawing/2014/main" val="3289351461"/>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MQLs</a:t>
                      </a:r>
                    </a:p>
                  </a:txBody>
                  <a:tcPr marL="6350" marR="6350" marT="6350" marB="0" anchor="b"/>
                </a:tc>
                <a:tc>
                  <a:txBody>
                    <a:bodyPr/>
                    <a:lstStyle/>
                    <a:p>
                      <a:pPr algn="r" fontAlgn="b"/>
                      <a:r>
                        <a:rPr lang="en-US" sz="1200" b="0" i="0" u="none" strike="noStrike">
                          <a:solidFill>
                            <a:srgbClr val="000000"/>
                          </a:solidFill>
                          <a:effectLst/>
                          <a:latin typeface="+mn-lt"/>
                        </a:rPr>
                        <a:t>20</a:t>
                      </a:r>
                    </a:p>
                  </a:txBody>
                  <a:tcPr marL="6350" marR="6350" marT="6350" marB="0" anchor="b"/>
                </a:tc>
                <a:tc>
                  <a:txBody>
                    <a:bodyPr/>
                    <a:lstStyle/>
                    <a:p>
                      <a:pPr algn="r" fontAlgn="b"/>
                      <a:r>
                        <a:rPr lang="en-US" sz="1200" b="1" i="0" u="none" strike="noStrike" dirty="0">
                          <a:solidFill>
                            <a:srgbClr val="000000"/>
                          </a:solidFill>
                          <a:effectLst/>
                          <a:latin typeface="+mn-lt"/>
                        </a:rPr>
                        <a:t>35</a:t>
                      </a:r>
                    </a:p>
                  </a:txBody>
                  <a:tcPr marL="6350" marR="6350" marT="6350" marB="0" anchor="b"/>
                </a:tc>
                <a:tc>
                  <a:txBody>
                    <a:bodyPr/>
                    <a:lstStyle/>
                    <a:p>
                      <a:pPr algn="r" fontAlgn="b"/>
                      <a:r>
                        <a:rPr lang="en-US" sz="1200" b="1" i="0" u="none" strike="noStrike" dirty="0">
                          <a:solidFill>
                            <a:srgbClr val="000000"/>
                          </a:solidFill>
                          <a:effectLst/>
                          <a:latin typeface="+mn-lt"/>
                        </a:rPr>
                        <a:t>175%</a:t>
                      </a:r>
                    </a:p>
                  </a:txBody>
                  <a:tcPr marL="6350" marR="6350" marT="6350" marB="0" anchor="b"/>
                </a:tc>
                <a:tc>
                  <a:txBody>
                    <a:bodyPr/>
                    <a:lstStyle/>
                    <a:p>
                      <a:pPr algn="r" fontAlgn="b"/>
                      <a:r>
                        <a:rPr lang="en-US" sz="1200" b="0" i="0" u="none" strike="noStrike" dirty="0">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5</a:t>
                      </a:r>
                    </a:p>
                  </a:txBody>
                  <a:tcPr marL="6350" marR="6350" marT="6350" marB="0" anchor="b"/>
                </a:tc>
                <a:tc>
                  <a:txBody>
                    <a:bodyPr/>
                    <a:lstStyle/>
                    <a:p>
                      <a:pPr algn="r" fontAlgn="b"/>
                      <a:r>
                        <a:rPr lang="en-US" sz="1200" b="0" i="0" u="none" strike="noStrike">
                          <a:solidFill>
                            <a:srgbClr val="000000"/>
                          </a:solidFill>
                          <a:effectLst/>
                          <a:latin typeface="+mn-lt"/>
                        </a:rPr>
                        <a:t>3</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1</a:t>
                      </a:r>
                    </a:p>
                  </a:txBody>
                  <a:tcPr marL="6350" marR="6350" marT="6350" marB="0" anchor="b"/>
                </a:tc>
                <a:tc>
                  <a:txBody>
                    <a:bodyPr/>
                    <a:lstStyle/>
                    <a:p>
                      <a:pPr algn="r" fontAlgn="b"/>
                      <a:r>
                        <a:rPr lang="en-US" sz="1200" b="0" i="0" u="none" strike="noStrike" dirty="0">
                          <a:solidFill>
                            <a:srgbClr val="000000"/>
                          </a:solidFill>
                          <a:effectLst/>
                          <a:latin typeface="+mn-lt"/>
                        </a:rPr>
                        <a:t>14</a:t>
                      </a:r>
                    </a:p>
                  </a:txBody>
                  <a:tcPr marL="6350" marR="6350" marT="6350" marB="0" anchor="b"/>
                </a:tc>
                <a:tc>
                  <a:txBody>
                    <a:bodyPr/>
                    <a:lstStyle/>
                    <a:p>
                      <a:pPr algn="r" fontAlgn="b"/>
                      <a:r>
                        <a:rPr lang="en-US" sz="1200" b="0" i="0" u="none" strike="noStrike" dirty="0">
                          <a:solidFill>
                            <a:srgbClr val="000000"/>
                          </a:solidFill>
                          <a:effectLst/>
                          <a:latin typeface="+mn-lt"/>
                        </a:rPr>
                        <a:t>12</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extLst>
                  <a:ext uri="{0D108BD9-81ED-4DB2-BD59-A6C34878D82A}">
                    <a16:rowId xmlns:a16="http://schemas.microsoft.com/office/drawing/2014/main" val="2987845455"/>
                  </a:ext>
                </a:extLst>
              </a:tr>
              <a:tr h="240798">
                <a:tc vMerge="1">
                  <a:txBody>
                    <a:bodyPr/>
                    <a:lstStyle/>
                    <a:p>
                      <a:endParaRPr lang="en-US"/>
                    </a:p>
                  </a:txBody>
                  <a:tcPr/>
                </a:tc>
                <a:tc rowSpan="4">
                  <a:txBody>
                    <a:bodyPr/>
                    <a:lstStyle/>
                    <a:p>
                      <a:pPr algn="ctr" fontAlgn="ctr"/>
                      <a:r>
                        <a:rPr lang="en-US" sz="1200" b="0" i="0" u="none" strike="noStrike">
                          <a:solidFill>
                            <a:srgbClr val="000000"/>
                          </a:solidFill>
                          <a:effectLst/>
                          <a:latin typeface="+mn-lt"/>
                        </a:rPr>
                        <a:t>Dynamic Deployment</a:t>
                      </a:r>
                    </a:p>
                  </a:txBody>
                  <a:tcPr marL="6350" marR="6350" marT="6350" marB="0" anchor="ctr"/>
                </a:tc>
                <a:tc>
                  <a:txBody>
                    <a:bodyPr/>
                    <a:lstStyle/>
                    <a:p>
                      <a:pPr algn="l" fontAlgn="b"/>
                      <a:r>
                        <a:rPr lang="en-US" sz="1200" b="0" i="0" u="none" strike="noStrike">
                          <a:solidFill>
                            <a:srgbClr val="000000"/>
                          </a:solidFill>
                          <a:effectLst/>
                          <a:latin typeface="+mn-lt"/>
                        </a:rPr>
                        <a:t>Paid Impressions</a:t>
                      </a:r>
                    </a:p>
                  </a:txBody>
                  <a:tcPr marL="6350" marR="6350" marT="6350" marB="0" anchor="b"/>
                </a:tc>
                <a:tc>
                  <a:txBody>
                    <a:bodyPr/>
                    <a:lstStyle/>
                    <a:p>
                      <a:pPr algn="r" fontAlgn="b"/>
                      <a:r>
                        <a:rPr lang="en-US" sz="1200" b="0" i="0" u="none" strike="noStrike" dirty="0">
                          <a:solidFill>
                            <a:srgbClr val="000000"/>
                          </a:solidFill>
                          <a:effectLst/>
                          <a:latin typeface="+mn-lt"/>
                        </a:rPr>
                        <a:t>500000</a:t>
                      </a:r>
                    </a:p>
                  </a:txBody>
                  <a:tcPr marL="6350" marR="6350" marT="6350" marB="0" anchor="b"/>
                </a:tc>
                <a:tc>
                  <a:txBody>
                    <a:bodyPr/>
                    <a:lstStyle/>
                    <a:p>
                      <a:pPr algn="r" fontAlgn="b"/>
                      <a:r>
                        <a:rPr lang="en-US" sz="1200" b="1" i="0" u="none" strike="noStrike" dirty="0">
                          <a:solidFill>
                            <a:srgbClr val="000000"/>
                          </a:solidFill>
                          <a:effectLst/>
                          <a:latin typeface="+mn-lt"/>
                        </a:rPr>
                        <a:t>2443481</a:t>
                      </a:r>
                    </a:p>
                  </a:txBody>
                  <a:tcPr marL="6350" marR="6350" marT="6350" marB="0" anchor="b"/>
                </a:tc>
                <a:tc>
                  <a:txBody>
                    <a:bodyPr/>
                    <a:lstStyle/>
                    <a:p>
                      <a:pPr algn="r" fontAlgn="b"/>
                      <a:r>
                        <a:rPr lang="en-US" sz="1200" b="1" i="0" u="none" strike="noStrike">
                          <a:solidFill>
                            <a:srgbClr val="000000"/>
                          </a:solidFill>
                          <a:effectLst/>
                          <a:latin typeface="+mn-lt"/>
                        </a:rPr>
                        <a:t>489%</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dirty="0">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368643</a:t>
                      </a:r>
                    </a:p>
                  </a:txBody>
                  <a:tcPr marL="6350" marR="6350" marT="6350" marB="0" anchor="b"/>
                </a:tc>
                <a:tc>
                  <a:txBody>
                    <a:bodyPr/>
                    <a:lstStyle/>
                    <a:p>
                      <a:pPr algn="r" fontAlgn="b"/>
                      <a:r>
                        <a:rPr lang="en-US" sz="1200" b="0" i="0" u="none" strike="noStrike">
                          <a:solidFill>
                            <a:srgbClr val="000000"/>
                          </a:solidFill>
                          <a:effectLst/>
                          <a:latin typeface="+mn-lt"/>
                        </a:rPr>
                        <a:t>212652</a:t>
                      </a:r>
                    </a:p>
                  </a:txBody>
                  <a:tcPr marL="6350" marR="6350" marT="6350" marB="0" anchor="b"/>
                </a:tc>
                <a:tc>
                  <a:txBody>
                    <a:bodyPr/>
                    <a:lstStyle/>
                    <a:p>
                      <a:pPr algn="r" fontAlgn="b"/>
                      <a:r>
                        <a:rPr lang="en-US" sz="1200" b="0" i="0" u="none" strike="noStrike">
                          <a:solidFill>
                            <a:srgbClr val="000000"/>
                          </a:solidFill>
                          <a:effectLst/>
                          <a:latin typeface="+mn-lt"/>
                        </a:rPr>
                        <a:t>1119040</a:t>
                      </a:r>
                    </a:p>
                  </a:txBody>
                  <a:tcPr marL="6350" marR="6350" marT="6350" marB="0" anchor="b"/>
                </a:tc>
                <a:tc>
                  <a:txBody>
                    <a:bodyPr/>
                    <a:lstStyle/>
                    <a:p>
                      <a:pPr algn="r" fontAlgn="b"/>
                      <a:r>
                        <a:rPr lang="en-US" sz="1200" b="0" i="0" u="none" strike="noStrike" dirty="0">
                          <a:solidFill>
                            <a:srgbClr val="000000"/>
                          </a:solidFill>
                          <a:effectLst/>
                          <a:latin typeface="+mn-lt"/>
                        </a:rPr>
                        <a:t>743146</a:t>
                      </a:r>
                    </a:p>
                  </a:txBody>
                  <a:tcPr marL="6350" marR="6350" marT="6350" marB="0" anchor="b"/>
                </a:tc>
                <a:tc>
                  <a:txBody>
                    <a:bodyPr/>
                    <a:lstStyle/>
                    <a:p>
                      <a:pPr algn="r" fontAlgn="b"/>
                      <a:r>
                        <a:rPr lang="en-US" sz="1200" b="0" i="0" u="none" strike="noStrike" dirty="0">
                          <a:solidFill>
                            <a:srgbClr val="000000"/>
                          </a:solidFill>
                          <a:effectLst/>
                          <a:latin typeface="+mn-lt"/>
                        </a:rPr>
                        <a:t>0</a:t>
                      </a:r>
                    </a:p>
                  </a:txBody>
                  <a:tcPr marL="6350" marR="6350" marT="6350" marB="0" anchor="b"/>
                </a:tc>
                <a:extLst>
                  <a:ext uri="{0D108BD9-81ED-4DB2-BD59-A6C34878D82A}">
                    <a16:rowId xmlns:a16="http://schemas.microsoft.com/office/drawing/2014/main" val="4003044498"/>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Engaged Contacts</a:t>
                      </a:r>
                    </a:p>
                  </a:txBody>
                  <a:tcPr marL="6350" marR="6350" marT="6350" marB="0" anchor="b"/>
                </a:tc>
                <a:tc>
                  <a:txBody>
                    <a:bodyPr/>
                    <a:lstStyle/>
                    <a:p>
                      <a:pPr algn="r" fontAlgn="b"/>
                      <a:r>
                        <a:rPr lang="en-US" sz="1200" b="0" i="0" u="none" strike="noStrike">
                          <a:solidFill>
                            <a:srgbClr val="000000"/>
                          </a:solidFill>
                          <a:effectLst/>
                          <a:latin typeface="+mn-lt"/>
                        </a:rPr>
                        <a:t>4500</a:t>
                      </a:r>
                    </a:p>
                  </a:txBody>
                  <a:tcPr marL="6350" marR="6350" marT="6350" marB="0" anchor="b"/>
                </a:tc>
                <a:tc>
                  <a:txBody>
                    <a:bodyPr/>
                    <a:lstStyle/>
                    <a:p>
                      <a:pPr algn="r" fontAlgn="b"/>
                      <a:r>
                        <a:rPr lang="en-US" sz="1200" b="1" i="0" u="none" strike="noStrike" dirty="0">
                          <a:solidFill>
                            <a:srgbClr val="000000"/>
                          </a:solidFill>
                          <a:effectLst/>
                          <a:latin typeface="+mn-lt"/>
                        </a:rPr>
                        <a:t>82</a:t>
                      </a:r>
                    </a:p>
                  </a:txBody>
                  <a:tcPr marL="6350" marR="6350" marT="6350" marB="0" anchor="b"/>
                </a:tc>
                <a:tc>
                  <a:txBody>
                    <a:bodyPr/>
                    <a:lstStyle/>
                    <a:p>
                      <a:pPr algn="r" fontAlgn="b"/>
                      <a:r>
                        <a:rPr lang="en-US" sz="1200" b="1" i="0" u="none" strike="noStrike">
                          <a:solidFill>
                            <a:srgbClr val="000000"/>
                          </a:solidFill>
                          <a:effectLst/>
                          <a:latin typeface="+mn-lt"/>
                        </a:rPr>
                        <a:t>2%</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dirty="0">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64</a:t>
                      </a:r>
                    </a:p>
                  </a:txBody>
                  <a:tcPr marL="6350" marR="6350" marT="6350" marB="0" anchor="b"/>
                </a:tc>
                <a:tc>
                  <a:txBody>
                    <a:bodyPr/>
                    <a:lstStyle/>
                    <a:p>
                      <a:pPr algn="r" fontAlgn="b"/>
                      <a:r>
                        <a:rPr lang="en-US" sz="1200" b="0" i="0" u="none" strike="noStrike">
                          <a:solidFill>
                            <a:srgbClr val="000000"/>
                          </a:solidFill>
                          <a:effectLst/>
                          <a:latin typeface="+mn-lt"/>
                        </a:rPr>
                        <a:t>17</a:t>
                      </a:r>
                    </a:p>
                  </a:txBody>
                  <a:tcPr marL="6350" marR="6350" marT="6350" marB="0" anchor="b"/>
                </a:tc>
                <a:tc>
                  <a:txBody>
                    <a:bodyPr/>
                    <a:lstStyle/>
                    <a:p>
                      <a:pPr algn="r" fontAlgn="b"/>
                      <a:r>
                        <a:rPr lang="en-US" sz="1200" b="0" i="0" u="none" strike="noStrike" dirty="0">
                          <a:solidFill>
                            <a:srgbClr val="000000"/>
                          </a:solidFill>
                          <a:effectLst/>
                          <a:latin typeface="+mn-lt"/>
                        </a:rPr>
                        <a:t>1</a:t>
                      </a:r>
                    </a:p>
                  </a:txBody>
                  <a:tcPr marL="6350" marR="6350" marT="6350" marB="0" anchor="b"/>
                </a:tc>
                <a:extLst>
                  <a:ext uri="{0D108BD9-81ED-4DB2-BD59-A6C34878D82A}">
                    <a16:rowId xmlns:a16="http://schemas.microsoft.com/office/drawing/2014/main" val="2756413325"/>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Net New Contacts</a:t>
                      </a:r>
                    </a:p>
                  </a:txBody>
                  <a:tcPr marL="6350" marR="6350" marT="6350" marB="0" anchor="b"/>
                </a:tc>
                <a:tc>
                  <a:txBody>
                    <a:bodyPr/>
                    <a:lstStyle/>
                    <a:p>
                      <a:pPr algn="r" fontAlgn="b"/>
                      <a:r>
                        <a:rPr lang="en-US" sz="1200" b="0" i="0" u="none" strike="noStrike">
                          <a:solidFill>
                            <a:srgbClr val="000000"/>
                          </a:solidFill>
                          <a:effectLst/>
                          <a:latin typeface="+mn-lt"/>
                        </a:rPr>
                        <a:t>300</a:t>
                      </a:r>
                    </a:p>
                  </a:txBody>
                  <a:tcPr marL="6350" marR="6350" marT="6350" marB="0" anchor="b"/>
                </a:tc>
                <a:tc>
                  <a:txBody>
                    <a:bodyPr/>
                    <a:lstStyle/>
                    <a:p>
                      <a:pPr algn="r" fontAlgn="b"/>
                      <a:r>
                        <a:rPr lang="en-US" sz="1200" b="1" i="0" u="none" strike="noStrike" dirty="0">
                          <a:solidFill>
                            <a:srgbClr val="000000"/>
                          </a:solidFill>
                          <a:effectLst/>
                          <a:latin typeface="+mn-lt"/>
                        </a:rPr>
                        <a:t>47</a:t>
                      </a:r>
                    </a:p>
                  </a:txBody>
                  <a:tcPr marL="6350" marR="6350" marT="6350" marB="0" anchor="b"/>
                </a:tc>
                <a:tc>
                  <a:txBody>
                    <a:bodyPr/>
                    <a:lstStyle/>
                    <a:p>
                      <a:pPr algn="r" fontAlgn="b"/>
                      <a:r>
                        <a:rPr lang="en-US" sz="1200" b="1" i="0" u="none" strike="noStrike">
                          <a:solidFill>
                            <a:srgbClr val="000000"/>
                          </a:solidFill>
                          <a:effectLst/>
                          <a:latin typeface="+mn-lt"/>
                        </a:rPr>
                        <a:t>16%</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2</a:t>
                      </a:r>
                    </a:p>
                  </a:txBody>
                  <a:tcPr marL="6350" marR="6350" marT="6350" marB="0" anchor="b"/>
                </a:tc>
                <a:tc>
                  <a:txBody>
                    <a:bodyPr/>
                    <a:lstStyle/>
                    <a:p>
                      <a:pPr algn="r" fontAlgn="b"/>
                      <a:r>
                        <a:rPr lang="en-US" sz="1200" b="0" i="0" u="none" strike="noStrike" dirty="0">
                          <a:solidFill>
                            <a:srgbClr val="000000"/>
                          </a:solidFill>
                          <a:effectLst/>
                          <a:latin typeface="+mn-lt"/>
                        </a:rPr>
                        <a:t>16</a:t>
                      </a:r>
                    </a:p>
                  </a:txBody>
                  <a:tcPr marL="6350" marR="6350" marT="6350" marB="0" anchor="b"/>
                </a:tc>
                <a:tc>
                  <a:txBody>
                    <a:bodyPr/>
                    <a:lstStyle/>
                    <a:p>
                      <a:pPr algn="r" fontAlgn="b"/>
                      <a:r>
                        <a:rPr lang="en-US" sz="1200" b="0" i="0" u="none" strike="noStrike" dirty="0">
                          <a:solidFill>
                            <a:srgbClr val="000000"/>
                          </a:solidFill>
                          <a:effectLst/>
                          <a:latin typeface="+mn-lt"/>
                        </a:rPr>
                        <a:t>4</a:t>
                      </a:r>
                    </a:p>
                  </a:txBody>
                  <a:tcPr marL="6350" marR="6350" marT="6350" marB="0" anchor="b"/>
                </a:tc>
                <a:tc>
                  <a:txBody>
                    <a:bodyPr/>
                    <a:lstStyle/>
                    <a:p>
                      <a:pPr algn="r" fontAlgn="b"/>
                      <a:r>
                        <a:rPr lang="en-US" sz="1200" b="0" i="0" u="none" strike="noStrike">
                          <a:solidFill>
                            <a:srgbClr val="000000"/>
                          </a:solidFill>
                          <a:effectLst/>
                          <a:latin typeface="+mn-lt"/>
                        </a:rPr>
                        <a:t>23</a:t>
                      </a:r>
                    </a:p>
                  </a:txBody>
                  <a:tcPr marL="6350" marR="6350" marT="6350" marB="0" anchor="b"/>
                </a:tc>
                <a:tc>
                  <a:txBody>
                    <a:bodyPr/>
                    <a:lstStyle/>
                    <a:p>
                      <a:pPr algn="r" fontAlgn="b"/>
                      <a:r>
                        <a:rPr lang="en-US" sz="1200" b="0" i="0" u="none" strike="noStrike">
                          <a:solidFill>
                            <a:srgbClr val="000000"/>
                          </a:solidFill>
                          <a:effectLst/>
                          <a:latin typeface="+mn-lt"/>
                        </a:rPr>
                        <a:t>2</a:t>
                      </a:r>
                    </a:p>
                  </a:txBody>
                  <a:tcPr marL="6350" marR="6350" marT="6350" marB="0" anchor="b"/>
                </a:tc>
                <a:tc>
                  <a:txBody>
                    <a:bodyPr/>
                    <a:lstStyle/>
                    <a:p>
                      <a:pPr algn="r" fontAlgn="b"/>
                      <a:r>
                        <a:rPr lang="en-US" sz="1200" b="0" i="0" u="none" strike="noStrike" dirty="0">
                          <a:solidFill>
                            <a:srgbClr val="000000"/>
                          </a:solidFill>
                          <a:effectLst/>
                          <a:latin typeface="+mn-lt"/>
                        </a:rPr>
                        <a:t>0</a:t>
                      </a:r>
                    </a:p>
                  </a:txBody>
                  <a:tcPr marL="6350" marR="6350" marT="6350" marB="0" anchor="b"/>
                </a:tc>
                <a:extLst>
                  <a:ext uri="{0D108BD9-81ED-4DB2-BD59-A6C34878D82A}">
                    <a16:rowId xmlns:a16="http://schemas.microsoft.com/office/drawing/2014/main" val="1565960921"/>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MQLs</a:t>
                      </a:r>
                    </a:p>
                  </a:txBody>
                  <a:tcPr marL="6350" marR="6350" marT="6350" marB="0" anchor="b"/>
                </a:tc>
                <a:tc>
                  <a:txBody>
                    <a:bodyPr/>
                    <a:lstStyle/>
                    <a:p>
                      <a:pPr algn="r" fontAlgn="b"/>
                      <a:r>
                        <a:rPr lang="en-US" sz="1200" b="0" i="0" u="none" strike="noStrike">
                          <a:solidFill>
                            <a:srgbClr val="000000"/>
                          </a:solidFill>
                          <a:effectLst/>
                          <a:latin typeface="+mn-lt"/>
                        </a:rPr>
                        <a:t>15</a:t>
                      </a:r>
                    </a:p>
                  </a:txBody>
                  <a:tcPr marL="6350" marR="6350" marT="6350" marB="0" anchor="b"/>
                </a:tc>
                <a:tc>
                  <a:txBody>
                    <a:bodyPr/>
                    <a:lstStyle/>
                    <a:p>
                      <a:pPr algn="r" fontAlgn="b"/>
                      <a:r>
                        <a:rPr lang="en-US" sz="1200" b="1" i="0" u="none" strike="noStrike" dirty="0">
                          <a:solidFill>
                            <a:srgbClr val="000000"/>
                          </a:solidFill>
                          <a:effectLst/>
                          <a:latin typeface="+mn-lt"/>
                        </a:rPr>
                        <a:t>2</a:t>
                      </a:r>
                    </a:p>
                  </a:txBody>
                  <a:tcPr marL="6350" marR="6350" marT="6350" marB="0" anchor="b"/>
                </a:tc>
                <a:tc>
                  <a:txBody>
                    <a:bodyPr/>
                    <a:lstStyle/>
                    <a:p>
                      <a:pPr algn="r" fontAlgn="b"/>
                      <a:r>
                        <a:rPr lang="en-US" sz="1200" b="1" i="0" u="none" strike="noStrike">
                          <a:solidFill>
                            <a:srgbClr val="000000"/>
                          </a:solidFill>
                          <a:effectLst/>
                          <a:latin typeface="+mn-lt"/>
                        </a:rPr>
                        <a:t>13%</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2</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extLst>
                  <a:ext uri="{0D108BD9-81ED-4DB2-BD59-A6C34878D82A}">
                    <a16:rowId xmlns:a16="http://schemas.microsoft.com/office/drawing/2014/main" val="2932737743"/>
                  </a:ext>
                </a:extLst>
              </a:tr>
              <a:tr h="240798">
                <a:tc vMerge="1">
                  <a:txBody>
                    <a:bodyPr/>
                    <a:lstStyle/>
                    <a:p>
                      <a:endParaRPr lang="en-US"/>
                    </a:p>
                  </a:txBody>
                  <a:tcPr/>
                </a:tc>
                <a:tc rowSpan="4">
                  <a:txBody>
                    <a:bodyPr/>
                    <a:lstStyle/>
                    <a:p>
                      <a:pPr algn="ctr" fontAlgn="ctr"/>
                      <a:r>
                        <a:rPr lang="en-US" sz="1200" b="0" i="0" u="none" strike="noStrike">
                          <a:solidFill>
                            <a:srgbClr val="000000"/>
                          </a:solidFill>
                          <a:effectLst/>
                          <a:latin typeface="+mn-lt"/>
                        </a:rPr>
                        <a:t>PreComm</a:t>
                      </a:r>
                    </a:p>
                  </a:txBody>
                  <a:tcPr marL="6350" marR="6350" marT="6350" marB="0" anchor="ctr"/>
                </a:tc>
                <a:tc>
                  <a:txBody>
                    <a:bodyPr/>
                    <a:lstStyle/>
                    <a:p>
                      <a:pPr algn="l" fontAlgn="b"/>
                      <a:r>
                        <a:rPr lang="en-US" sz="1200" b="0" i="0" u="none" strike="noStrike">
                          <a:solidFill>
                            <a:srgbClr val="000000"/>
                          </a:solidFill>
                          <a:effectLst/>
                          <a:latin typeface="+mn-lt"/>
                        </a:rPr>
                        <a:t>Paid Impressions</a:t>
                      </a:r>
                    </a:p>
                  </a:txBody>
                  <a:tcPr marL="6350" marR="6350" marT="6350" marB="0" anchor="b"/>
                </a:tc>
                <a:tc>
                  <a:txBody>
                    <a:bodyPr/>
                    <a:lstStyle/>
                    <a:p>
                      <a:pPr algn="r" fontAlgn="b"/>
                      <a:r>
                        <a:rPr lang="en-US" sz="1200" b="0" i="0" u="none" strike="noStrike">
                          <a:solidFill>
                            <a:srgbClr val="000000"/>
                          </a:solidFill>
                          <a:effectLst/>
                          <a:latin typeface="+mn-lt"/>
                        </a:rPr>
                        <a:t>500000</a:t>
                      </a:r>
                    </a:p>
                  </a:txBody>
                  <a:tcPr marL="6350" marR="6350" marT="6350" marB="0" anchor="b"/>
                </a:tc>
                <a:tc>
                  <a:txBody>
                    <a:bodyPr/>
                    <a:lstStyle/>
                    <a:p>
                      <a:pPr algn="r" fontAlgn="b"/>
                      <a:r>
                        <a:rPr lang="en-US" sz="1200" b="1" i="0" u="none" strike="noStrike" dirty="0">
                          <a:solidFill>
                            <a:srgbClr val="000000"/>
                          </a:solidFill>
                          <a:effectLst/>
                          <a:latin typeface="+mn-lt"/>
                        </a:rPr>
                        <a:t>90201</a:t>
                      </a:r>
                    </a:p>
                  </a:txBody>
                  <a:tcPr marL="6350" marR="6350" marT="6350" marB="0" anchor="b"/>
                </a:tc>
                <a:tc>
                  <a:txBody>
                    <a:bodyPr/>
                    <a:lstStyle/>
                    <a:p>
                      <a:pPr algn="r" fontAlgn="b"/>
                      <a:r>
                        <a:rPr lang="en-US" sz="1200" b="1" i="0" u="none" strike="noStrike">
                          <a:solidFill>
                            <a:srgbClr val="000000"/>
                          </a:solidFill>
                          <a:effectLst/>
                          <a:latin typeface="+mn-lt"/>
                        </a:rPr>
                        <a:t>18%</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43999</a:t>
                      </a:r>
                    </a:p>
                  </a:txBody>
                  <a:tcPr marL="6350" marR="6350" marT="6350" marB="0" anchor="b"/>
                </a:tc>
                <a:tc>
                  <a:txBody>
                    <a:bodyPr/>
                    <a:lstStyle/>
                    <a:p>
                      <a:pPr algn="r" fontAlgn="b"/>
                      <a:r>
                        <a:rPr lang="en-US" sz="1200" b="0" i="0" u="none" strike="noStrike">
                          <a:solidFill>
                            <a:srgbClr val="000000"/>
                          </a:solidFill>
                          <a:effectLst/>
                          <a:latin typeface="+mn-lt"/>
                        </a:rPr>
                        <a:t>46202</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extLst>
                  <a:ext uri="{0D108BD9-81ED-4DB2-BD59-A6C34878D82A}">
                    <a16:rowId xmlns:a16="http://schemas.microsoft.com/office/drawing/2014/main" val="953001870"/>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Engaged Contacts</a:t>
                      </a:r>
                    </a:p>
                  </a:txBody>
                  <a:tcPr marL="6350" marR="6350" marT="6350" marB="0" anchor="b"/>
                </a:tc>
                <a:tc>
                  <a:txBody>
                    <a:bodyPr/>
                    <a:lstStyle/>
                    <a:p>
                      <a:pPr algn="r" fontAlgn="b"/>
                      <a:r>
                        <a:rPr lang="en-US" sz="1200" b="0" i="0" u="none" strike="noStrike">
                          <a:solidFill>
                            <a:srgbClr val="000000"/>
                          </a:solidFill>
                          <a:effectLst/>
                          <a:latin typeface="+mn-lt"/>
                        </a:rPr>
                        <a:t>500</a:t>
                      </a:r>
                    </a:p>
                  </a:txBody>
                  <a:tcPr marL="6350" marR="6350" marT="6350" marB="0" anchor="b"/>
                </a:tc>
                <a:tc>
                  <a:txBody>
                    <a:bodyPr/>
                    <a:lstStyle/>
                    <a:p>
                      <a:pPr algn="r" fontAlgn="b"/>
                      <a:r>
                        <a:rPr lang="en-US" sz="1200" b="1" i="0" u="none" strike="noStrike" dirty="0">
                          <a:solidFill>
                            <a:srgbClr val="000000"/>
                          </a:solidFill>
                          <a:effectLst/>
                          <a:latin typeface="+mn-lt"/>
                        </a:rPr>
                        <a:t>52</a:t>
                      </a:r>
                    </a:p>
                  </a:txBody>
                  <a:tcPr marL="6350" marR="6350" marT="6350" marB="0" anchor="b"/>
                </a:tc>
                <a:tc>
                  <a:txBody>
                    <a:bodyPr/>
                    <a:lstStyle/>
                    <a:p>
                      <a:pPr algn="r" fontAlgn="b"/>
                      <a:r>
                        <a:rPr lang="en-US" sz="1200" b="1" i="0" u="none" strike="noStrike">
                          <a:solidFill>
                            <a:srgbClr val="000000"/>
                          </a:solidFill>
                          <a:effectLst/>
                          <a:latin typeface="+mn-lt"/>
                        </a:rPr>
                        <a:t>10%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24</a:t>
                      </a:r>
                    </a:p>
                  </a:txBody>
                  <a:tcPr marL="6350" marR="6350" marT="6350" marB="0" anchor="b"/>
                </a:tc>
                <a:tc>
                  <a:txBody>
                    <a:bodyPr/>
                    <a:lstStyle/>
                    <a:p>
                      <a:pPr algn="r" fontAlgn="b"/>
                      <a:r>
                        <a:rPr lang="en-US" sz="1200" b="0" i="0" u="none" strike="noStrike">
                          <a:solidFill>
                            <a:srgbClr val="000000"/>
                          </a:solidFill>
                          <a:effectLst/>
                          <a:latin typeface="+mn-lt"/>
                        </a:rPr>
                        <a:t>28</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extLst>
                  <a:ext uri="{0D108BD9-81ED-4DB2-BD59-A6C34878D82A}">
                    <a16:rowId xmlns:a16="http://schemas.microsoft.com/office/drawing/2014/main" val="316125572"/>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Net New Contacts</a:t>
                      </a:r>
                    </a:p>
                  </a:txBody>
                  <a:tcPr marL="6350" marR="6350" marT="6350" marB="0" anchor="b"/>
                </a:tc>
                <a:tc>
                  <a:txBody>
                    <a:bodyPr/>
                    <a:lstStyle/>
                    <a:p>
                      <a:pPr algn="r" fontAlgn="b"/>
                      <a:r>
                        <a:rPr lang="en-US" sz="1200" b="0" i="0" u="none" strike="noStrike">
                          <a:solidFill>
                            <a:srgbClr val="000000"/>
                          </a:solidFill>
                          <a:effectLst/>
                          <a:latin typeface="+mn-lt"/>
                        </a:rPr>
                        <a:t>75</a:t>
                      </a:r>
                    </a:p>
                  </a:txBody>
                  <a:tcPr marL="6350" marR="6350" marT="6350" marB="0" anchor="b"/>
                </a:tc>
                <a:tc>
                  <a:txBody>
                    <a:bodyPr/>
                    <a:lstStyle/>
                    <a:p>
                      <a:pPr algn="r" fontAlgn="b"/>
                      <a:r>
                        <a:rPr lang="en-US" sz="1200" b="1" i="0" u="none" strike="noStrike" dirty="0">
                          <a:solidFill>
                            <a:srgbClr val="000000"/>
                          </a:solidFill>
                          <a:effectLst/>
                          <a:latin typeface="+mn-lt"/>
                        </a:rPr>
                        <a:t>15</a:t>
                      </a:r>
                    </a:p>
                  </a:txBody>
                  <a:tcPr marL="6350" marR="6350" marT="6350" marB="0" anchor="b"/>
                </a:tc>
                <a:tc>
                  <a:txBody>
                    <a:bodyPr/>
                    <a:lstStyle/>
                    <a:p>
                      <a:pPr algn="r" fontAlgn="b"/>
                      <a:r>
                        <a:rPr lang="en-US" sz="1200" b="1" i="0" u="none" strike="noStrike" dirty="0">
                          <a:solidFill>
                            <a:srgbClr val="000000"/>
                          </a:solidFill>
                          <a:effectLst/>
                          <a:latin typeface="+mn-lt"/>
                        </a:rPr>
                        <a:t>20%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1</a:t>
                      </a:r>
                    </a:p>
                  </a:txBody>
                  <a:tcPr marL="6350" marR="6350" marT="6350" marB="0" anchor="b"/>
                </a:tc>
                <a:tc>
                  <a:txBody>
                    <a:bodyPr/>
                    <a:lstStyle/>
                    <a:p>
                      <a:pPr algn="r" fontAlgn="b"/>
                      <a:r>
                        <a:rPr lang="en-US" sz="1200" b="0" i="0" u="none" strike="noStrike">
                          <a:solidFill>
                            <a:srgbClr val="000000"/>
                          </a:solidFill>
                          <a:effectLst/>
                          <a:latin typeface="+mn-lt"/>
                        </a:rPr>
                        <a:t>9</a:t>
                      </a:r>
                    </a:p>
                  </a:txBody>
                  <a:tcPr marL="6350" marR="6350" marT="6350" marB="0" anchor="b"/>
                </a:tc>
                <a:tc>
                  <a:txBody>
                    <a:bodyPr/>
                    <a:lstStyle/>
                    <a:p>
                      <a:pPr algn="r" fontAlgn="b"/>
                      <a:r>
                        <a:rPr lang="en-US" sz="1200" b="0" i="0" u="none" strike="noStrike">
                          <a:solidFill>
                            <a:srgbClr val="000000"/>
                          </a:solidFill>
                          <a:effectLst/>
                          <a:latin typeface="+mn-lt"/>
                        </a:rPr>
                        <a:t>5</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extLst>
                  <a:ext uri="{0D108BD9-81ED-4DB2-BD59-A6C34878D82A}">
                    <a16:rowId xmlns:a16="http://schemas.microsoft.com/office/drawing/2014/main" val="3910903929"/>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MQLs</a:t>
                      </a:r>
                    </a:p>
                  </a:txBody>
                  <a:tcPr marL="6350" marR="6350" marT="6350" marB="0" anchor="b"/>
                </a:tc>
                <a:tc>
                  <a:txBody>
                    <a:bodyPr/>
                    <a:lstStyle/>
                    <a:p>
                      <a:pPr algn="r" fontAlgn="b"/>
                      <a:r>
                        <a:rPr lang="en-US" sz="1200" b="0" i="0" u="none" strike="noStrike">
                          <a:solidFill>
                            <a:srgbClr val="000000"/>
                          </a:solidFill>
                          <a:effectLst/>
                          <a:latin typeface="+mn-lt"/>
                        </a:rPr>
                        <a:t>20</a:t>
                      </a:r>
                    </a:p>
                  </a:txBody>
                  <a:tcPr marL="6350" marR="6350" marT="6350" marB="0" anchor="b"/>
                </a:tc>
                <a:tc>
                  <a:txBody>
                    <a:bodyPr/>
                    <a:lstStyle/>
                    <a:p>
                      <a:pPr algn="r" fontAlgn="b"/>
                      <a:r>
                        <a:rPr lang="en-US" sz="1200" b="1" i="0" u="none" strike="noStrike" dirty="0">
                          <a:solidFill>
                            <a:srgbClr val="000000"/>
                          </a:solidFill>
                          <a:effectLst/>
                          <a:latin typeface="+mn-lt"/>
                        </a:rPr>
                        <a:t>100</a:t>
                      </a:r>
                    </a:p>
                  </a:txBody>
                  <a:tcPr marL="6350" marR="6350" marT="6350" marB="0" anchor="b"/>
                </a:tc>
                <a:tc>
                  <a:txBody>
                    <a:bodyPr/>
                    <a:lstStyle/>
                    <a:p>
                      <a:pPr algn="r" fontAlgn="b"/>
                      <a:r>
                        <a:rPr lang="en-US" sz="1200" b="1" i="0" u="none" strike="noStrike">
                          <a:solidFill>
                            <a:srgbClr val="000000"/>
                          </a:solidFill>
                          <a:effectLst/>
                          <a:latin typeface="+mn-lt"/>
                        </a:rPr>
                        <a:t>500%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12</a:t>
                      </a:r>
                    </a:p>
                  </a:txBody>
                  <a:tcPr marL="6350" marR="6350" marT="6350" marB="0" anchor="b"/>
                </a:tc>
                <a:tc>
                  <a:txBody>
                    <a:bodyPr/>
                    <a:lstStyle/>
                    <a:p>
                      <a:pPr algn="r" fontAlgn="b"/>
                      <a:r>
                        <a:rPr lang="en-US" sz="1200" b="0" i="0" u="none" strike="noStrike">
                          <a:solidFill>
                            <a:srgbClr val="000000"/>
                          </a:solidFill>
                          <a:effectLst/>
                          <a:latin typeface="+mn-lt"/>
                        </a:rPr>
                        <a:t>25</a:t>
                      </a:r>
                    </a:p>
                  </a:txBody>
                  <a:tcPr marL="6350" marR="6350" marT="6350" marB="0" anchor="b"/>
                </a:tc>
                <a:tc>
                  <a:txBody>
                    <a:bodyPr/>
                    <a:lstStyle/>
                    <a:p>
                      <a:pPr algn="r" fontAlgn="b"/>
                      <a:r>
                        <a:rPr lang="en-US" sz="1200" b="0" i="0" u="none" strike="noStrike">
                          <a:solidFill>
                            <a:srgbClr val="000000"/>
                          </a:solidFill>
                          <a:effectLst/>
                          <a:latin typeface="+mn-lt"/>
                        </a:rPr>
                        <a:t>23</a:t>
                      </a:r>
                    </a:p>
                  </a:txBody>
                  <a:tcPr marL="6350" marR="6350" marT="6350" marB="0" anchor="b"/>
                </a:tc>
                <a:tc>
                  <a:txBody>
                    <a:bodyPr/>
                    <a:lstStyle/>
                    <a:p>
                      <a:pPr algn="r" fontAlgn="b"/>
                      <a:r>
                        <a:rPr lang="en-US" sz="1200" b="0" i="0" u="none" strike="noStrike">
                          <a:solidFill>
                            <a:srgbClr val="000000"/>
                          </a:solidFill>
                          <a:effectLst/>
                          <a:latin typeface="+mn-lt"/>
                        </a:rPr>
                        <a:t>20</a:t>
                      </a:r>
                    </a:p>
                  </a:txBody>
                  <a:tcPr marL="6350" marR="6350" marT="6350" marB="0" anchor="b"/>
                </a:tc>
                <a:tc>
                  <a:txBody>
                    <a:bodyPr/>
                    <a:lstStyle/>
                    <a:p>
                      <a:pPr algn="r" fontAlgn="b"/>
                      <a:r>
                        <a:rPr lang="en-US" sz="1200" b="0" i="0" u="none" strike="noStrike" dirty="0">
                          <a:solidFill>
                            <a:srgbClr val="000000"/>
                          </a:solidFill>
                          <a:effectLst/>
                          <a:latin typeface="+mn-lt"/>
                        </a:rPr>
                        <a:t>20</a:t>
                      </a:r>
                    </a:p>
                  </a:txBody>
                  <a:tcPr marL="6350" marR="6350" marT="6350" marB="0" anchor="b"/>
                </a:tc>
                <a:extLst>
                  <a:ext uri="{0D108BD9-81ED-4DB2-BD59-A6C34878D82A}">
                    <a16:rowId xmlns:a16="http://schemas.microsoft.com/office/drawing/2014/main" val="1110804016"/>
                  </a:ext>
                </a:extLst>
              </a:tr>
            </a:tbl>
          </a:graphicData>
        </a:graphic>
      </p:graphicFrame>
    </p:spTree>
    <p:extLst>
      <p:ext uri="{BB962C8B-B14F-4D97-AF65-F5344CB8AC3E}">
        <p14:creationId xmlns:p14="http://schemas.microsoft.com/office/powerpoint/2010/main" val="298886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C87DD9-4D89-4F3A-A0F3-15877BD75617}"/>
              </a:ext>
            </a:extLst>
          </p:cNvPr>
          <p:cNvSpPr>
            <a:spLocks noGrp="1"/>
          </p:cNvSpPr>
          <p:nvPr>
            <p:ph type="body" sz="quarter" idx="16"/>
          </p:nvPr>
        </p:nvSpPr>
        <p:spPr/>
        <p:txBody>
          <a:bodyPr/>
          <a:lstStyle/>
          <a:p>
            <a:r>
              <a:rPr lang="en-US" dirty="0"/>
              <a:t>Information Solutions</a:t>
            </a:r>
          </a:p>
        </p:txBody>
      </p:sp>
      <p:sp>
        <p:nvSpPr>
          <p:cNvPr id="3" name="Title 2">
            <a:extLst>
              <a:ext uri="{FF2B5EF4-FFF2-40B4-BE49-F238E27FC236}">
                <a16:creationId xmlns:a16="http://schemas.microsoft.com/office/drawing/2014/main" id="{C43E0B7C-2FC0-4CCE-A0C5-CAE5132DB9E9}"/>
              </a:ext>
            </a:extLst>
          </p:cNvPr>
          <p:cNvSpPr>
            <a:spLocks noGrp="1"/>
          </p:cNvSpPr>
          <p:nvPr>
            <p:ph type="title"/>
          </p:nvPr>
        </p:nvSpPr>
        <p:spPr/>
        <p:txBody>
          <a:bodyPr/>
          <a:lstStyle/>
          <a:p>
            <a:r>
              <a:rPr lang="en-US" dirty="0"/>
              <a:t>Workstream Goal &amp;KPI Breakdowns</a:t>
            </a:r>
          </a:p>
        </p:txBody>
      </p:sp>
      <p:sp>
        <p:nvSpPr>
          <p:cNvPr id="4" name="Footer Placeholder 3">
            <a:extLst>
              <a:ext uri="{FF2B5EF4-FFF2-40B4-BE49-F238E27FC236}">
                <a16:creationId xmlns:a16="http://schemas.microsoft.com/office/drawing/2014/main" id="{D5FC8CA4-C6DC-4007-9843-756E28312AE7}"/>
              </a:ext>
            </a:extLst>
          </p:cNvPr>
          <p:cNvSpPr>
            <a:spLocks noGrp="1"/>
          </p:cNvSpPr>
          <p:nvPr>
            <p:ph type="ftr" sz="quarter" idx="3"/>
          </p:nvPr>
        </p:nvSpPr>
        <p:spPr/>
        <p:txBody>
          <a:bodyPr/>
          <a:lstStyle/>
          <a:p>
            <a:endParaRPr lang="en-US"/>
          </a:p>
        </p:txBody>
      </p:sp>
      <p:graphicFrame>
        <p:nvGraphicFramePr>
          <p:cNvPr id="6" name="Table 5">
            <a:extLst>
              <a:ext uri="{FF2B5EF4-FFF2-40B4-BE49-F238E27FC236}">
                <a16:creationId xmlns:a16="http://schemas.microsoft.com/office/drawing/2014/main" id="{6F73AB77-57FA-4085-BB18-7FE3CF77F2DD}"/>
              </a:ext>
            </a:extLst>
          </p:cNvPr>
          <p:cNvGraphicFramePr>
            <a:graphicFrameLocks noGrp="1"/>
          </p:cNvGraphicFramePr>
          <p:nvPr>
            <p:extLst>
              <p:ext uri="{D42A27DB-BD31-4B8C-83A1-F6EECF244321}">
                <p14:modId xmlns:p14="http://schemas.microsoft.com/office/powerpoint/2010/main" val="2669457460"/>
              </p:ext>
            </p:extLst>
          </p:nvPr>
        </p:nvGraphicFramePr>
        <p:xfrm>
          <a:off x="476457" y="1702629"/>
          <a:ext cx="11155038" cy="4263803"/>
        </p:xfrm>
        <a:graphic>
          <a:graphicData uri="http://schemas.openxmlformats.org/drawingml/2006/table">
            <a:tbl>
              <a:tblPr firstRow="1" bandRow="1">
                <a:tableStyleId>{5C22544A-7EE6-4342-B048-85BDC9FD1C3A}</a:tableStyleId>
              </a:tblPr>
              <a:tblGrid>
                <a:gridCol w="516090">
                  <a:extLst>
                    <a:ext uri="{9D8B030D-6E8A-4147-A177-3AD203B41FA5}">
                      <a16:colId xmlns:a16="http://schemas.microsoft.com/office/drawing/2014/main" val="2263872851"/>
                    </a:ext>
                  </a:extLst>
                </a:gridCol>
                <a:gridCol w="825367">
                  <a:extLst>
                    <a:ext uri="{9D8B030D-6E8A-4147-A177-3AD203B41FA5}">
                      <a16:colId xmlns:a16="http://schemas.microsoft.com/office/drawing/2014/main" val="2795404783"/>
                    </a:ext>
                  </a:extLst>
                </a:gridCol>
                <a:gridCol w="1609888">
                  <a:extLst>
                    <a:ext uri="{9D8B030D-6E8A-4147-A177-3AD203B41FA5}">
                      <a16:colId xmlns:a16="http://schemas.microsoft.com/office/drawing/2014/main" val="585746676"/>
                    </a:ext>
                  </a:extLst>
                </a:gridCol>
                <a:gridCol w="1220205">
                  <a:extLst>
                    <a:ext uri="{9D8B030D-6E8A-4147-A177-3AD203B41FA5}">
                      <a16:colId xmlns:a16="http://schemas.microsoft.com/office/drawing/2014/main" val="3683020016"/>
                    </a:ext>
                  </a:extLst>
                </a:gridCol>
                <a:gridCol w="1082256">
                  <a:extLst>
                    <a:ext uri="{9D8B030D-6E8A-4147-A177-3AD203B41FA5}">
                      <a16:colId xmlns:a16="http://schemas.microsoft.com/office/drawing/2014/main" val="3643119378"/>
                    </a:ext>
                  </a:extLst>
                </a:gridCol>
                <a:gridCol w="589597">
                  <a:extLst>
                    <a:ext uri="{9D8B030D-6E8A-4147-A177-3AD203B41FA5}">
                      <a16:colId xmlns:a16="http://schemas.microsoft.com/office/drawing/2014/main" val="3743529662"/>
                    </a:ext>
                  </a:extLst>
                </a:gridCol>
                <a:gridCol w="628903">
                  <a:extLst>
                    <a:ext uri="{9D8B030D-6E8A-4147-A177-3AD203B41FA5}">
                      <a16:colId xmlns:a16="http://schemas.microsoft.com/office/drawing/2014/main" val="2628808924"/>
                    </a:ext>
                  </a:extLst>
                </a:gridCol>
                <a:gridCol w="829350">
                  <a:extLst>
                    <a:ext uri="{9D8B030D-6E8A-4147-A177-3AD203B41FA5}">
                      <a16:colId xmlns:a16="http://schemas.microsoft.com/office/drawing/2014/main" val="3536419080"/>
                    </a:ext>
                  </a:extLst>
                </a:gridCol>
                <a:gridCol w="628903">
                  <a:extLst>
                    <a:ext uri="{9D8B030D-6E8A-4147-A177-3AD203B41FA5}">
                      <a16:colId xmlns:a16="http://schemas.microsoft.com/office/drawing/2014/main" val="1739929972"/>
                    </a:ext>
                  </a:extLst>
                </a:gridCol>
                <a:gridCol w="628903">
                  <a:extLst>
                    <a:ext uri="{9D8B030D-6E8A-4147-A177-3AD203B41FA5}">
                      <a16:colId xmlns:a16="http://schemas.microsoft.com/office/drawing/2014/main" val="2096069204"/>
                    </a:ext>
                  </a:extLst>
                </a:gridCol>
                <a:gridCol w="628903">
                  <a:extLst>
                    <a:ext uri="{9D8B030D-6E8A-4147-A177-3AD203B41FA5}">
                      <a16:colId xmlns:a16="http://schemas.microsoft.com/office/drawing/2014/main" val="162694693"/>
                    </a:ext>
                  </a:extLst>
                </a:gridCol>
                <a:gridCol w="628903">
                  <a:extLst>
                    <a:ext uri="{9D8B030D-6E8A-4147-A177-3AD203B41FA5}">
                      <a16:colId xmlns:a16="http://schemas.microsoft.com/office/drawing/2014/main" val="4193759996"/>
                    </a:ext>
                  </a:extLst>
                </a:gridCol>
                <a:gridCol w="668885">
                  <a:extLst>
                    <a:ext uri="{9D8B030D-6E8A-4147-A177-3AD203B41FA5}">
                      <a16:colId xmlns:a16="http://schemas.microsoft.com/office/drawing/2014/main" val="2972631348"/>
                    </a:ext>
                  </a:extLst>
                </a:gridCol>
                <a:gridCol w="668885">
                  <a:extLst>
                    <a:ext uri="{9D8B030D-6E8A-4147-A177-3AD203B41FA5}">
                      <a16:colId xmlns:a16="http://schemas.microsoft.com/office/drawing/2014/main" val="3216648053"/>
                    </a:ext>
                  </a:extLst>
                </a:gridCol>
              </a:tblGrid>
              <a:tr h="240798">
                <a:tc>
                  <a:txBody>
                    <a:bodyPr/>
                    <a:lstStyle/>
                    <a:p>
                      <a:pPr algn="l" fontAlgn="b"/>
                      <a:endParaRPr lang="en-US" sz="1200" b="0" i="0" u="none" strike="noStrike" dirty="0">
                        <a:solidFill>
                          <a:srgbClr val="000000"/>
                        </a:solidFill>
                        <a:effectLst/>
                        <a:latin typeface="+mn-lt"/>
                      </a:endParaRPr>
                    </a:p>
                  </a:txBody>
                  <a:tcPr marL="6551" marR="6551" marT="6551" marB="0" anchor="b"/>
                </a:tc>
                <a:tc>
                  <a:txBody>
                    <a:bodyPr/>
                    <a:lstStyle/>
                    <a:p>
                      <a:pPr algn="l" fontAlgn="b"/>
                      <a:endParaRPr lang="en-US" sz="1200" b="0" i="0" u="none" strike="noStrike">
                        <a:solidFill>
                          <a:srgbClr val="000000"/>
                        </a:solidFill>
                        <a:effectLst/>
                        <a:latin typeface="+mn-lt"/>
                      </a:endParaRPr>
                    </a:p>
                  </a:txBody>
                  <a:tcPr marL="6551" marR="6551" marT="6551" marB="0" anchor="b"/>
                </a:tc>
                <a:tc>
                  <a:txBody>
                    <a:bodyPr/>
                    <a:lstStyle/>
                    <a:p>
                      <a:pPr algn="l" fontAlgn="b"/>
                      <a:endParaRPr lang="en-US" sz="1200" b="0" i="0" u="none" strike="noStrike">
                        <a:solidFill>
                          <a:srgbClr val="000000"/>
                        </a:solidFill>
                        <a:effectLst/>
                        <a:latin typeface="+mn-lt"/>
                      </a:endParaRPr>
                    </a:p>
                  </a:txBody>
                  <a:tcPr marL="6551" marR="6551" marT="6551" marB="0" anchor="b"/>
                </a:tc>
                <a:tc>
                  <a:txBody>
                    <a:bodyPr/>
                    <a:lstStyle/>
                    <a:p>
                      <a:pPr algn="ctr" fontAlgn="b"/>
                      <a:r>
                        <a:rPr lang="en-US" sz="1200" u="none" strike="noStrike">
                          <a:effectLst/>
                          <a:latin typeface="+mn-lt"/>
                        </a:rPr>
                        <a:t>Goal</a:t>
                      </a:r>
                      <a:endParaRPr lang="en-US" sz="1200" b="0" i="0" u="none" strike="noStrike">
                        <a:solidFill>
                          <a:srgbClr val="000000"/>
                        </a:solidFill>
                        <a:effectLst/>
                        <a:latin typeface="+mn-lt"/>
                      </a:endParaRPr>
                    </a:p>
                  </a:txBody>
                  <a:tcPr marL="6551" marR="6551" marT="6551" marB="0" anchor="b"/>
                </a:tc>
                <a:tc>
                  <a:txBody>
                    <a:bodyPr/>
                    <a:lstStyle/>
                    <a:p>
                      <a:pPr algn="ctr" fontAlgn="b"/>
                      <a:r>
                        <a:rPr lang="en-US" sz="1200" u="none" strike="noStrike">
                          <a:effectLst/>
                          <a:latin typeface="+mn-lt"/>
                        </a:rPr>
                        <a:t>Total</a:t>
                      </a:r>
                      <a:endParaRPr lang="en-US" sz="1200" b="0" i="0" u="none" strike="noStrike">
                        <a:solidFill>
                          <a:srgbClr val="000000"/>
                        </a:solidFill>
                        <a:effectLst/>
                        <a:latin typeface="+mn-lt"/>
                      </a:endParaRPr>
                    </a:p>
                  </a:txBody>
                  <a:tcPr marL="6551" marR="6551" marT="6551" marB="0" anchor="b"/>
                </a:tc>
                <a:tc>
                  <a:txBody>
                    <a:bodyPr/>
                    <a:lstStyle/>
                    <a:p>
                      <a:pPr algn="ctr" fontAlgn="b"/>
                      <a:r>
                        <a:rPr lang="en-US" sz="1200" u="none" strike="noStrike">
                          <a:effectLst/>
                          <a:latin typeface="+mn-lt"/>
                        </a:rPr>
                        <a:t>%</a:t>
                      </a:r>
                      <a:endParaRPr lang="en-US" sz="1200" b="1"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Jan</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Feb</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Mar</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Apr</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May</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Jun</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Jul</a:t>
                      </a:r>
                      <a:endParaRPr lang="en-US" sz="1200" b="0" i="0" u="none" strike="noStrike">
                        <a:solidFill>
                          <a:srgbClr val="000000"/>
                        </a:solidFill>
                        <a:effectLst/>
                        <a:latin typeface="+mn-lt"/>
                      </a:endParaRPr>
                    </a:p>
                  </a:txBody>
                  <a:tcPr marL="6551" marR="6551" marT="6551" marB="0" anchor="b"/>
                </a:tc>
                <a:tc>
                  <a:txBody>
                    <a:bodyPr/>
                    <a:lstStyle/>
                    <a:p>
                      <a:pPr algn="l" fontAlgn="b"/>
                      <a:r>
                        <a:rPr lang="en-US" sz="1200" u="none" strike="noStrike">
                          <a:effectLst/>
                          <a:latin typeface="+mn-lt"/>
                        </a:rPr>
                        <a:t>Aug</a:t>
                      </a:r>
                      <a:endParaRPr lang="en-US" sz="1200" b="0" i="0" u="none" strike="noStrike">
                        <a:solidFill>
                          <a:srgbClr val="000000"/>
                        </a:solidFill>
                        <a:effectLst/>
                        <a:latin typeface="+mn-lt"/>
                      </a:endParaRPr>
                    </a:p>
                  </a:txBody>
                  <a:tcPr marL="6551" marR="6551" marT="6551" marB="0" anchor="b"/>
                </a:tc>
                <a:extLst>
                  <a:ext uri="{0D108BD9-81ED-4DB2-BD59-A6C34878D82A}">
                    <a16:rowId xmlns:a16="http://schemas.microsoft.com/office/drawing/2014/main" val="4273617918"/>
                  </a:ext>
                </a:extLst>
              </a:tr>
              <a:tr h="411035">
                <a:tc rowSpan="16">
                  <a:txBody>
                    <a:bodyPr/>
                    <a:lstStyle/>
                    <a:p>
                      <a:pPr algn="ctr" fontAlgn="ctr"/>
                      <a:r>
                        <a:rPr lang="en-US" sz="1200" b="0" i="0" u="none" strike="noStrike">
                          <a:solidFill>
                            <a:srgbClr val="000000"/>
                          </a:solidFill>
                          <a:effectLst/>
                          <a:latin typeface="+mn-lt"/>
                        </a:rPr>
                        <a:t>IS</a:t>
                      </a:r>
                    </a:p>
                  </a:txBody>
                  <a:tcPr marL="6350" marR="6350" marT="6350" marB="0" anchor="ctr"/>
                </a:tc>
                <a:tc rowSpan="4">
                  <a:txBody>
                    <a:bodyPr/>
                    <a:lstStyle/>
                    <a:p>
                      <a:pPr algn="ctr" fontAlgn="ctr"/>
                      <a:r>
                        <a:rPr lang="en-US" sz="1200" b="0" i="0" u="none" strike="noStrike">
                          <a:solidFill>
                            <a:srgbClr val="000000"/>
                          </a:solidFill>
                          <a:effectLst/>
                          <a:latin typeface="+mn-lt"/>
                        </a:rPr>
                        <a:t>Total</a:t>
                      </a:r>
                    </a:p>
                  </a:txBody>
                  <a:tcPr marL="6350" marR="6350" marT="6350" marB="0" anchor="ctr"/>
                </a:tc>
                <a:tc>
                  <a:txBody>
                    <a:bodyPr/>
                    <a:lstStyle/>
                    <a:p>
                      <a:pPr algn="l" fontAlgn="b"/>
                      <a:r>
                        <a:rPr lang="en-US" sz="1200" b="0" i="0" u="none" strike="noStrike">
                          <a:solidFill>
                            <a:srgbClr val="000000"/>
                          </a:solidFill>
                          <a:effectLst/>
                          <a:latin typeface="+mn-lt"/>
                        </a:rPr>
                        <a:t>Paid Impressions</a:t>
                      </a:r>
                    </a:p>
                  </a:txBody>
                  <a:tcPr marL="6350" marR="6350" marT="6350" marB="0" anchor="b"/>
                </a:tc>
                <a:tc>
                  <a:txBody>
                    <a:bodyPr/>
                    <a:lstStyle/>
                    <a:p>
                      <a:pPr algn="l" fontAlgn="b"/>
                      <a:r>
                        <a:rPr lang="en-US" sz="1200" b="0" i="0" u="none" strike="noStrike">
                          <a:solidFill>
                            <a:srgbClr val="000000"/>
                          </a:solidFill>
                          <a:effectLst/>
                          <a:latin typeface="+mn-lt"/>
                        </a:rPr>
                        <a:t>           2,000,000.00 </a:t>
                      </a:r>
                    </a:p>
                  </a:txBody>
                  <a:tcPr marL="6350" marR="6350" marT="6350" marB="0" anchor="b"/>
                </a:tc>
                <a:tc>
                  <a:txBody>
                    <a:bodyPr/>
                    <a:lstStyle/>
                    <a:p>
                      <a:pPr algn="r" fontAlgn="b"/>
                      <a:r>
                        <a:rPr lang="en-US" sz="1200" b="1" i="0" u="none" strike="noStrike" dirty="0">
                          <a:solidFill>
                            <a:srgbClr val="000000"/>
                          </a:solidFill>
                          <a:effectLst/>
                          <a:latin typeface="+mn-lt"/>
                        </a:rPr>
                        <a:t>3643057</a:t>
                      </a:r>
                    </a:p>
                  </a:txBody>
                  <a:tcPr marL="6350" marR="6350" marT="6350" marB="0" anchor="b"/>
                </a:tc>
                <a:tc>
                  <a:txBody>
                    <a:bodyPr/>
                    <a:lstStyle/>
                    <a:p>
                      <a:pPr algn="r" fontAlgn="b"/>
                      <a:r>
                        <a:rPr lang="en-US" sz="1200" b="1" i="0" u="none" strike="noStrike">
                          <a:solidFill>
                            <a:srgbClr val="000000"/>
                          </a:solidFill>
                          <a:effectLst/>
                          <a:latin typeface="+mn-lt"/>
                        </a:rPr>
                        <a:t>182%</a:t>
                      </a:r>
                    </a:p>
                  </a:txBody>
                  <a:tcPr marL="6350" marR="6350" marT="6350" marB="0" anchor="b"/>
                </a:tc>
                <a:tc>
                  <a:txBody>
                    <a:bodyPr/>
                    <a:lstStyle/>
                    <a:p>
                      <a:pPr algn="r" fontAlgn="b"/>
                      <a:r>
                        <a:rPr lang="en-US" sz="1200" b="0" i="0" u="none" strike="noStrike">
                          <a:solidFill>
                            <a:srgbClr val="000000"/>
                          </a:solidFill>
                          <a:effectLst/>
                          <a:latin typeface="+mn-lt"/>
                        </a:rPr>
                        <a:t>80930</a:t>
                      </a:r>
                    </a:p>
                  </a:txBody>
                  <a:tcPr marL="6350" marR="6350" marT="6350" marB="0" anchor="b"/>
                </a:tc>
                <a:tc>
                  <a:txBody>
                    <a:bodyPr/>
                    <a:lstStyle/>
                    <a:p>
                      <a:pPr algn="r" fontAlgn="b"/>
                      <a:r>
                        <a:rPr lang="en-US" sz="1200" b="0" i="0" u="none" strike="noStrike">
                          <a:solidFill>
                            <a:srgbClr val="000000"/>
                          </a:solidFill>
                          <a:effectLst/>
                          <a:latin typeface="+mn-lt"/>
                        </a:rPr>
                        <a:t>227397</a:t>
                      </a:r>
                    </a:p>
                  </a:txBody>
                  <a:tcPr marL="6350" marR="6350" marT="6350" marB="0" anchor="b"/>
                </a:tc>
                <a:tc>
                  <a:txBody>
                    <a:bodyPr/>
                    <a:lstStyle/>
                    <a:p>
                      <a:pPr algn="r" fontAlgn="b"/>
                      <a:r>
                        <a:rPr lang="en-US" sz="1200" b="0" i="0" u="none" strike="noStrike">
                          <a:solidFill>
                            <a:srgbClr val="000000"/>
                          </a:solidFill>
                          <a:effectLst/>
                          <a:latin typeface="+mn-lt"/>
                        </a:rPr>
                        <a:t>637026</a:t>
                      </a:r>
                    </a:p>
                  </a:txBody>
                  <a:tcPr marL="6350" marR="6350" marT="6350" marB="0" anchor="b"/>
                </a:tc>
                <a:tc>
                  <a:txBody>
                    <a:bodyPr/>
                    <a:lstStyle/>
                    <a:p>
                      <a:pPr algn="r" fontAlgn="b"/>
                      <a:r>
                        <a:rPr lang="en-US" sz="1200" b="0" i="0" u="none" strike="noStrike">
                          <a:solidFill>
                            <a:srgbClr val="000000"/>
                          </a:solidFill>
                          <a:effectLst/>
                          <a:latin typeface="+mn-lt"/>
                        </a:rPr>
                        <a:t>474443</a:t>
                      </a:r>
                    </a:p>
                  </a:txBody>
                  <a:tcPr marL="6350" marR="6350" marT="6350" marB="0" anchor="b"/>
                </a:tc>
                <a:tc>
                  <a:txBody>
                    <a:bodyPr/>
                    <a:lstStyle/>
                    <a:p>
                      <a:pPr algn="r" fontAlgn="b"/>
                      <a:r>
                        <a:rPr lang="en-US" sz="1200" b="0" i="0" u="none" strike="noStrike">
                          <a:solidFill>
                            <a:srgbClr val="000000"/>
                          </a:solidFill>
                          <a:effectLst/>
                          <a:latin typeface="+mn-lt"/>
                        </a:rPr>
                        <a:t>620057</a:t>
                      </a:r>
                    </a:p>
                  </a:txBody>
                  <a:tcPr marL="6350" marR="6350" marT="6350" marB="0" anchor="b"/>
                </a:tc>
                <a:tc>
                  <a:txBody>
                    <a:bodyPr/>
                    <a:lstStyle/>
                    <a:p>
                      <a:pPr algn="r" fontAlgn="b"/>
                      <a:r>
                        <a:rPr lang="en-US" sz="1200" b="0" i="0" u="none" strike="noStrike">
                          <a:solidFill>
                            <a:srgbClr val="000000"/>
                          </a:solidFill>
                          <a:effectLst/>
                          <a:latin typeface="+mn-lt"/>
                        </a:rPr>
                        <a:t>536519</a:t>
                      </a:r>
                    </a:p>
                  </a:txBody>
                  <a:tcPr marL="6350" marR="6350" marT="6350" marB="0" anchor="b"/>
                </a:tc>
                <a:tc>
                  <a:txBody>
                    <a:bodyPr/>
                    <a:lstStyle/>
                    <a:p>
                      <a:pPr algn="r" fontAlgn="b"/>
                      <a:r>
                        <a:rPr lang="en-US" sz="1200" b="0" i="0" u="none" strike="noStrike">
                          <a:solidFill>
                            <a:srgbClr val="000000"/>
                          </a:solidFill>
                          <a:effectLst/>
                          <a:latin typeface="+mn-lt"/>
                        </a:rPr>
                        <a:t>656085</a:t>
                      </a:r>
                    </a:p>
                  </a:txBody>
                  <a:tcPr marL="6350" marR="6350" marT="6350" marB="0" anchor="b"/>
                </a:tc>
                <a:tc>
                  <a:txBody>
                    <a:bodyPr/>
                    <a:lstStyle/>
                    <a:p>
                      <a:pPr algn="r" fontAlgn="b"/>
                      <a:r>
                        <a:rPr lang="en-US" sz="1200" b="0" i="0" u="none" strike="noStrike">
                          <a:solidFill>
                            <a:srgbClr val="000000"/>
                          </a:solidFill>
                          <a:effectLst/>
                          <a:latin typeface="+mn-lt"/>
                        </a:rPr>
                        <a:t>410600</a:t>
                      </a:r>
                    </a:p>
                  </a:txBody>
                  <a:tcPr marL="6350" marR="6350" marT="6350" marB="0" anchor="b"/>
                </a:tc>
                <a:extLst>
                  <a:ext uri="{0D108BD9-81ED-4DB2-BD59-A6C34878D82A}">
                    <a16:rowId xmlns:a16="http://schemas.microsoft.com/office/drawing/2014/main" val="2476978949"/>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Engaged Contacts</a:t>
                      </a:r>
                    </a:p>
                  </a:txBody>
                  <a:tcPr marL="6350" marR="6350" marT="6350" marB="0" anchor="b"/>
                </a:tc>
                <a:tc>
                  <a:txBody>
                    <a:bodyPr/>
                    <a:lstStyle/>
                    <a:p>
                      <a:pPr algn="r" fontAlgn="b"/>
                      <a:r>
                        <a:rPr lang="en-US" sz="1200" b="0" i="0" u="none" strike="noStrike">
                          <a:solidFill>
                            <a:srgbClr val="000000"/>
                          </a:solidFill>
                          <a:effectLst/>
                          <a:latin typeface="+mn-lt"/>
                        </a:rPr>
                        <a:t>5100</a:t>
                      </a:r>
                    </a:p>
                  </a:txBody>
                  <a:tcPr marL="6350" marR="6350" marT="6350" marB="0" anchor="b"/>
                </a:tc>
                <a:tc>
                  <a:txBody>
                    <a:bodyPr/>
                    <a:lstStyle/>
                    <a:p>
                      <a:pPr algn="r" fontAlgn="b"/>
                      <a:r>
                        <a:rPr lang="en-US" sz="1200" b="1" i="0" u="none" strike="noStrike" dirty="0">
                          <a:solidFill>
                            <a:srgbClr val="000000"/>
                          </a:solidFill>
                          <a:effectLst/>
                          <a:latin typeface="+mn-lt"/>
                        </a:rPr>
                        <a:t>24765</a:t>
                      </a:r>
                    </a:p>
                  </a:txBody>
                  <a:tcPr marL="6350" marR="6350" marT="6350" marB="0" anchor="b"/>
                </a:tc>
                <a:tc>
                  <a:txBody>
                    <a:bodyPr/>
                    <a:lstStyle/>
                    <a:p>
                      <a:pPr algn="r" fontAlgn="b"/>
                      <a:r>
                        <a:rPr lang="en-US" sz="1200" b="1" i="0" u="none" strike="noStrike">
                          <a:solidFill>
                            <a:srgbClr val="000000"/>
                          </a:solidFill>
                          <a:effectLst/>
                          <a:latin typeface="+mn-lt"/>
                        </a:rPr>
                        <a:t>486%</a:t>
                      </a:r>
                    </a:p>
                  </a:txBody>
                  <a:tcPr marL="6350" marR="6350" marT="6350" marB="0" anchor="b"/>
                </a:tc>
                <a:tc>
                  <a:txBody>
                    <a:bodyPr/>
                    <a:lstStyle/>
                    <a:p>
                      <a:pPr algn="r" fontAlgn="b"/>
                      <a:r>
                        <a:rPr lang="en-US" sz="1200" b="0" i="0" u="none" strike="noStrike">
                          <a:solidFill>
                            <a:srgbClr val="000000"/>
                          </a:solidFill>
                          <a:effectLst/>
                          <a:latin typeface="+mn-lt"/>
                        </a:rPr>
                        <a:t>222</a:t>
                      </a:r>
                    </a:p>
                  </a:txBody>
                  <a:tcPr marL="6350" marR="6350" marT="6350" marB="0" anchor="b"/>
                </a:tc>
                <a:tc>
                  <a:txBody>
                    <a:bodyPr/>
                    <a:lstStyle/>
                    <a:p>
                      <a:pPr algn="r" fontAlgn="b"/>
                      <a:r>
                        <a:rPr lang="en-US" sz="1200" b="0" i="0" u="none" strike="noStrike">
                          <a:solidFill>
                            <a:srgbClr val="000000"/>
                          </a:solidFill>
                          <a:effectLst/>
                          <a:latin typeface="+mn-lt"/>
                        </a:rPr>
                        <a:t>259</a:t>
                      </a:r>
                    </a:p>
                  </a:txBody>
                  <a:tcPr marL="6350" marR="6350" marT="6350" marB="0" anchor="b"/>
                </a:tc>
                <a:tc>
                  <a:txBody>
                    <a:bodyPr/>
                    <a:lstStyle/>
                    <a:p>
                      <a:pPr algn="r" fontAlgn="b"/>
                      <a:r>
                        <a:rPr lang="en-US" sz="1200" b="0" i="0" u="none" strike="noStrike">
                          <a:solidFill>
                            <a:srgbClr val="000000"/>
                          </a:solidFill>
                          <a:effectLst/>
                          <a:latin typeface="+mn-lt"/>
                        </a:rPr>
                        <a:t>2934</a:t>
                      </a:r>
                    </a:p>
                  </a:txBody>
                  <a:tcPr marL="6350" marR="6350" marT="6350" marB="0" anchor="b"/>
                </a:tc>
                <a:tc>
                  <a:txBody>
                    <a:bodyPr/>
                    <a:lstStyle/>
                    <a:p>
                      <a:pPr algn="r" fontAlgn="b"/>
                      <a:r>
                        <a:rPr lang="en-US" sz="1200" b="0" i="0" u="none" strike="noStrike">
                          <a:solidFill>
                            <a:srgbClr val="000000"/>
                          </a:solidFill>
                          <a:effectLst/>
                          <a:latin typeface="+mn-lt"/>
                        </a:rPr>
                        <a:t>2616</a:t>
                      </a:r>
                    </a:p>
                  </a:txBody>
                  <a:tcPr marL="6350" marR="6350" marT="6350" marB="0" anchor="b"/>
                </a:tc>
                <a:tc>
                  <a:txBody>
                    <a:bodyPr/>
                    <a:lstStyle/>
                    <a:p>
                      <a:pPr algn="r" fontAlgn="b"/>
                      <a:r>
                        <a:rPr lang="en-US" sz="1200" b="0" i="0" u="none" strike="noStrike">
                          <a:solidFill>
                            <a:srgbClr val="000000"/>
                          </a:solidFill>
                          <a:effectLst/>
                          <a:latin typeface="+mn-lt"/>
                        </a:rPr>
                        <a:t>3282</a:t>
                      </a:r>
                    </a:p>
                  </a:txBody>
                  <a:tcPr marL="6350" marR="6350" marT="6350" marB="0" anchor="b"/>
                </a:tc>
                <a:tc>
                  <a:txBody>
                    <a:bodyPr/>
                    <a:lstStyle/>
                    <a:p>
                      <a:pPr algn="r" fontAlgn="b"/>
                      <a:r>
                        <a:rPr lang="en-US" sz="1200" b="0" i="0" u="none" strike="noStrike">
                          <a:solidFill>
                            <a:srgbClr val="000000"/>
                          </a:solidFill>
                          <a:effectLst/>
                          <a:latin typeface="+mn-lt"/>
                        </a:rPr>
                        <a:t>5445</a:t>
                      </a:r>
                    </a:p>
                  </a:txBody>
                  <a:tcPr marL="6350" marR="6350" marT="6350" marB="0" anchor="b"/>
                </a:tc>
                <a:tc>
                  <a:txBody>
                    <a:bodyPr/>
                    <a:lstStyle/>
                    <a:p>
                      <a:pPr algn="r" fontAlgn="b"/>
                      <a:r>
                        <a:rPr lang="en-US" sz="1200" b="0" i="0" u="none" strike="noStrike">
                          <a:solidFill>
                            <a:srgbClr val="000000"/>
                          </a:solidFill>
                          <a:effectLst/>
                          <a:latin typeface="+mn-lt"/>
                        </a:rPr>
                        <a:t>4793</a:t>
                      </a:r>
                    </a:p>
                  </a:txBody>
                  <a:tcPr marL="6350" marR="6350" marT="6350" marB="0" anchor="b"/>
                </a:tc>
                <a:tc>
                  <a:txBody>
                    <a:bodyPr/>
                    <a:lstStyle/>
                    <a:p>
                      <a:pPr algn="r" fontAlgn="b"/>
                      <a:r>
                        <a:rPr lang="en-US" sz="1200" b="0" i="0" u="none" strike="noStrike">
                          <a:solidFill>
                            <a:srgbClr val="000000"/>
                          </a:solidFill>
                          <a:effectLst/>
                          <a:latin typeface="+mn-lt"/>
                        </a:rPr>
                        <a:t>5214</a:t>
                      </a:r>
                    </a:p>
                  </a:txBody>
                  <a:tcPr marL="6350" marR="6350" marT="6350" marB="0" anchor="b"/>
                </a:tc>
                <a:extLst>
                  <a:ext uri="{0D108BD9-81ED-4DB2-BD59-A6C34878D82A}">
                    <a16:rowId xmlns:a16="http://schemas.microsoft.com/office/drawing/2014/main" val="2451940074"/>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Net New Contacts</a:t>
                      </a:r>
                    </a:p>
                  </a:txBody>
                  <a:tcPr marL="6350" marR="6350" marT="6350" marB="0" anchor="b"/>
                </a:tc>
                <a:tc>
                  <a:txBody>
                    <a:bodyPr/>
                    <a:lstStyle/>
                    <a:p>
                      <a:pPr algn="r" fontAlgn="b"/>
                      <a:r>
                        <a:rPr lang="en-US" sz="1200" b="0" i="0" u="none" strike="noStrike">
                          <a:solidFill>
                            <a:srgbClr val="000000"/>
                          </a:solidFill>
                          <a:effectLst/>
                          <a:latin typeface="+mn-lt"/>
                        </a:rPr>
                        <a:t>810</a:t>
                      </a:r>
                    </a:p>
                  </a:txBody>
                  <a:tcPr marL="6350" marR="6350" marT="6350" marB="0" anchor="b"/>
                </a:tc>
                <a:tc>
                  <a:txBody>
                    <a:bodyPr/>
                    <a:lstStyle/>
                    <a:p>
                      <a:pPr algn="r" fontAlgn="b"/>
                      <a:r>
                        <a:rPr lang="en-US" sz="1200" b="1" i="0" u="none" strike="noStrike" dirty="0">
                          <a:solidFill>
                            <a:srgbClr val="000000"/>
                          </a:solidFill>
                          <a:effectLst/>
                          <a:latin typeface="+mn-lt"/>
                        </a:rPr>
                        <a:t>3251</a:t>
                      </a:r>
                    </a:p>
                  </a:txBody>
                  <a:tcPr marL="6350" marR="6350" marT="6350" marB="0" anchor="b"/>
                </a:tc>
                <a:tc>
                  <a:txBody>
                    <a:bodyPr/>
                    <a:lstStyle/>
                    <a:p>
                      <a:pPr algn="r" fontAlgn="b"/>
                      <a:r>
                        <a:rPr lang="en-US" sz="1200" b="1" i="0" u="none" strike="noStrike">
                          <a:solidFill>
                            <a:srgbClr val="000000"/>
                          </a:solidFill>
                          <a:effectLst/>
                          <a:latin typeface="+mn-lt"/>
                        </a:rPr>
                        <a:t>401%</a:t>
                      </a:r>
                    </a:p>
                  </a:txBody>
                  <a:tcPr marL="6350" marR="6350" marT="6350" marB="0" anchor="b"/>
                </a:tc>
                <a:tc>
                  <a:txBody>
                    <a:bodyPr/>
                    <a:lstStyle/>
                    <a:p>
                      <a:pPr algn="r" fontAlgn="b"/>
                      <a:r>
                        <a:rPr lang="en-US" sz="1200" b="0" i="0" u="none" strike="noStrike">
                          <a:solidFill>
                            <a:srgbClr val="000000"/>
                          </a:solidFill>
                          <a:effectLst/>
                          <a:latin typeface="+mn-lt"/>
                        </a:rPr>
                        <a:t>318</a:t>
                      </a:r>
                    </a:p>
                  </a:txBody>
                  <a:tcPr marL="6350" marR="6350" marT="6350" marB="0" anchor="b"/>
                </a:tc>
                <a:tc>
                  <a:txBody>
                    <a:bodyPr/>
                    <a:lstStyle/>
                    <a:p>
                      <a:pPr algn="r" fontAlgn="b"/>
                      <a:r>
                        <a:rPr lang="en-US" sz="1200" b="0" i="0" u="none" strike="noStrike">
                          <a:solidFill>
                            <a:srgbClr val="000000"/>
                          </a:solidFill>
                          <a:effectLst/>
                          <a:latin typeface="+mn-lt"/>
                        </a:rPr>
                        <a:t>72</a:t>
                      </a:r>
                    </a:p>
                  </a:txBody>
                  <a:tcPr marL="6350" marR="6350" marT="6350" marB="0" anchor="b"/>
                </a:tc>
                <a:tc>
                  <a:txBody>
                    <a:bodyPr/>
                    <a:lstStyle/>
                    <a:p>
                      <a:pPr algn="r" fontAlgn="b"/>
                      <a:r>
                        <a:rPr lang="en-US" sz="1200" b="0" i="0" u="none" strike="noStrike">
                          <a:solidFill>
                            <a:srgbClr val="000000"/>
                          </a:solidFill>
                          <a:effectLst/>
                          <a:latin typeface="+mn-lt"/>
                        </a:rPr>
                        <a:t>24</a:t>
                      </a:r>
                    </a:p>
                  </a:txBody>
                  <a:tcPr marL="6350" marR="6350" marT="6350" marB="0" anchor="b"/>
                </a:tc>
                <a:tc>
                  <a:txBody>
                    <a:bodyPr/>
                    <a:lstStyle/>
                    <a:p>
                      <a:pPr algn="r" fontAlgn="b"/>
                      <a:r>
                        <a:rPr lang="en-US" sz="1200" b="0" i="0" u="none" strike="noStrike">
                          <a:solidFill>
                            <a:srgbClr val="000000"/>
                          </a:solidFill>
                          <a:effectLst/>
                          <a:latin typeface="+mn-lt"/>
                        </a:rPr>
                        <a:t>169</a:t>
                      </a:r>
                    </a:p>
                  </a:txBody>
                  <a:tcPr marL="6350" marR="6350" marT="6350" marB="0" anchor="b"/>
                </a:tc>
                <a:tc>
                  <a:txBody>
                    <a:bodyPr/>
                    <a:lstStyle/>
                    <a:p>
                      <a:pPr algn="r" fontAlgn="b"/>
                      <a:r>
                        <a:rPr lang="en-US" sz="1200" b="0" i="0" u="none" strike="noStrike">
                          <a:solidFill>
                            <a:srgbClr val="000000"/>
                          </a:solidFill>
                          <a:effectLst/>
                          <a:latin typeface="+mn-lt"/>
                        </a:rPr>
                        <a:t>828</a:t>
                      </a:r>
                    </a:p>
                  </a:txBody>
                  <a:tcPr marL="6350" marR="6350" marT="6350" marB="0" anchor="b"/>
                </a:tc>
                <a:tc>
                  <a:txBody>
                    <a:bodyPr/>
                    <a:lstStyle/>
                    <a:p>
                      <a:pPr algn="r" fontAlgn="b"/>
                      <a:r>
                        <a:rPr lang="en-US" sz="1200" b="0" i="0" u="none" strike="noStrike">
                          <a:solidFill>
                            <a:srgbClr val="000000"/>
                          </a:solidFill>
                          <a:effectLst/>
                          <a:latin typeface="+mn-lt"/>
                        </a:rPr>
                        <a:t>459</a:t>
                      </a:r>
                    </a:p>
                  </a:txBody>
                  <a:tcPr marL="6350" marR="6350" marT="6350" marB="0" anchor="b"/>
                </a:tc>
                <a:tc>
                  <a:txBody>
                    <a:bodyPr/>
                    <a:lstStyle/>
                    <a:p>
                      <a:pPr algn="r" fontAlgn="b"/>
                      <a:r>
                        <a:rPr lang="en-US" sz="1200" b="0" i="0" u="none" strike="noStrike">
                          <a:solidFill>
                            <a:srgbClr val="000000"/>
                          </a:solidFill>
                          <a:effectLst/>
                          <a:latin typeface="+mn-lt"/>
                        </a:rPr>
                        <a:t>600</a:t>
                      </a:r>
                    </a:p>
                  </a:txBody>
                  <a:tcPr marL="6350" marR="6350" marT="6350" marB="0" anchor="b"/>
                </a:tc>
                <a:tc>
                  <a:txBody>
                    <a:bodyPr/>
                    <a:lstStyle/>
                    <a:p>
                      <a:pPr algn="r" fontAlgn="b"/>
                      <a:r>
                        <a:rPr lang="en-US" sz="1200" b="0" i="0" u="none" strike="noStrike">
                          <a:solidFill>
                            <a:srgbClr val="000000"/>
                          </a:solidFill>
                          <a:effectLst/>
                          <a:latin typeface="+mn-lt"/>
                        </a:rPr>
                        <a:t>781</a:t>
                      </a:r>
                    </a:p>
                  </a:txBody>
                  <a:tcPr marL="6350" marR="6350" marT="6350" marB="0" anchor="b"/>
                </a:tc>
                <a:extLst>
                  <a:ext uri="{0D108BD9-81ED-4DB2-BD59-A6C34878D82A}">
                    <a16:rowId xmlns:a16="http://schemas.microsoft.com/office/drawing/2014/main" val="3367438784"/>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MQLs</a:t>
                      </a:r>
                    </a:p>
                  </a:txBody>
                  <a:tcPr marL="6350" marR="6350" marT="6350" marB="0" anchor="b"/>
                </a:tc>
                <a:tc>
                  <a:txBody>
                    <a:bodyPr/>
                    <a:lstStyle/>
                    <a:p>
                      <a:pPr algn="r" fontAlgn="b"/>
                      <a:r>
                        <a:rPr lang="en-US" sz="1200" b="0" i="0" u="none" strike="noStrike">
                          <a:solidFill>
                            <a:srgbClr val="000000"/>
                          </a:solidFill>
                          <a:effectLst/>
                          <a:latin typeface="+mn-lt"/>
                        </a:rPr>
                        <a:t>137</a:t>
                      </a:r>
                    </a:p>
                  </a:txBody>
                  <a:tcPr marL="6350" marR="6350" marT="6350" marB="0" anchor="b"/>
                </a:tc>
                <a:tc>
                  <a:txBody>
                    <a:bodyPr/>
                    <a:lstStyle/>
                    <a:p>
                      <a:pPr algn="r" fontAlgn="b"/>
                      <a:r>
                        <a:rPr lang="en-US" sz="1200" b="1" i="0" u="none" strike="noStrike" dirty="0">
                          <a:solidFill>
                            <a:srgbClr val="000000"/>
                          </a:solidFill>
                          <a:effectLst/>
                          <a:latin typeface="+mn-lt"/>
                        </a:rPr>
                        <a:t>854</a:t>
                      </a:r>
                    </a:p>
                  </a:txBody>
                  <a:tcPr marL="6350" marR="6350" marT="6350" marB="0" anchor="b"/>
                </a:tc>
                <a:tc>
                  <a:txBody>
                    <a:bodyPr/>
                    <a:lstStyle/>
                    <a:p>
                      <a:pPr algn="r" fontAlgn="b"/>
                      <a:r>
                        <a:rPr lang="en-US" sz="1200" b="1" i="0" u="none" strike="noStrike">
                          <a:solidFill>
                            <a:srgbClr val="000000"/>
                          </a:solidFill>
                          <a:effectLst/>
                          <a:latin typeface="+mn-lt"/>
                        </a:rPr>
                        <a:t>623%</a:t>
                      </a:r>
                    </a:p>
                  </a:txBody>
                  <a:tcPr marL="6350" marR="6350" marT="6350" marB="0" anchor="b"/>
                </a:tc>
                <a:tc>
                  <a:txBody>
                    <a:bodyPr/>
                    <a:lstStyle/>
                    <a:p>
                      <a:pPr algn="r" fontAlgn="b"/>
                      <a:r>
                        <a:rPr lang="en-US" sz="1200" b="0" i="0" u="none" strike="noStrike">
                          <a:solidFill>
                            <a:srgbClr val="000000"/>
                          </a:solidFill>
                          <a:effectLst/>
                          <a:latin typeface="+mn-lt"/>
                        </a:rPr>
                        <a:t>5</a:t>
                      </a:r>
                    </a:p>
                  </a:txBody>
                  <a:tcPr marL="6350" marR="6350" marT="6350" marB="0" anchor="b"/>
                </a:tc>
                <a:tc>
                  <a:txBody>
                    <a:bodyPr/>
                    <a:lstStyle/>
                    <a:p>
                      <a:pPr algn="r" fontAlgn="b"/>
                      <a:r>
                        <a:rPr lang="en-US" sz="1200" b="0" i="0" u="none" strike="noStrike">
                          <a:solidFill>
                            <a:srgbClr val="000000"/>
                          </a:solidFill>
                          <a:effectLst/>
                          <a:latin typeface="+mn-lt"/>
                        </a:rPr>
                        <a:t>17</a:t>
                      </a:r>
                    </a:p>
                  </a:txBody>
                  <a:tcPr marL="6350" marR="6350" marT="6350" marB="0" anchor="b"/>
                </a:tc>
                <a:tc>
                  <a:txBody>
                    <a:bodyPr/>
                    <a:lstStyle/>
                    <a:p>
                      <a:pPr algn="r" fontAlgn="b"/>
                      <a:r>
                        <a:rPr lang="en-US" sz="1200" b="0" i="0" u="none" strike="noStrike">
                          <a:solidFill>
                            <a:srgbClr val="000000"/>
                          </a:solidFill>
                          <a:effectLst/>
                          <a:latin typeface="+mn-lt"/>
                        </a:rPr>
                        <a:t>71</a:t>
                      </a:r>
                    </a:p>
                  </a:txBody>
                  <a:tcPr marL="6350" marR="6350" marT="6350" marB="0" anchor="b"/>
                </a:tc>
                <a:tc>
                  <a:txBody>
                    <a:bodyPr/>
                    <a:lstStyle/>
                    <a:p>
                      <a:pPr algn="r" fontAlgn="b"/>
                      <a:r>
                        <a:rPr lang="en-US" sz="1200" b="0" i="0" u="none" strike="noStrike">
                          <a:solidFill>
                            <a:srgbClr val="000000"/>
                          </a:solidFill>
                          <a:effectLst/>
                          <a:latin typeface="+mn-lt"/>
                        </a:rPr>
                        <a:t>83</a:t>
                      </a:r>
                    </a:p>
                  </a:txBody>
                  <a:tcPr marL="6350" marR="6350" marT="6350" marB="0" anchor="b"/>
                </a:tc>
                <a:tc>
                  <a:txBody>
                    <a:bodyPr/>
                    <a:lstStyle/>
                    <a:p>
                      <a:pPr algn="r" fontAlgn="b"/>
                      <a:r>
                        <a:rPr lang="en-US" sz="1200" b="0" i="0" u="none" strike="noStrike">
                          <a:solidFill>
                            <a:srgbClr val="000000"/>
                          </a:solidFill>
                          <a:effectLst/>
                          <a:latin typeface="+mn-lt"/>
                        </a:rPr>
                        <a:t>182</a:t>
                      </a:r>
                    </a:p>
                  </a:txBody>
                  <a:tcPr marL="6350" marR="6350" marT="6350" marB="0" anchor="b"/>
                </a:tc>
                <a:tc>
                  <a:txBody>
                    <a:bodyPr/>
                    <a:lstStyle/>
                    <a:p>
                      <a:pPr algn="r" fontAlgn="b"/>
                      <a:r>
                        <a:rPr lang="en-US" sz="1200" b="0" i="0" u="none" strike="noStrike">
                          <a:solidFill>
                            <a:srgbClr val="000000"/>
                          </a:solidFill>
                          <a:effectLst/>
                          <a:latin typeface="+mn-lt"/>
                        </a:rPr>
                        <a:t>167</a:t>
                      </a:r>
                    </a:p>
                  </a:txBody>
                  <a:tcPr marL="6350" marR="6350" marT="6350" marB="0" anchor="b"/>
                </a:tc>
                <a:tc>
                  <a:txBody>
                    <a:bodyPr/>
                    <a:lstStyle/>
                    <a:p>
                      <a:pPr algn="r" fontAlgn="b"/>
                      <a:r>
                        <a:rPr lang="en-US" sz="1200" b="0" i="0" u="none" strike="noStrike">
                          <a:solidFill>
                            <a:srgbClr val="000000"/>
                          </a:solidFill>
                          <a:effectLst/>
                          <a:latin typeface="+mn-lt"/>
                        </a:rPr>
                        <a:t>155</a:t>
                      </a:r>
                    </a:p>
                  </a:txBody>
                  <a:tcPr marL="6350" marR="6350" marT="6350" marB="0" anchor="b"/>
                </a:tc>
                <a:tc>
                  <a:txBody>
                    <a:bodyPr/>
                    <a:lstStyle/>
                    <a:p>
                      <a:pPr algn="r" fontAlgn="b"/>
                      <a:r>
                        <a:rPr lang="en-US" sz="1200" b="0" i="0" u="none" strike="noStrike">
                          <a:solidFill>
                            <a:srgbClr val="000000"/>
                          </a:solidFill>
                          <a:effectLst/>
                          <a:latin typeface="+mn-lt"/>
                        </a:rPr>
                        <a:t>174</a:t>
                      </a:r>
                    </a:p>
                  </a:txBody>
                  <a:tcPr marL="6350" marR="6350" marT="6350" marB="0" anchor="b"/>
                </a:tc>
                <a:extLst>
                  <a:ext uri="{0D108BD9-81ED-4DB2-BD59-A6C34878D82A}">
                    <a16:rowId xmlns:a16="http://schemas.microsoft.com/office/drawing/2014/main" val="3450977194"/>
                  </a:ext>
                </a:extLst>
              </a:tr>
              <a:tr h="240798">
                <a:tc vMerge="1">
                  <a:txBody>
                    <a:bodyPr/>
                    <a:lstStyle/>
                    <a:p>
                      <a:endParaRPr lang="en-US"/>
                    </a:p>
                  </a:txBody>
                  <a:tcPr/>
                </a:tc>
                <a:tc rowSpan="4">
                  <a:txBody>
                    <a:bodyPr/>
                    <a:lstStyle/>
                    <a:p>
                      <a:pPr algn="ctr" fontAlgn="ctr"/>
                      <a:r>
                        <a:rPr lang="en-US" sz="1200" b="0" i="0" u="none" strike="noStrike">
                          <a:solidFill>
                            <a:srgbClr val="000000"/>
                          </a:solidFill>
                          <a:effectLst/>
                          <a:latin typeface="+mn-lt"/>
                        </a:rPr>
                        <a:t>IS</a:t>
                      </a:r>
                    </a:p>
                  </a:txBody>
                  <a:tcPr marL="6350" marR="6350" marT="6350" marB="0" anchor="ctr"/>
                </a:tc>
                <a:tc>
                  <a:txBody>
                    <a:bodyPr/>
                    <a:lstStyle/>
                    <a:p>
                      <a:pPr algn="l" fontAlgn="b"/>
                      <a:r>
                        <a:rPr lang="en-US" sz="1200" b="0" i="0" u="none" strike="noStrike">
                          <a:solidFill>
                            <a:srgbClr val="000000"/>
                          </a:solidFill>
                          <a:effectLst/>
                          <a:latin typeface="+mn-lt"/>
                        </a:rPr>
                        <a:t>Paid Impressions</a:t>
                      </a:r>
                    </a:p>
                  </a:txBody>
                  <a:tcPr marL="6350" marR="6350" marT="6350" marB="0" anchor="b"/>
                </a:tc>
                <a:tc>
                  <a:txBody>
                    <a:bodyPr/>
                    <a:lstStyle/>
                    <a:p>
                      <a:pPr algn="l" fontAlgn="b"/>
                      <a:endParaRPr lang="en-US" sz="1200" b="0" i="0" u="none" strike="noStrike">
                        <a:solidFill>
                          <a:srgbClr val="000000"/>
                        </a:solidFill>
                        <a:effectLst/>
                        <a:latin typeface="+mn-lt"/>
                      </a:endParaRPr>
                    </a:p>
                  </a:txBody>
                  <a:tcPr marL="6350" marR="6350" marT="6350" marB="0" anchor="b"/>
                </a:tc>
                <a:tc>
                  <a:txBody>
                    <a:bodyPr/>
                    <a:lstStyle/>
                    <a:p>
                      <a:pPr algn="r" fontAlgn="b"/>
                      <a:r>
                        <a:rPr lang="en-US" sz="1200" b="1" i="0" u="none" strike="noStrike" dirty="0">
                          <a:solidFill>
                            <a:srgbClr val="000000"/>
                          </a:solidFill>
                          <a:effectLst/>
                          <a:latin typeface="+mn-lt"/>
                        </a:rPr>
                        <a:t>891123</a:t>
                      </a:r>
                    </a:p>
                  </a:txBody>
                  <a:tcPr marL="6350" marR="6350" marT="6350" marB="0" anchor="b"/>
                </a:tc>
                <a:tc>
                  <a:txBody>
                    <a:bodyPr/>
                    <a:lstStyle/>
                    <a:p>
                      <a:pPr algn="r" fontAlgn="b"/>
                      <a:r>
                        <a:rPr lang="en-US" sz="1200" b="1" i="0" u="none" strike="noStrike">
                          <a:solidFill>
                            <a:srgbClr val="000000"/>
                          </a:solidFill>
                          <a:effectLst/>
                          <a:latin typeface="+mn-lt"/>
                        </a:rPr>
                        <a:t>45%</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301776</a:t>
                      </a:r>
                    </a:p>
                  </a:txBody>
                  <a:tcPr marL="6350" marR="6350" marT="6350" marB="0" anchor="b"/>
                </a:tc>
                <a:tc>
                  <a:txBody>
                    <a:bodyPr/>
                    <a:lstStyle/>
                    <a:p>
                      <a:pPr algn="r" fontAlgn="b"/>
                      <a:r>
                        <a:rPr lang="en-US" sz="1200" b="0" i="0" u="none" strike="noStrike">
                          <a:solidFill>
                            <a:srgbClr val="000000"/>
                          </a:solidFill>
                          <a:effectLst/>
                          <a:latin typeface="+mn-lt"/>
                        </a:rPr>
                        <a:t>397154</a:t>
                      </a:r>
                    </a:p>
                  </a:txBody>
                  <a:tcPr marL="6350" marR="6350" marT="6350" marB="0" anchor="b"/>
                </a:tc>
                <a:tc>
                  <a:txBody>
                    <a:bodyPr/>
                    <a:lstStyle/>
                    <a:p>
                      <a:pPr algn="r" fontAlgn="b"/>
                      <a:r>
                        <a:rPr lang="en-US" sz="1200" b="0" i="0" u="none" strike="noStrike">
                          <a:solidFill>
                            <a:srgbClr val="000000"/>
                          </a:solidFill>
                          <a:effectLst/>
                          <a:latin typeface="+mn-lt"/>
                        </a:rPr>
                        <a:t>192193</a:t>
                      </a:r>
                    </a:p>
                  </a:txBody>
                  <a:tcPr marL="6350" marR="6350" marT="6350" marB="0" anchor="b"/>
                </a:tc>
                <a:extLst>
                  <a:ext uri="{0D108BD9-81ED-4DB2-BD59-A6C34878D82A}">
                    <a16:rowId xmlns:a16="http://schemas.microsoft.com/office/drawing/2014/main" val="3806733507"/>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Engaged Contacts</a:t>
                      </a:r>
                    </a:p>
                  </a:txBody>
                  <a:tcPr marL="6350" marR="6350" marT="6350" marB="0" anchor="b"/>
                </a:tc>
                <a:tc>
                  <a:txBody>
                    <a:bodyPr/>
                    <a:lstStyle/>
                    <a:p>
                      <a:pPr algn="l" fontAlgn="b"/>
                      <a:endParaRPr lang="en-US" sz="1200" b="0" i="0" u="none" strike="noStrike">
                        <a:solidFill>
                          <a:srgbClr val="000000"/>
                        </a:solidFill>
                        <a:effectLst/>
                        <a:latin typeface="+mn-lt"/>
                      </a:endParaRPr>
                    </a:p>
                  </a:txBody>
                  <a:tcPr marL="6350" marR="6350" marT="6350" marB="0" anchor="b"/>
                </a:tc>
                <a:tc>
                  <a:txBody>
                    <a:bodyPr/>
                    <a:lstStyle/>
                    <a:p>
                      <a:pPr algn="r" fontAlgn="b"/>
                      <a:r>
                        <a:rPr lang="en-US" sz="1200" b="1" i="0" u="none" strike="noStrike">
                          <a:solidFill>
                            <a:srgbClr val="000000"/>
                          </a:solidFill>
                          <a:effectLst/>
                          <a:latin typeface="+mn-lt"/>
                        </a:rPr>
                        <a:t>14603</a:t>
                      </a:r>
                    </a:p>
                  </a:txBody>
                  <a:tcPr marL="6350" marR="6350" marT="6350" marB="0" anchor="b"/>
                </a:tc>
                <a:tc>
                  <a:txBody>
                    <a:bodyPr/>
                    <a:lstStyle/>
                    <a:p>
                      <a:pPr algn="r" fontAlgn="b"/>
                      <a:r>
                        <a:rPr lang="en-US" sz="1200" b="1" i="0" u="none" strike="noStrike">
                          <a:solidFill>
                            <a:srgbClr val="000000"/>
                          </a:solidFill>
                          <a:effectLst/>
                          <a:latin typeface="+mn-lt"/>
                        </a:rPr>
                        <a:t>286%</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365</a:t>
                      </a:r>
                    </a:p>
                  </a:txBody>
                  <a:tcPr marL="6350" marR="6350" marT="6350" marB="0" anchor="b"/>
                </a:tc>
                <a:tc>
                  <a:txBody>
                    <a:bodyPr/>
                    <a:lstStyle/>
                    <a:p>
                      <a:pPr algn="r" fontAlgn="b"/>
                      <a:r>
                        <a:rPr lang="en-US" sz="1200" b="0" i="0" u="none" strike="noStrike">
                          <a:solidFill>
                            <a:srgbClr val="000000"/>
                          </a:solidFill>
                          <a:effectLst/>
                          <a:latin typeface="+mn-lt"/>
                        </a:rPr>
                        <a:t>1357</a:t>
                      </a:r>
                    </a:p>
                  </a:txBody>
                  <a:tcPr marL="6350" marR="6350" marT="6350" marB="0" anchor="b"/>
                </a:tc>
                <a:tc>
                  <a:txBody>
                    <a:bodyPr/>
                    <a:lstStyle/>
                    <a:p>
                      <a:pPr algn="r" fontAlgn="b"/>
                      <a:r>
                        <a:rPr lang="en-US" sz="1200" b="0" i="0" u="none" strike="noStrike">
                          <a:solidFill>
                            <a:srgbClr val="000000"/>
                          </a:solidFill>
                          <a:effectLst/>
                          <a:latin typeface="+mn-lt"/>
                        </a:rPr>
                        <a:t>2124</a:t>
                      </a:r>
                    </a:p>
                  </a:txBody>
                  <a:tcPr marL="6350" marR="6350" marT="6350" marB="0" anchor="b"/>
                </a:tc>
                <a:tc>
                  <a:txBody>
                    <a:bodyPr/>
                    <a:lstStyle/>
                    <a:p>
                      <a:pPr algn="r" fontAlgn="b"/>
                      <a:r>
                        <a:rPr lang="en-US" sz="1200" b="0" i="0" u="none" strike="noStrike">
                          <a:solidFill>
                            <a:srgbClr val="000000"/>
                          </a:solidFill>
                          <a:effectLst/>
                          <a:latin typeface="+mn-lt"/>
                        </a:rPr>
                        <a:t>4438</a:t>
                      </a:r>
                    </a:p>
                  </a:txBody>
                  <a:tcPr marL="6350" marR="6350" marT="6350" marB="0" anchor="b"/>
                </a:tc>
                <a:tc>
                  <a:txBody>
                    <a:bodyPr/>
                    <a:lstStyle/>
                    <a:p>
                      <a:pPr algn="r" fontAlgn="b"/>
                      <a:r>
                        <a:rPr lang="en-US" sz="1200" b="0" i="0" u="none" strike="noStrike">
                          <a:solidFill>
                            <a:srgbClr val="000000"/>
                          </a:solidFill>
                          <a:effectLst/>
                          <a:latin typeface="+mn-lt"/>
                        </a:rPr>
                        <a:t>2834</a:t>
                      </a:r>
                    </a:p>
                  </a:txBody>
                  <a:tcPr marL="6350" marR="6350" marT="6350" marB="0" anchor="b"/>
                </a:tc>
                <a:tc>
                  <a:txBody>
                    <a:bodyPr/>
                    <a:lstStyle/>
                    <a:p>
                      <a:pPr algn="r" fontAlgn="b"/>
                      <a:r>
                        <a:rPr lang="en-US" sz="1200" b="0" i="0" u="none" strike="noStrike">
                          <a:solidFill>
                            <a:srgbClr val="000000"/>
                          </a:solidFill>
                          <a:effectLst/>
                          <a:latin typeface="+mn-lt"/>
                        </a:rPr>
                        <a:t>3485</a:t>
                      </a:r>
                    </a:p>
                  </a:txBody>
                  <a:tcPr marL="6350" marR="6350" marT="6350" marB="0" anchor="b"/>
                </a:tc>
                <a:extLst>
                  <a:ext uri="{0D108BD9-81ED-4DB2-BD59-A6C34878D82A}">
                    <a16:rowId xmlns:a16="http://schemas.microsoft.com/office/drawing/2014/main" val="1154793529"/>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Net New Contacts</a:t>
                      </a:r>
                    </a:p>
                  </a:txBody>
                  <a:tcPr marL="6350" marR="6350" marT="6350" marB="0" anchor="b"/>
                </a:tc>
                <a:tc>
                  <a:txBody>
                    <a:bodyPr/>
                    <a:lstStyle/>
                    <a:p>
                      <a:pPr algn="l" fontAlgn="b"/>
                      <a:endParaRPr lang="en-US" sz="1200" b="0" i="0" u="none" strike="noStrike">
                        <a:solidFill>
                          <a:srgbClr val="000000"/>
                        </a:solidFill>
                        <a:effectLst/>
                        <a:latin typeface="+mn-lt"/>
                      </a:endParaRPr>
                    </a:p>
                  </a:txBody>
                  <a:tcPr marL="6350" marR="6350" marT="6350" marB="0" anchor="b"/>
                </a:tc>
                <a:tc>
                  <a:txBody>
                    <a:bodyPr/>
                    <a:lstStyle/>
                    <a:p>
                      <a:pPr algn="r" fontAlgn="b"/>
                      <a:r>
                        <a:rPr lang="en-US" sz="1200" b="1" i="0" u="none" strike="noStrike" dirty="0">
                          <a:solidFill>
                            <a:srgbClr val="000000"/>
                          </a:solidFill>
                          <a:effectLst/>
                          <a:latin typeface="+mn-lt"/>
                        </a:rPr>
                        <a:t>1149</a:t>
                      </a:r>
                    </a:p>
                  </a:txBody>
                  <a:tcPr marL="6350" marR="6350" marT="6350" marB="0" anchor="b"/>
                </a:tc>
                <a:tc>
                  <a:txBody>
                    <a:bodyPr/>
                    <a:lstStyle/>
                    <a:p>
                      <a:pPr algn="r" fontAlgn="b"/>
                      <a:r>
                        <a:rPr lang="en-US" sz="1200" b="1" i="0" u="none" strike="noStrike">
                          <a:solidFill>
                            <a:srgbClr val="000000"/>
                          </a:solidFill>
                          <a:effectLst/>
                          <a:latin typeface="+mn-lt"/>
                        </a:rPr>
                        <a:t>142%</a:t>
                      </a:r>
                    </a:p>
                  </a:txBody>
                  <a:tcPr marL="6350" marR="6350" marT="6350" marB="0" anchor="b"/>
                </a:tc>
                <a:tc>
                  <a:txBody>
                    <a:bodyPr/>
                    <a:lstStyle/>
                    <a:p>
                      <a:pPr algn="r" fontAlgn="b"/>
                      <a:r>
                        <a:rPr lang="en-US" sz="1200" b="0" i="0" u="none" strike="noStrike">
                          <a:solidFill>
                            <a:srgbClr val="000000"/>
                          </a:solidFill>
                          <a:effectLst/>
                          <a:latin typeface="+mn-lt"/>
                        </a:rPr>
                        <a:t>202</a:t>
                      </a:r>
                    </a:p>
                  </a:txBody>
                  <a:tcPr marL="6350" marR="6350" marT="6350" marB="0" anchor="b"/>
                </a:tc>
                <a:tc>
                  <a:txBody>
                    <a:bodyPr/>
                    <a:lstStyle/>
                    <a:p>
                      <a:pPr algn="r" fontAlgn="b"/>
                      <a:r>
                        <a:rPr lang="en-US" sz="1200" b="0" i="0" u="none" strike="noStrike">
                          <a:solidFill>
                            <a:srgbClr val="000000"/>
                          </a:solidFill>
                          <a:effectLst/>
                          <a:latin typeface="+mn-lt"/>
                        </a:rPr>
                        <a:t>32</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308</a:t>
                      </a:r>
                    </a:p>
                  </a:txBody>
                  <a:tcPr marL="6350" marR="6350" marT="6350" marB="0" anchor="b"/>
                </a:tc>
                <a:tc>
                  <a:txBody>
                    <a:bodyPr/>
                    <a:lstStyle/>
                    <a:p>
                      <a:pPr algn="r" fontAlgn="b"/>
                      <a:r>
                        <a:rPr lang="en-US" sz="1200" b="0" i="0" u="none" strike="noStrike">
                          <a:solidFill>
                            <a:srgbClr val="000000"/>
                          </a:solidFill>
                          <a:effectLst/>
                          <a:latin typeface="+mn-lt"/>
                        </a:rPr>
                        <a:t>54</a:t>
                      </a:r>
                    </a:p>
                  </a:txBody>
                  <a:tcPr marL="6350" marR="6350" marT="6350" marB="0" anchor="b"/>
                </a:tc>
                <a:tc>
                  <a:txBody>
                    <a:bodyPr/>
                    <a:lstStyle/>
                    <a:p>
                      <a:pPr algn="r" fontAlgn="b"/>
                      <a:r>
                        <a:rPr lang="en-US" sz="1200" b="0" i="0" u="none" strike="noStrike">
                          <a:solidFill>
                            <a:srgbClr val="000000"/>
                          </a:solidFill>
                          <a:effectLst/>
                          <a:latin typeface="+mn-lt"/>
                        </a:rPr>
                        <a:t>270</a:t>
                      </a:r>
                    </a:p>
                  </a:txBody>
                  <a:tcPr marL="6350" marR="6350" marT="6350" marB="0" anchor="b"/>
                </a:tc>
                <a:tc>
                  <a:txBody>
                    <a:bodyPr/>
                    <a:lstStyle/>
                    <a:p>
                      <a:pPr algn="r" fontAlgn="b"/>
                      <a:r>
                        <a:rPr lang="en-US" sz="1200" b="0" i="0" u="none" strike="noStrike">
                          <a:solidFill>
                            <a:srgbClr val="000000"/>
                          </a:solidFill>
                          <a:effectLst/>
                          <a:latin typeface="+mn-lt"/>
                        </a:rPr>
                        <a:t>283</a:t>
                      </a:r>
                    </a:p>
                  </a:txBody>
                  <a:tcPr marL="6350" marR="6350" marT="6350" marB="0" anchor="b"/>
                </a:tc>
                <a:extLst>
                  <a:ext uri="{0D108BD9-81ED-4DB2-BD59-A6C34878D82A}">
                    <a16:rowId xmlns:a16="http://schemas.microsoft.com/office/drawing/2014/main" val="3289351461"/>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MQLs</a:t>
                      </a:r>
                    </a:p>
                  </a:txBody>
                  <a:tcPr marL="6350" marR="6350" marT="6350" marB="0" anchor="b"/>
                </a:tc>
                <a:tc>
                  <a:txBody>
                    <a:bodyPr/>
                    <a:lstStyle/>
                    <a:p>
                      <a:pPr algn="l" fontAlgn="b"/>
                      <a:endParaRPr lang="en-US" sz="1200" b="0" i="0" u="none" strike="noStrike">
                        <a:solidFill>
                          <a:srgbClr val="000000"/>
                        </a:solidFill>
                        <a:effectLst/>
                        <a:latin typeface="+mn-lt"/>
                      </a:endParaRPr>
                    </a:p>
                  </a:txBody>
                  <a:tcPr marL="6350" marR="6350" marT="6350" marB="0" anchor="b"/>
                </a:tc>
                <a:tc>
                  <a:txBody>
                    <a:bodyPr/>
                    <a:lstStyle/>
                    <a:p>
                      <a:pPr algn="r" fontAlgn="b"/>
                      <a:r>
                        <a:rPr lang="en-US" sz="1200" b="1" i="0" u="none" strike="noStrike" dirty="0">
                          <a:solidFill>
                            <a:srgbClr val="000000"/>
                          </a:solidFill>
                          <a:effectLst/>
                          <a:latin typeface="+mn-lt"/>
                        </a:rPr>
                        <a:t>24</a:t>
                      </a:r>
                    </a:p>
                  </a:txBody>
                  <a:tcPr marL="6350" marR="6350" marT="6350" marB="0" anchor="b"/>
                </a:tc>
                <a:tc>
                  <a:txBody>
                    <a:bodyPr/>
                    <a:lstStyle/>
                    <a:p>
                      <a:pPr algn="r" fontAlgn="b"/>
                      <a:r>
                        <a:rPr lang="en-US" sz="1200" b="1" i="0" u="none" strike="noStrike">
                          <a:solidFill>
                            <a:srgbClr val="000000"/>
                          </a:solidFill>
                          <a:effectLst/>
                          <a:latin typeface="+mn-lt"/>
                        </a:rPr>
                        <a:t>18%</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9</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5</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6</a:t>
                      </a:r>
                    </a:p>
                  </a:txBody>
                  <a:tcPr marL="6350" marR="6350" marT="6350" marB="0" anchor="b"/>
                </a:tc>
                <a:tc>
                  <a:txBody>
                    <a:bodyPr/>
                    <a:lstStyle/>
                    <a:p>
                      <a:pPr algn="r" fontAlgn="b"/>
                      <a:r>
                        <a:rPr lang="en-US" sz="1200" b="0" i="0" u="none" strike="noStrike">
                          <a:solidFill>
                            <a:srgbClr val="000000"/>
                          </a:solidFill>
                          <a:effectLst/>
                          <a:latin typeface="+mn-lt"/>
                        </a:rPr>
                        <a:t>4</a:t>
                      </a:r>
                    </a:p>
                  </a:txBody>
                  <a:tcPr marL="6350" marR="6350" marT="6350" marB="0" anchor="b"/>
                </a:tc>
                <a:extLst>
                  <a:ext uri="{0D108BD9-81ED-4DB2-BD59-A6C34878D82A}">
                    <a16:rowId xmlns:a16="http://schemas.microsoft.com/office/drawing/2014/main" val="2987845455"/>
                  </a:ext>
                </a:extLst>
              </a:tr>
              <a:tr h="240798">
                <a:tc vMerge="1">
                  <a:txBody>
                    <a:bodyPr/>
                    <a:lstStyle/>
                    <a:p>
                      <a:endParaRPr lang="en-US"/>
                    </a:p>
                  </a:txBody>
                  <a:tcPr/>
                </a:tc>
                <a:tc rowSpan="4">
                  <a:txBody>
                    <a:bodyPr/>
                    <a:lstStyle/>
                    <a:p>
                      <a:pPr algn="ctr" fontAlgn="ctr"/>
                      <a:r>
                        <a:rPr lang="en-US" sz="1200" b="0" i="0" u="none" strike="noStrike">
                          <a:solidFill>
                            <a:srgbClr val="000000"/>
                          </a:solidFill>
                          <a:effectLst/>
                          <a:latin typeface="+mn-lt"/>
                        </a:rPr>
                        <a:t>VC</a:t>
                      </a:r>
                    </a:p>
                  </a:txBody>
                  <a:tcPr marL="6350" marR="6350" marT="6350" marB="0" anchor="ctr"/>
                </a:tc>
                <a:tc>
                  <a:txBody>
                    <a:bodyPr/>
                    <a:lstStyle/>
                    <a:p>
                      <a:pPr algn="l" fontAlgn="b"/>
                      <a:r>
                        <a:rPr lang="en-US" sz="1200" b="0" i="0" u="none" strike="noStrike">
                          <a:solidFill>
                            <a:srgbClr val="000000"/>
                          </a:solidFill>
                          <a:effectLst/>
                          <a:latin typeface="+mn-lt"/>
                        </a:rPr>
                        <a:t>Paid Impressions</a:t>
                      </a:r>
                    </a:p>
                  </a:txBody>
                  <a:tcPr marL="6350" marR="6350" marT="6350" marB="0" anchor="b"/>
                </a:tc>
                <a:tc>
                  <a:txBody>
                    <a:bodyPr/>
                    <a:lstStyle/>
                    <a:p>
                      <a:pPr algn="l" fontAlgn="b"/>
                      <a:r>
                        <a:rPr lang="en-US" sz="1200" b="0" i="0" u="none" strike="noStrike">
                          <a:solidFill>
                            <a:srgbClr val="000000"/>
                          </a:solidFill>
                          <a:effectLst/>
                          <a:latin typeface="+mn-lt"/>
                        </a:rPr>
                        <a:t> </a:t>
                      </a:r>
                    </a:p>
                  </a:txBody>
                  <a:tcPr marL="6350" marR="6350" marT="6350" marB="0" anchor="b"/>
                </a:tc>
                <a:tc>
                  <a:txBody>
                    <a:bodyPr/>
                    <a:lstStyle/>
                    <a:p>
                      <a:pPr algn="r" fontAlgn="b"/>
                      <a:r>
                        <a:rPr lang="en-US" sz="1200" b="1" i="0" u="none" strike="noStrike" dirty="0">
                          <a:solidFill>
                            <a:srgbClr val="000000"/>
                          </a:solidFill>
                          <a:effectLst/>
                          <a:latin typeface="+mn-lt"/>
                        </a:rPr>
                        <a:t>403510</a:t>
                      </a:r>
                    </a:p>
                  </a:txBody>
                  <a:tcPr marL="6350" marR="6350" marT="6350" marB="0" anchor="b"/>
                </a:tc>
                <a:tc>
                  <a:txBody>
                    <a:bodyPr/>
                    <a:lstStyle/>
                    <a:p>
                      <a:pPr algn="ctr" fontAlgn="b"/>
                      <a:r>
                        <a:rPr lang="en-US" sz="1200" b="1" i="0" u="none" strike="noStrike">
                          <a:solidFill>
                            <a:srgbClr val="000000"/>
                          </a:solidFill>
                          <a:effectLst/>
                          <a:latin typeface="+mn-lt"/>
                        </a:rPr>
                        <a:t>#DIV/0!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403510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extLst>
                  <a:ext uri="{0D108BD9-81ED-4DB2-BD59-A6C34878D82A}">
                    <a16:rowId xmlns:a16="http://schemas.microsoft.com/office/drawing/2014/main" val="4003044498"/>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Engaged Contacts</a:t>
                      </a:r>
                    </a:p>
                  </a:txBody>
                  <a:tcPr marL="6350" marR="6350" marT="6350" marB="0" anchor="b"/>
                </a:tc>
                <a:tc>
                  <a:txBody>
                    <a:bodyPr/>
                    <a:lstStyle/>
                    <a:p>
                      <a:pPr algn="l" fontAlgn="b"/>
                      <a:endParaRPr lang="en-US" sz="1200" b="0" i="0" u="none" strike="noStrike">
                        <a:solidFill>
                          <a:srgbClr val="000000"/>
                        </a:solidFill>
                        <a:effectLst/>
                        <a:latin typeface="+mn-lt"/>
                      </a:endParaRPr>
                    </a:p>
                  </a:txBody>
                  <a:tcPr marL="6350" marR="6350" marT="6350" marB="0" anchor="b"/>
                </a:tc>
                <a:tc>
                  <a:txBody>
                    <a:bodyPr/>
                    <a:lstStyle/>
                    <a:p>
                      <a:pPr algn="r" fontAlgn="b"/>
                      <a:r>
                        <a:rPr lang="en-US" sz="1200" b="1" i="0" u="none" strike="noStrike">
                          <a:solidFill>
                            <a:srgbClr val="000000"/>
                          </a:solidFill>
                          <a:effectLst/>
                          <a:latin typeface="+mn-lt"/>
                        </a:rPr>
                        <a:t>4648</a:t>
                      </a:r>
                    </a:p>
                  </a:txBody>
                  <a:tcPr marL="6350" marR="6350" marT="6350" marB="0" anchor="b"/>
                </a:tc>
                <a:tc>
                  <a:txBody>
                    <a:bodyPr/>
                    <a:lstStyle/>
                    <a:p>
                      <a:pPr algn="ctr" fontAlgn="b"/>
                      <a:r>
                        <a:rPr lang="en-US" sz="1200" b="1" i="0" u="none" strike="noStrike">
                          <a:solidFill>
                            <a:srgbClr val="000000"/>
                          </a:solidFill>
                          <a:effectLst/>
                          <a:latin typeface="+mn-lt"/>
                        </a:rPr>
                        <a:t>#DIV/0!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317</a:t>
                      </a:r>
                    </a:p>
                  </a:txBody>
                  <a:tcPr marL="6350" marR="6350" marT="6350" marB="0" anchor="b"/>
                </a:tc>
                <a:tc>
                  <a:txBody>
                    <a:bodyPr/>
                    <a:lstStyle/>
                    <a:p>
                      <a:pPr algn="r" fontAlgn="b"/>
                      <a:r>
                        <a:rPr lang="en-US" sz="1200" b="0" i="0" u="none" strike="noStrike">
                          <a:solidFill>
                            <a:srgbClr val="000000"/>
                          </a:solidFill>
                          <a:effectLst/>
                          <a:latin typeface="+mn-lt"/>
                        </a:rPr>
                        <a:t>514</a:t>
                      </a:r>
                    </a:p>
                  </a:txBody>
                  <a:tcPr marL="6350" marR="6350" marT="6350" marB="0" anchor="b"/>
                </a:tc>
                <a:tc>
                  <a:txBody>
                    <a:bodyPr/>
                    <a:lstStyle/>
                    <a:p>
                      <a:pPr algn="r" fontAlgn="b"/>
                      <a:r>
                        <a:rPr lang="en-US" sz="1200" b="0" i="0" u="none" strike="noStrike">
                          <a:solidFill>
                            <a:srgbClr val="000000"/>
                          </a:solidFill>
                          <a:effectLst/>
                          <a:latin typeface="+mn-lt"/>
                        </a:rPr>
                        <a:t>566</a:t>
                      </a:r>
                    </a:p>
                  </a:txBody>
                  <a:tcPr marL="6350" marR="6350" marT="6350" marB="0" anchor="b"/>
                </a:tc>
                <a:tc>
                  <a:txBody>
                    <a:bodyPr/>
                    <a:lstStyle/>
                    <a:p>
                      <a:pPr algn="r" fontAlgn="b"/>
                      <a:r>
                        <a:rPr lang="en-US" sz="1200" b="0" i="0" u="none" strike="noStrike">
                          <a:solidFill>
                            <a:srgbClr val="000000"/>
                          </a:solidFill>
                          <a:effectLst/>
                          <a:latin typeface="+mn-lt"/>
                        </a:rPr>
                        <a:t>26</a:t>
                      </a:r>
                    </a:p>
                  </a:txBody>
                  <a:tcPr marL="6350" marR="6350" marT="6350" marB="0" anchor="b"/>
                </a:tc>
                <a:tc>
                  <a:txBody>
                    <a:bodyPr/>
                    <a:lstStyle/>
                    <a:p>
                      <a:pPr algn="r" fontAlgn="b"/>
                      <a:r>
                        <a:rPr lang="en-US" sz="1200" b="0" i="0" u="none" strike="noStrike">
                          <a:solidFill>
                            <a:srgbClr val="000000"/>
                          </a:solidFill>
                          <a:effectLst/>
                          <a:latin typeface="+mn-lt"/>
                        </a:rPr>
                        <a:t>1626</a:t>
                      </a:r>
                    </a:p>
                  </a:txBody>
                  <a:tcPr marL="6350" marR="6350" marT="6350" marB="0" anchor="b"/>
                </a:tc>
                <a:tc>
                  <a:txBody>
                    <a:bodyPr/>
                    <a:lstStyle/>
                    <a:p>
                      <a:pPr algn="r" fontAlgn="b"/>
                      <a:r>
                        <a:rPr lang="en-US" sz="1200" b="0" i="0" u="none" strike="noStrike">
                          <a:solidFill>
                            <a:srgbClr val="000000"/>
                          </a:solidFill>
                          <a:effectLst/>
                          <a:latin typeface="+mn-lt"/>
                        </a:rPr>
                        <a:t>1599</a:t>
                      </a:r>
                    </a:p>
                  </a:txBody>
                  <a:tcPr marL="6350" marR="6350" marT="6350" marB="0" anchor="b"/>
                </a:tc>
                <a:extLst>
                  <a:ext uri="{0D108BD9-81ED-4DB2-BD59-A6C34878D82A}">
                    <a16:rowId xmlns:a16="http://schemas.microsoft.com/office/drawing/2014/main" val="2756413325"/>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Net New Contacts</a:t>
                      </a:r>
                    </a:p>
                  </a:txBody>
                  <a:tcPr marL="6350" marR="6350" marT="6350" marB="0" anchor="b"/>
                </a:tc>
                <a:tc>
                  <a:txBody>
                    <a:bodyPr/>
                    <a:lstStyle/>
                    <a:p>
                      <a:pPr algn="l" fontAlgn="b"/>
                      <a:endParaRPr lang="en-US" sz="1200" b="0" i="0" u="none" strike="noStrike">
                        <a:solidFill>
                          <a:srgbClr val="000000"/>
                        </a:solidFill>
                        <a:effectLst/>
                        <a:latin typeface="+mn-lt"/>
                      </a:endParaRPr>
                    </a:p>
                  </a:txBody>
                  <a:tcPr marL="6350" marR="6350" marT="6350" marB="0" anchor="b"/>
                </a:tc>
                <a:tc>
                  <a:txBody>
                    <a:bodyPr/>
                    <a:lstStyle/>
                    <a:p>
                      <a:pPr algn="r" fontAlgn="b"/>
                      <a:r>
                        <a:rPr lang="en-US" sz="1200" b="1" i="0" u="none" strike="noStrike" dirty="0">
                          <a:solidFill>
                            <a:srgbClr val="000000"/>
                          </a:solidFill>
                          <a:effectLst/>
                          <a:latin typeface="+mn-lt"/>
                        </a:rPr>
                        <a:t>344</a:t>
                      </a:r>
                    </a:p>
                  </a:txBody>
                  <a:tcPr marL="6350" marR="6350" marT="6350" marB="0" anchor="b"/>
                </a:tc>
                <a:tc>
                  <a:txBody>
                    <a:bodyPr/>
                    <a:lstStyle/>
                    <a:p>
                      <a:pPr algn="ctr" fontAlgn="b"/>
                      <a:r>
                        <a:rPr lang="en-US" sz="1200" b="1" i="0" u="none" strike="noStrike">
                          <a:solidFill>
                            <a:srgbClr val="000000"/>
                          </a:solidFill>
                          <a:effectLst/>
                          <a:latin typeface="+mn-lt"/>
                        </a:rPr>
                        <a:t>#DIV/0!</a:t>
                      </a:r>
                    </a:p>
                  </a:txBody>
                  <a:tcPr marL="6350" marR="6350" marT="6350" marB="0" anchor="b"/>
                </a:tc>
                <a:tc>
                  <a:txBody>
                    <a:bodyPr/>
                    <a:lstStyle/>
                    <a:p>
                      <a:pPr algn="r" fontAlgn="b"/>
                      <a:r>
                        <a:rPr lang="en-US" sz="1200" b="0" i="0" u="none" strike="noStrike">
                          <a:solidFill>
                            <a:srgbClr val="000000"/>
                          </a:solidFill>
                          <a:effectLst/>
                          <a:latin typeface="+mn-lt"/>
                        </a:rPr>
                        <a:t>95</a:t>
                      </a:r>
                    </a:p>
                  </a:txBody>
                  <a:tcPr marL="6350" marR="6350" marT="6350" marB="0" anchor="b"/>
                </a:tc>
                <a:tc>
                  <a:txBody>
                    <a:bodyPr/>
                    <a:lstStyle/>
                    <a:p>
                      <a:pPr algn="r" fontAlgn="b"/>
                      <a:r>
                        <a:rPr lang="en-US" sz="1200" b="0" i="0" u="none" strike="noStrike">
                          <a:solidFill>
                            <a:srgbClr val="000000"/>
                          </a:solidFill>
                          <a:effectLst/>
                          <a:latin typeface="+mn-lt"/>
                        </a:rPr>
                        <a:t>20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121</a:t>
                      </a:r>
                    </a:p>
                  </a:txBody>
                  <a:tcPr marL="6350" marR="6350" marT="6350" marB="0" anchor="b"/>
                </a:tc>
                <a:tc>
                  <a:txBody>
                    <a:bodyPr/>
                    <a:lstStyle/>
                    <a:p>
                      <a:pPr algn="r" fontAlgn="b"/>
                      <a:r>
                        <a:rPr lang="en-US" sz="1200" b="0" i="0" u="none" strike="noStrike">
                          <a:solidFill>
                            <a:srgbClr val="000000"/>
                          </a:solidFill>
                          <a:effectLst/>
                          <a:latin typeface="+mn-lt"/>
                        </a:rPr>
                        <a:t>29</a:t>
                      </a:r>
                    </a:p>
                  </a:txBody>
                  <a:tcPr marL="6350" marR="6350" marT="6350" marB="0" anchor="b"/>
                </a:tc>
                <a:tc>
                  <a:txBody>
                    <a:bodyPr/>
                    <a:lstStyle/>
                    <a:p>
                      <a:pPr algn="r" fontAlgn="b"/>
                      <a:r>
                        <a:rPr lang="en-US" sz="1200" b="0" i="0" u="none" strike="noStrike">
                          <a:solidFill>
                            <a:srgbClr val="000000"/>
                          </a:solidFill>
                          <a:effectLst/>
                          <a:latin typeface="+mn-lt"/>
                        </a:rPr>
                        <a:t>27</a:t>
                      </a:r>
                    </a:p>
                  </a:txBody>
                  <a:tcPr marL="6350" marR="6350" marT="6350" marB="0" anchor="b"/>
                </a:tc>
                <a:tc>
                  <a:txBody>
                    <a:bodyPr/>
                    <a:lstStyle/>
                    <a:p>
                      <a:pPr algn="r" fontAlgn="b"/>
                      <a:r>
                        <a:rPr lang="en-US" sz="1200" b="0" i="0" u="none" strike="noStrike">
                          <a:solidFill>
                            <a:srgbClr val="000000"/>
                          </a:solidFill>
                          <a:effectLst/>
                          <a:latin typeface="+mn-lt"/>
                        </a:rPr>
                        <a:t>17</a:t>
                      </a:r>
                    </a:p>
                  </a:txBody>
                  <a:tcPr marL="6350" marR="6350" marT="6350" marB="0" anchor="b"/>
                </a:tc>
                <a:tc>
                  <a:txBody>
                    <a:bodyPr/>
                    <a:lstStyle/>
                    <a:p>
                      <a:pPr algn="r" fontAlgn="b"/>
                      <a:r>
                        <a:rPr lang="en-US" sz="1200" b="0" i="0" u="none" strike="noStrike">
                          <a:solidFill>
                            <a:srgbClr val="000000"/>
                          </a:solidFill>
                          <a:effectLst/>
                          <a:latin typeface="+mn-lt"/>
                        </a:rPr>
                        <a:t>35</a:t>
                      </a:r>
                    </a:p>
                  </a:txBody>
                  <a:tcPr marL="6350" marR="6350" marT="6350" marB="0" anchor="b"/>
                </a:tc>
                <a:extLst>
                  <a:ext uri="{0D108BD9-81ED-4DB2-BD59-A6C34878D82A}">
                    <a16:rowId xmlns:a16="http://schemas.microsoft.com/office/drawing/2014/main" val="1565960921"/>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MQLs</a:t>
                      </a:r>
                    </a:p>
                  </a:txBody>
                  <a:tcPr marL="6350" marR="6350" marT="6350" marB="0" anchor="b"/>
                </a:tc>
                <a:tc>
                  <a:txBody>
                    <a:bodyPr/>
                    <a:lstStyle/>
                    <a:p>
                      <a:pPr algn="l" fontAlgn="b"/>
                      <a:r>
                        <a:rPr lang="en-US" sz="1200" b="0" i="0" u="none" strike="noStrike">
                          <a:solidFill>
                            <a:srgbClr val="000000"/>
                          </a:solidFill>
                          <a:effectLst/>
                          <a:latin typeface="+mn-lt"/>
                        </a:rPr>
                        <a:t> </a:t>
                      </a:r>
                    </a:p>
                  </a:txBody>
                  <a:tcPr marL="6350" marR="6350" marT="6350" marB="0" anchor="b"/>
                </a:tc>
                <a:tc>
                  <a:txBody>
                    <a:bodyPr/>
                    <a:lstStyle/>
                    <a:p>
                      <a:pPr algn="r" fontAlgn="b"/>
                      <a:r>
                        <a:rPr lang="en-US" sz="1200" b="1" i="0" u="none" strike="noStrike" dirty="0">
                          <a:solidFill>
                            <a:srgbClr val="000000"/>
                          </a:solidFill>
                          <a:effectLst/>
                          <a:latin typeface="+mn-lt"/>
                        </a:rPr>
                        <a:t>47</a:t>
                      </a:r>
                    </a:p>
                  </a:txBody>
                  <a:tcPr marL="6350" marR="6350" marT="6350" marB="0" anchor="b"/>
                </a:tc>
                <a:tc>
                  <a:txBody>
                    <a:bodyPr/>
                    <a:lstStyle/>
                    <a:p>
                      <a:pPr algn="ctr" fontAlgn="b"/>
                      <a:r>
                        <a:rPr lang="en-US" sz="1200" b="1" i="0" u="none" strike="noStrike">
                          <a:solidFill>
                            <a:srgbClr val="000000"/>
                          </a:solidFill>
                          <a:effectLst/>
                          <a:latin typeface="+mn-lt"/>
                        </a:rPr>
                        <a:t>#DIV/0!</a:t>
                      </a:r>
                    </a:p>
                  </a:txBody>
                  <a:tcPr marL="6350" marR="6350" marT="6350" marB="0" anchor="b"/>
                </a:tc>
                <a:tc>
                  <a:txBody>
                    <a:bodyPr/>
                    <a:lstStyle/>
                    <a:p>
                      <a:pPr algn="r" fontAlgn="b"/>
                      <a:r>
                        <a:rPr lang="en-US" sz="1200" b="0" i="0" u="none" strike="noStrike">
                          <a:solidFill>
                            <a:srgbClr val="000000"/>
                          </a:solidFill>
                          <a:effectLst/>
                          <a:latin typeface="+mn-lt"/>
                        </a:rPr>
                        <a:t>5</a:t>
                      </a:r>
                    </a:p>
                  </a:txBody>
                  <a:tcPr marL="6350" marR="6350" marT="6350" marB="0" anchor="b"/>
                </a:tc>
                <a:tc>
                  <a:txBody>
                    <a:bodyPr/>
                    <a:lstStyle/>
                    <a:p>
                      <a:pPr algn="r" fontAlgn="b"/>
                      <a:r>
                        <a:rPr lang="en-US" sz="1200" b="0" i="0" u="none" strike="noStrike">
                          <a:solidFill>
                            <a:srgbClr val="000000"/>
                          </a:solidFill>
                          <a:effectLst/>
                          <a:latin typeface="+mn-lt"/>
                        </a:rPr>
                        <a:t>4</a:t>
                      </a:r>
                    </a:p>
                  </a:txBody>
                  <a:tcPr marL="6350" marR="6350" marT="6350" marB="0" anchor="b"/>
                </a:tc>
                <a:tc>
                  <a:txBody>
                    <a:bodyPr/>
                    <a:lstStyle/>
                    <a:p>
                      <a:pPr algn="r" fontAlgn="b"/>
                      <a:r>
                        <a:rPr lang="en-US" sz="1200" b="0" i="0" u="none" strike="noStrike">
                          <a:solidFill>
                            <a:srgbClr val="000000"/>
                          </a:solidFill>
                          <a:effectLst/>
                          <a:latin typeface="+mn-lt"/>
                        </a:rPr>
                        <a:t>5</a:t>
                      </a:r>
                    </a:p>
                  </a:txBody>
                  <a:tcPr marL="6350" marR="6350" marT="6350" marB="0" anchor="b"/>
                </a:tc>
                <a:tc>
                  <a:txBody>
                    <a:bodyPr/>
                    <a:lstStyle/>
                    <a:p>
                      <a:pPr algn="r" fontAlgn="b"/>
                      <a:r>
                        <a:rPr lang="en-US" sz="1200" b="0" i="0" u="none" strike="noStrike">
                          <a:solidFill>
                            <a:srgbClr val="000000"/>
                          </a:solidFill>
                          <a:effectLst/>
                          <a:latin typeface="+mn-lt"/>
                        </a:rPr>
                        <a:t>6</a:t>
                      </a:r>
                    </a:p>
                  </a:txBody>
                  <a:tcPr marL="6350" marR="6350" marT="6350" marB="0" anchor="b"/>
                </a:tc>
                <a:tc>
                  <a:txBody>
                    <a:bodyPr/>
                    <a:lstStyle/>
                    <a:p>
                      <a:pPr algn="r" fontAlgn="b"/>
                      <a:r>
                        <a:rPr lang="en-US" sz="1200" b="0" i="0" u="none" strike="noStrike">
                          <a:solidFill>
                            <a:srgbClr val="000000"/>
                          </a:solidFill>
                          <a:effectLst/>
                          <a:latin typeface="+mn-lt"/>
                        </a:rPr>
                        <a:t>14</a:t>
                      </a:r>
                    </a:p>
                  </a:txBody>
                  <a:tcPr marL="6350" marR="6350" marT="6350" marB="0" anchor="b"/>
                </a:tc>
                <a:tc>
                  <a:txBody>
                    <a:bodyPr/>
                    <a:lstStyle/>
                    <a:p>
                      <a:pPr algn="r" fontAlgn="b"/>
                      <a:r>
                        <a:rPr lang="en-US" sz="1200" b="0" i="0" u="none" strike="noStrike">
                          <a:solidFill>
                            <a:srgbClr val="000000"/>
                          </a:solidFill>
                          <a:effectLst/>
                          <a:latin typeface="+mn-lt"/>
                        </a:rPr>
                        <a:t>4</a:t>
                      </a:r>
                    </a:p>
                  </a:txBody>
                  <a:tcPr marL="6350" marR="6350" marT="6350" marB="0" anchor="b"/>
                </a:tc>
                <a:tc>
                  <a:txBody>
                    <a:bodyPr/>
                    <a:lstStyle/>
                    <a:p>
                      <a:pPr algn="r" fontAlgn="b"/>
                      <a:r>
                        <a:rPr lang="en-US" sz="1200" b="0" i="0" u="none" strike="noStrike">
                          <a:solidFill>
                            <a:srgbClr val="000000"/>
                          </a:solidFill>
                          <a:effectLst/>
                          <a:latin typeface="+mn-lt"/>
                        </a:rPr>
                        <a:t>6</a:t>
                      </a:r>
                    </a:p>
                  </a:txBody>
                  <a:tcPr marL="6350" marR="6350" marT="6350" marB="0" anchor="b"/>
                </a:tc>
                <a:tc>
                  <a:txBody>
                    <a:bodyPr/>
                    <a:lstStyle/>
                    <a:p>
                      <a:pPr algn="r" fontAlgn="b"/>
                      <a:r>
                        <a:rPr lang="en-US" sz="1200" b="0" i="0" u="none" strike="noStrike">
                          <a:solidFill>
                            <a:srgbClr val="000000"/>
                          </a:solidFill>
                          <a:effectLst/>
                          <a:latin typeface="+mn-lt"/>
                        </a:rPr>
                        <a:t>3</a:t>
                      </a:r>
                    </a:p>
                  </a:txBody>
                  <a:tcPr marL="6350" marR="6350" marT="6350" marB="0" anchor="b"/>
                </a:tc>
                <a:extLst>
                  <a:ext uri="{0D108BD9-81ED-4DB2-BD59-A6C34878D82A}">
                    <a16:rowId xmlns:a16="http://schemas.microsoft.com/office/drawing/2014/main" val="2932737743"/>
                  </a:ext>
                </a:extLst>
              </a:tr>
              <a:tr h="240798">
                <a:tc vMerge="1">
                  <a:txBody>
                    <a:bodyPr/>
                    <a:lstStyle/>
                    <a:p>
                      <a:endParaRPr lang="en-US"/>
                    </a:p>
                  </a:txBody>
                  <a:tcPr/>
                </a:tc>
                <a:tc rowSpan="4">
                  <a:txBody>
                    <a:bodyPr/>
                    <a:lstStyle/>
                    <a:p>
                      <a:pPr algn="ctr" fontAlgn="ctr"/>
                      <a:r>
                        <a:rPr lang="en-US" sz="1200" b="0" i="0" u="none" strike="noStrike">
                          <a:solidFill>
                            <a:srgbClr val="000000"/>
                          </a:solidFill>
                          <a:effectLst/>
                          <a:latin typeface="+mn-lt"/>
                        </a:rPr>
                        <a:t>OK</a:t>
                      </a:r>
                    </a:p>
                  </a:txBody>
                  <a:tcPr marL="6350" marR="6350" marT="6350" marB="0" anchor="ctr"/>
                </a:tc>
                <a:tc>
                  <a:txBody>
                    <a:bodyPr/>
                    <a:lstStyle/>
                    <a:p>
                      <a:pPr algn="l" fontAlgn="b"/>
                      <a:r>
                        <a:rPr lang="en-US" sz="1200" b="0" i="0" u="none" strike="noStrike">
                          <a:solidFill>
                            <a:srgbClr val="000000"/>
                          </a:solidFill>
                          <a:effectLst/>
                          <a:latin typeface="+mn-lt"/>
                        </a:rPr>
                        <a:t>Paid Impressions</a:t>
                      </a:r>
                    </a:p>
                  </a:txBody>
                  <a:tcPr marL="6350" marR="6350" marT="6350" marB="0" anchor="b"/>
                </a:tc>
                <a:tc>
                  <a:txBody>
                    <a:bodyPr/>
                    <a:lstStyle/>
                    <a:p>
                      <a:pPr algn="l" fontAlgn="b"/>
                      <a:r>
                        <a:rPr lang="en-US" sz="1200" b="0" i="0" u="none" strike="noStrike">
                          <a:solidFill>
                            <a:srgbClr val="000000"/>
                          </a:solidFill>
                          <a:effectLst/>
                          <a:latin typeface="+mn-lt"/>
                        </a:rPr>
                        <a:t> </a:t>
                      </a:r>
                    </a:p>
                  </a:txBody>
                  <a:tcPr marL="6350" marR="6350" marT="6350" marB="0" anchor="b"/>
                </a:tc>
                <a:tc>
                  <a:txBody>
                    <a:bodyPr/>
                    <a:lstStyle/>
                    <a:p>
                      <a:pPr algn="r" fontAlgn="b"/>
                      <a:r>
                        <a:rPr lang="en-US" sz="1200" b="1" i="0" u="none" strike="noStrike" dirty="0">
                          <a:solidFill>
                            <a:srgbClr val="000000"/>
                          </a:solidFill>
                          <a:effectLst/>
                          <a:latin typeface="+mn-lt"/>
                        </a:rPr>
                        <a:t>2348424</a:t>
                      </a:r>
                    </a:p>
                  </a:txBody>
                  <a:tcPr marL="6350" marR="6350" marT="6350" marB="0" anchor="b"/>
                </a:tc>
                <a:tc>
                  <a:txBody>
                    <a:bodyPr/>
                    <a:lstStyle/>
                    <a:p>
                      <a:pPr algn="ctr" fontAlgn="b"/>
                      <a:r>
                        <a:rPr lang="en-US" sz="1200" b="1" i="0" u="none" strike="noStrike">
                          <a:solidFill>
                            <a:srgbClr val="000000"/>
                          </a:solidFill>
                          <a:effectLst/>
                          <a:latin typeface="+mn-lt"/>
                        </a:rPr>
                        <a:t>#DIV/0!</a:t>
                      </a:r>
                    </a:p>
                  </a:txBody>
                  <a:tcPr marL="6350" marR="6350" marT="6350" marB="0" anchor="b"/>
                </a:tc>
                <a:tc>
                  <a:txBody>
                    <a:bodyPr/>
                    <a:lstStyle/>
                    <a:p>
                      <a:pPr algn="r" fontAlgn="b"/>
                      <a:r>
                        <a:rPr lang="en-US" sz="1200" b="0" i="0" u="none" strike="noStrike">
                          <a:solidFill>
                            <a:srgbClr val="000000"/>
                          </a:solidFill>
                          <a:effectLst/>
                          <a:latin typeface="+mn-lt"/>
                        </a:rPr>
                        <a:t>80930</a:t>
                      </a:r>
                    </a:p>
                  </a:txBody>
                  <a:tcPr marL="6350" marR="6350" marT="6350" marB="0" anchor="b"/>
                </a:tc>
                <a:tc>
                  <a:txBody>
                    <a:bodyPr/>
                    <a:lstStyle/>
                    <a:p>
                      <a:pPr algn="r" fontAlgn="b"/>
                      <a:r>
                        <a:rPr lang="en-US" sz="1200" b="0" i="0" u="none" strike="noStrike">
                          <a:solidFill>
                            <a:srgbClr val="000000"/>
                          </a:solidFill>
                          <a:effectLst/>
                          <a:latin typeface="+mn-lt"/>
                        </a:rPr>
                        <a:t>227397</a:t>
                      </a:r>
                    </a:p>
                  </a:txBody>
                  <a:tcPr marL="6350" marR="6350" marT="6350" marB="0" anchor="b"/>
                </a:tc>
                <a:tc>
                  <a:txBody>
                    <a:bodyPr/>
                    <a:lstStyle/>
                    <a:p>
                      <a:pPr algn="r" fontAlgn="b"/>
                      <a:r>
                        <a:rPr lang="en-US" sz="1200" b="0" i="0" u="none" strike="noStrike">
                          <a:solidFill>
                            <a:srgbClr val="000000"/>
                          </a:solidFill>
                          <a:effectLst/>
                          <a:latin typeface="+mn-lt"/>
                        </a:rPr>
                        <a:t>637026</a:t>
                      </a:r>
                    </a:p>
                  </a:txBody>
                  <a:tcPr marL="6350" marR="6350" marT="6350" marB="0" anchor="b"/>
                </a:tc>
                <a:tc>
                  <a:txBody>
                    <a:bodyPr/>
                    <a:lstStyle/>
                    <a:p>
                      <a:pPr algn="r" fontAlgn="b"/>
                      <a:r>
                        <a:rPr lang="en-US" sz="1200" b="0" i="0" u="none" strike="noStrike">
                          <a:solidFill>
                            <a:srgbClr val="000000"/>
                          </a:solidFill>
                          <a:effectLst/>
                          <a:latin typeface="+mn-lt"/>
                        </a:rPr>
                        <a:t>474443</a:t>
                      </a:r>
                    </a:p>
                  </a:txBody>
                  <a:tcPr marL="6350" marR="6350" marT="6350" marB="0" anchor="b"/>
                </a:tc>
                <a:tc>
                  <a:txBody>
                    <a:bodyPr/>
                    <a:lstStyle/>
                    <a:p>
                      <a:pPr algn="r" fontAlgn="b"/>
                      <a:r>
                        <a:rPr lang="en-US" sz="1200" b="0" i="0" u="none" strike="noStrike">
                          <a:solidFill>
                            <a:srgbClr val="000000"/>
                          </a:solidFill>
                          <a:effectLst/>
                          <a:latin typeface="+mn-lt"/>
                        </a:rPr>
                        <a:t>216547</a:t>
                      </a:r>
                    </a:p>
                  </a:txBody>
                  <a:tcPr marL="6350" marR="6350" marT="6350" marB="0" anchor="b"/>
                </a:tc>
                <a:tc>
                  <a:txBody>
                    <a:bodyPr/>
                    <a:lstStyle/>
                    <a:p>
                      <a:pPr algn="r" fontAlgn="b"/>
                      <a:r>
                        <a:rPr lang="en-US" sz="1200" b="0" i="0" u="none" strike="noStrike">
                          <a:solidFill>
                            <a:srgbClr val="000000"/>
                          </a:solidFill>
                          <a:effectLst/>
                          <a:latin typeface="+mn-lt"/>
                        </a:rPr>
                        <a:t>234743</a:t>
                      </a:r>
                    </a:p>
                  </a:txBody>
                  <a:tcPr marL="6350" marR="6350" marT="6350" marB="0" anchor="b"/>
                </a:tc>
                <a:tc>
                  <a:txBody>
                    <a:bodyPr/>
                    <a:lstStyle/>
                    <a:p>
                      <a:pPr algn="r" fontAlgn="b"/>
                      <a:r>
                        <a:rPr lang="en-US" sz="1200" b="0" i="0" u="none" strike="noStrike">
                          <a:solidFill>
                            <a:srgbClr val="000000"/>
                          </a:solidFill>
                          <a:effectLst/>
                          <a:latin typeface="+mn-lt"/>
                        </a:rPr>
                        <a:t>258931</a:t>
                      </a:r>
                    </a:p>
                  </a:txBody>
                  <a:tcPr marL="6350" marR="6350" marT="6350" marB="0" anchor="b"/>
                </a:tc>
                <a:tc>
                  <a:txBody>
                    <a:bodyPr/>
                    <a:lstStyle/>
                    <a:p>
                      <a:pPr algn="r" fontAlgn="b"/>
                      <a:r>
                        <a:rPr lang="en-US" sz="1200" b="0" i="0" u="none" strike="noStrike">
                          <a:solidFill>
                            <a:srgbClr val="000000"/>
                          </a:solidFill>
                          <a:effectLst/>
                          <a:latin typeface="+mn-lt"/>
                        </a:rPr>
                        <a:t>218407</a:t>
                      </a:r>
                    </a:p>
                  </a:txBody>
                  <a:tcPr marL="6350" marR="6350" marT="6350" marB="0" anchor="b"/>
                </a:tc>
                <a:extLst>
                  <a:ext uri="{0D108BD9-81ED-4DB2-BD59-A6C34878D82A}">
                    <a16:rowId xmlns:a16="http://schemas.microsoft.com/office/drawing/2014/main" val="953001870"/>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Engaged Contacts</a:t>
                      </a:r>
                    </a:p>
                  </a:txBody>
                  <a:tcPr marL="6350" marR="6350" marT="6350" marB="0" anchor="b"/>
                </a:tc>
                <a:tc>
                  <a:txBody>
                    <a:bodyPr/>
                    <a:lstStyle/>
                    <a:p>
                      <a:pPr algn="l" fontAlgn="b"/>
                      <a:endParaRPr lang="en-US" sz="1200" b="0" i="0" u="none" strike="noStrike">
                        <a:solidFill>
                          <a:srgbClr val="000000"/>
                        </a:solidFill>
                        <a:effectLst/>
                        <a:latin typeface="+mn-lt"/>
                      </a:endParaRPr>
                    </a:p>
                  </a:txBody>
                  <a:tcPr marL="6350" marR="6350" marT="6350" marB="0" anchor="b"/>
                </a:tc>
                <a:tc>
                  <a:txBody>
                    <a:bodyPr/>
                    <a:lstStyle/>
                    <a:p>
                      <a:pPr algn="r" fontAlgn="b"/>
                      <a:r>
                        <a:rPr lang="en-US" sz="1200" b="1" i="0" u="none" strike="noStrike" dirty="0">
                          <a:solidFill>
                            <a:srgbClr val="000000"/>
                          </a:solidFill>
                          <a:effectLst/>
                          <a:latin typeface="+mn-lt"/>
                        </a:rPr>
                        <a:t>6395</a:t>
                      </a:r>
                    </a:p>
                  </a:txBody>
                  <a:tcPr marL="6350" marR="6350" marT="6350" marB="0" anchor="b"/>
                </a:tc>
                <a:tc>
                  <a:txBody>
                    <a:bodyPr/>
                    <a:lstStyle/>
                    <a:p>
                      <a:pPr algn="ctr" fontAlgn="b"/>
                      <a:r>
                        <a:rPr lang="en-US" sz="1200" b="1" i="0" u="none" strike="noStrike">
                          <a:solidFill>
                            <a:srgbClr val="000000"/>
                          </a:solidFill>
                          <a:effectLst/>
                          <a:latin typeface="+mn-lt"/>
                        </a:rPr>
                        <a:t>#DIV/0!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2732</a:t>
                      </a:r>
                    </a:p>
                  </a:txBody>
                  <a:tcPr marL="6350" marR="6350" marT="6350" marB="0" anchor="b"/>
                </a:tc>
                <a:tc>
                  <a:txBody>
                    <a:bodyPr/>
                    <a:lstStyle/>
                    <a:p>
                      <a:pPr algn="r" fontAlgn="b"/>
                      <a:r>
                        <a:rPr lang="en-US" sz="1200" b="0" i="0" u="none" strike="noStrike">
                          <a:solidFill>
                            <a:srgbClr val="000000"/>
                          </a:solidFill>
                          <a:effectLst/>
                          <a:latin typeface="+mn-lt"/>
                        </a:rPr>
                        <a:t>957</a:t>
                      </a:r>
                    </a:p>
                  </a:txBody>
                  <a:tcPr marL="6350" marR="6350" marT="6350" marB="0" anchor="b"/>
                </a:tc>
                <a:tc>
                  <a:txBody>
                    <a:bodyPr/>
                    <a:lstStyle/>
                    <a:p>
                      <a:pPr algn="r" fontAlgn="b"/>
                      <a:r>
                        <a:rPr lang="en-US" sz="1200" b="0" i="0" u="none" strike="noStrike">
                          <a:solidFill>
                            <a:srgbClr val="000000"/>
                          </a:solidFill>
                          <a:effectLst/>
                          <a:latin typeface="+mn-lt"/>
                        </a:rPr>
                        <a:t>592</a:t>
                      </a:r>
                    </a:p>
                  </a:txBody>
                  <a:tcPr marL="6350" marR="6350" marT="6350" marB="0" anchor="b"/>
                </a:tc>
                <a:tc>
                  <a:txBody>
                    <a:bodyPr/>
                    <a:lstStyle/>
                    <a:p>
                      <a:pPr algn="r" fontAlgn="b"/>
                      <a:r>
                        <a:rPr lang="en-US" sz="1200" b="0" i="0" u="none" strike="noStrike">
                          <a:solidFill>
                            <a:srgbClr val="000000"/>
                          </a:solidFill>
                          <a:effectLst/>
                          <a:latin typeface="+mn-lt"/>
                        </a:rPr>
                        <a:t>1008</a:t>
                      </a:r>
                    </a:p>
                  </a:txBody>
                  <a:tcPr marL="6350" marR="6350" marT="6350" marB="0" anchor="b"/>
                </a:tc>
                <a:tc>
                  <a:txBody>
                    <a:bodyPr/>
                    <a:lstStyle/>
                    <a:p>
                      <a:pPr algn="r" fontAlgn="b"/>
                      <a:r>
                        <a:rPr lang="en-US" sz="1200" b="0" i="0" u="none" strike="noStrike">
                          <a:solidFill>
                            <a:srgbClr val="000000"/>
                          </a:solidFill>
                          <a:effectLst/>
                          <a:latin typeface="+mn-lt"/>
                        </a:rPr>
                        <a:t>767</a:t>
                      </a:r>
                    </a:p>
                  </a:txBody>
                  <a:tcPr marL="6350" marR="6350" marT="6350" marB="0" anchor="b"/>
                </a:tc>
                <a:tc>
                  <a:txBody>
                    <a:bodyPr/>
                    <a:lstStyle/>
                    <a:p>
                      <a:pPr algn="r" fontAlgn="b"/>
                      <a:r>
                        <a:rPr lang="en-US" sz="1200" b="0" i="0" u="none" strike="noStrike">
                          <a:solidFill>
                            <a:srgbClr val="000000"/>
                          </a:solidFill>
                          <a:effectLst/>
                          <a:latin typeface="+mn-lt"/>
                        </a:rPr>
                        <a:t>339</a:t>
                      </a:r>
                    </a:p>
                  </a:txBody>
                  <a:tcPr marL="6350" marR="6350" marT="6350" marB="0" anchor="b"/>
                </a:tc>
                <a:extLst>
                  <a:ext uri="{0D108BD9-81ED-4DB2-BD59-A6C34878D82A}">
                    <a16:rowId xmlns:a16="http://schemas.microsoft.com/office/drawing/2014/main" val="316125572"/>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Net New Contacts</a:t>
                      </a:r>
                    </a:p>
                  </a:txBody>
                  <a:tcPr marL="6350" marR="6350" marT="6350" marB="0" anchor="b"/>
                </a:tc>
                <a:tc>
                  <a:txBody>
                    <a:bodyPr/>
                    <a:lstStyle/>
                    <a:p>
                      <a:pPr algn="l" fontAlgn="b"/>
                      <a:endParaRPr lang="en-US" sz="1200" b="0" i="0" u="none" strike="noStrike">
                        <a:solidFill>
                          <a:srgbClr val="000000"/>
                        </a:solidFill>
                        <a:effectLst/>
                        <a:latin typeface="+mn-lt"/>
                      </a:endParaRPr>
                    </a:p>
                  </a:txBody>
                  <a:tcPr marL="6350" marR="6350" marT="6350" marB="0" anchor="b"/>
                </a:tc>
                <a:tc>
                  <a:txBody>
                    <a:bodyPr/>
                    <a:lstStyle/>
                    <a:p>
                      <a:pPr algn="r" fontAlgn="b"/>
                      <a:r>
                        <a:rPr lang="en-US" sz="1200" b="1" i="0" u="none" strike="noStrike" dirty="0">
                          <a:solidFill>
                            <a:srgbClr val="000000"/>
                          </a:solidFill>
                          <a:effectLst/>
                          <a:latin typeface="+mn-lt"/>
                        </a:rPr>
                        <a:t>1794</a:t>
                      </a:r>
                    </a:p>
                  </a:txBody>
                  <a:tcPr marL="6350" marR="6350" marT="6350" marB="0" anchor="b"/>
                </a:tc>
                <a:tc>
                  <a:txBody>
                    <a:bodyPr/>
                    <a:lstStyle/>
                    <a:p>
                      <a:pPr algn="ctr" fontAlgn="b"/>
                      <a:r>
                        <a:rPr lang="en-US" sz="1200" b="1" i="0" u="none" strike="noStrike">
                          <a:solidFill>
                            <a:srgbClr val="000000"/>
                          </a:solidFill>
                          <a:effectLst/>
                          <a:latin typeface="+mn-lt"/>
                        </a:rPr>
                        <a:t>#DIV/0!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1</a:t>
                      </a:r>
                    </a:p>
                  </a:txBody>
                  <a:tcPr marL="6350" marR="6350" marT="6350" marB="0" anchor="b"/>
                </a:tc>
                <a:tc>
                  <a:txBody>
                    <a:bodyPr/>
                    <a:lstStyle/>
                    <a:p>
                      <a:pPr algn="r" fontAlgn="b"/>
                      <a:r>
                        <a:rPr lang="en-US" sz="1200" b="0" i="0" u="none" strike="noStrike">
                          <a:solidFill>
                            <a:srgbClr val="000000"/>
                          </a:solidFill>
                          <a:effectLst/>
                          <a:latin typeface="+mn-lt"/>
                        </a:rPr>
                        <a:t>1</a:t>
                      </a:r>
                    </a:p>
                  </a:txBody>
                  <a:tcPr marL="6350" marR="6350" marT="6350" marB="0" anchor="b"/>
                </a:tc>
                <a:tc>
                  <a:txBody>
                    <a:bodyPr/>
                    <a:lstStyle/>
                    <a:p>
                      <a:pPr algn="r" fontAlgn="b"/>
                      <a:r>
                        <a:rPr lang="en-US" sz="1200" b="0" i="0" u="none" strike="noStrike">
                          <a:solidFill>
                            <a:srgbClr val="000000"/>
                          </a:solidFill>
                          <a:effectLst/>
                          <a:latin typeface="+mn-lt"/>
                        </a:rPr>
                        <a:t>149</a:t>
                      </a:r>
                    </a:p>
                  </a:txBody>
                  <a:tcPr marL="6350" marR="6350" marT="6350" marB="0" anchor="b"/>
                </a:tc>
                <a:tc>
                  <a:txBody>
                    <a:bodyPr/>
                    <a:lstStyle/>
                    <a:p>
                      <a:pPr algn="r" fontAlgn="b"/>
                      <a:r>
                        <a:rPr lang="en-US" sz="1200" b="0" i="0" u="none" strike="noStrike">
                          <a:solidFill>
                            <a:srgbClr val="000000"/>
                          </a:solidFill>
                          <a:effectLst/>
                          <a:latin typeface="+mn-lt"/>
                        </a:rPr>
                        <a:t>491</a:t>
                      </a:r>
                    </a:p>
                  </a:txBody>
                  <a:tcPr marL="6350" marR="6350" marT="6350" marB="0" anchor="b"/>
                </a:tc>
                <a:tc>
                  <a:txBody>
                    <a:bodyPr/>
                    <a:lstStyle/>
                    <a:p>
                      <a:pPr algn="r" fontAlgn="b"/>
                      <a:r>
                        <a:rPr lang="en-US" sz="1200" b="0" i="0" u="none" strike="noStrike">
                          <a:solidFill>
                            <a:srgbClr val="000000"/>
                          </a:solidFill>
                          <a:effectLst/>
                          <a:latin typeface="+mn-lt"/>
                        </a:rPr>
                        <a:t>376</a:t>
                      </a:r>
                    </a:p>
                  </a:txBody>
                  <a:tcPr marL="6350" marR="6350" marT="6350" marB="0" anchor="b"/>
                </a:tc>
                <a:tc>
                  <a:txBody>
                    <a:bodyPr/>
                    <a:lstStyle/>
                    <a:p>
                      <a:pPr algn="r" fontAlgn="b"/>
                      <a:r>
                        <a:rPr lang="en-US" sz="1200" b="0" i="0" u="none" strike="noStrike">
                          <a:solidFill>
                            <a:srgbClr val="000000"/>
                          </a:solidFill>
                          <a:effectLst/>
                          <a:latin typeface="+mn-lt"/>
                        </a:rPr>
                        <a:t>313</a:t>
                      </a:r>
                    </a:p>
                  </a:txBody>
                  <a:tcPr marL="6350" marR="6350" marT="6350" marB="0" anchor="b"/>
                </a:tc>
                <a:tc>
                  <a:txBody>
                    <a:bodyPr/>
                    <a:lstStyle/>
                    <a:p>
                      <a:pPr algn="r" fontAlgn="b"/>
                      <a:r>
                        <a:rPr lang="en-US" sz="1200" b="0" i="0" u="none" strike="noStrike">
                          <a:solidFill>
                            <a:srgbClr val="000000"/>
                          </a:solidFill>
                          <a:effectLst/>
                          <a:latin typeface="+mn-lt"/>
                        </a:rPr>
                        <a:t>463</a:t>
                      </a:r>
                    </a:p>
                  </a:txBody>
                  <a:tcPr marL="6350" marR="6350" marT="6350" marB="0" anchor="b"/>
                </a:tc>
                <a:extLst>
                  <a:ext uri="{0D108BD9-81ED-4DB2-BD59-A6C34878D82A}">
                    <a16:rowId xmlns:a16="http://schemas.microsoft.com/office/drawing/2014/main" val="3910903929"/>
                  </a:ext>
                </a:extLst>
              </a:tr>
              <a:tr h="240798">
                <a:tc vMerge="1">
                  <a:txBody>
                    <a:bodyPr/>
                    <a:lstStyle/>
                    <a:p>
                      <a:endParaRPr lang="en-US"/>
                    </a:p>
                  </a:txBody>
                  <a:tcPr/>
                </a:tc>
                <a:tc vMerge="1">
                  <a:txBody>
                    <a:bodyPr/>
                    <a:lstStyle/>
                    <a:p>
                      <a:endParaRPr lang="en-US"/>
                    </a:p>
                  </a:txBody>
                  <a:tcPr/>
                </a:tc>
                <a:tc>
                  <a:txBody>
                    <a:bodyPr/>
                    <a:lstStyle/>
                    <a:p>
                      <a:pPr algn="l" fontAlgn="b"/>
                      <a:r>
                        <a:rPr lang="en-US" sz="1200" b="0" i="0" u="none" strike="noStrike">
                          <a:solidFill>
                            <a:srgbClr val="000000"/>
                          </a:solidFill>
                          <a:effectLst/>
                          <a:latin typeface="+mn-lt"/>
                        </a:rPr>
                        <a:t>MQLs</a:t>
                      </a:r>
                    </a:p>
                  </a:txBody>
                  <a:tcPr marL="6350" marR="6350" marT="6350" marB="0" anchor="b"/>
                </a:tc>
                <a:tc>
                  <a:txBody>
                    <a:bodyPr/>
                    <a:lstStyle/>
                    <a:p>
                      <a:pPr algn="l" fontAlgn="b"/>
                      <a:r>
                        <a:rPr lang="en-US" sz="1200" b="0" i="0" u="none" strike="noStrike">
                          <a:solidFill>
                            <a:srgbClr val="000000"/>
                          </a:solidFill>
                          <a:effectLst/>
                          <a:latin typeface="+mn-lt"/>
                        </a:rPr>
                        <a:t> </a:t>
                      </a:r>
                    </a:p>
                  </a:txBody>
                  <a:tcPr marL="6350" marR="6350" marT="6350" marB="0" anchor="b"/>
                </a:tc>
                <a:tc>
                  <a:txBody>
                    <a:bodyPr/>
                    <a:lstStyle/>
                    <a:p>
                      <a:pPr algn="r" fontAlgn="b"/>
                      <a:r>
                        <a:rPr lang="en-US" sz="1200" b="1" i="0" u="none" strike="noStrike" dirty="0">
                          <a:solidFill>
                            <a:srgbClr val="000000"/>
                          </a:solidFill>
                          <a:effectLst/>
                          <a:latin typeface="+mn-lt"/>
                        </a:rPr>
                        <a:t>623</a:t>
                      </a:r>
                    </a:p>
                  </a:txBody>
                  <a:tcPr marL="6350" marR="6350" marT="6350" marB="0" anchor="b"/>
                </a:tc>
                <a:tc>
                  <a:txBody>
                    <a:bodyPr/>
                    <a:lstStyle/>
                    <a:p>
                      <a:pPr algn="ctr" fontAlgn="b"/>
                      <a:r>
                        <a:rPr lang="en-US" sz="1200" b="1" i="0" u="none" strike="noStrike">
                          <a:solidFill>
                            <a:srgbClr val="000000"/>
                          </a:solidFill>
                          <a:effectLst/>
                          <a:latin typeface="+mn-lt"/>
                        </a:rPr>
                        <a:t>#DIV/0!</a:t>
                      </a:r>
                    </a:p>
                  </a:txBody>
                  <a:tcPr marL="6350" marR="6350" marT="6350" marB="0" anchor="b"/>
                </a:tc>
                <a:tc>
                  <a:txBody>
                    <a:bodyPr/>
                    <a:lstStyle/>
                    <a:p>
                      <a:pPr algn="r" fontAlgn="b"/>
                      <a:r>
                        <a:rPr lang="en-US" sz="1200" b="0" i="0" u="none" strike="noStrike">
                          <a:solidFill>
                            <a:srgbClr val="000000"/>
                          </a:solidFill>
                          <a:effectLst/>
                          <a:latin typeface="+mn-lt"/>
                        </a:rPr>
                        <a:t>0</a:t>
                      </a:r>
                    </a:p>
                  </a:txBody>
                  <a:tcPr marL="6350" marR="6350" marT="6350" marB="0" anchor="b"/>
                </a:tc>
                <a:tc>
                  <a:txBody>
                    <a:bodyPr/>
                    <a:lstStyle/>
                    <a:p>
                      <a:pPr algn="r" fontAlgn="b"/>
                      <a:r>
                        <a:rPr lang="en-US" sz="1200" b="0" i="0" u="none" strike="noStrike">
                          <a:solidFill>
                            <a:srgbClr val="000000"/>
                          </a:solidFill>
                          <a:effectLst/>
                          <a:latin typeface="+mn-lt"/>
                        </a:rPr>
                        <a:t>4</a:t>
                      </a:r>
                    </a:p>
                  </a:txBody>
                  <a:tcPr marL="6350" marR="6350" marT="6350" marB="0" anchor="b"/>
                </a:tc>
                <a:tc>
                  <a:txBody>
                    <a:bodyPr/>
                    <a:lstStyle/>
                    <a:p>
                      <a:pPr algn="r" fontAlgn="b"/>
                      <a:r>
                        <a:rPr lang="en-US" sz="1200" b="0" i="0" u="none" strike="noStrike">
                          <a:solidFill>
                            <a:srgbClr val="000000"/>
                          </a:solidFill>
                          <a:effectLst/>
                          <a:latin typeface="+mn-lt"/>
                        </a:rPr>
                        <a:t>66</a:t>
                      </a:r>
                    </a:p>
                  </a:txBody>
                  <a:tcPr marL="6350" marR="6350" marT="6350" marB="0" anchor="b"/>
                </a:tc>
                <a:tc>
                  <a:txBody>
                    <a:bodyPr/>
                    <a:lstStyle/>
                    <a:p>
                      <a:pPr algn="r" fontAlgn="b"/>
                      <a:r>
                        <a:rPr lang="en-US" sz="1200" b="0" i="0" u="none" strike="noStrike">
                          <a:solidFill>
                            <a:srgbClr val="000000"/>
                          </a:solidFill>
                          <a:effectLst/>
                          <a:latin typeface="+mn-lt"/>
                        </a:rPr>
                        <a:t>77</a:t>
                      </a:r>
                    </a:p>
                  </a:txBody>
                  <a:tcPr marL="6350" marR="6350" marT="6350" marB="0" anchor="b"/>
                </a:tc>
                <a:tc>
                  <a:txBody>
                    <a:bodyPr/>
                    <a:lstStyle/>
                    <a:p>
                      <a:pPr algn="r" fontAlgn="b"/>
                      <a:r>
                        <a:rPr lang="en-US" sz="1200" b="0" i="0" u="none" strike="noStrike">
                          <a:solidFill>
                            <a:srgbClr val="000000"/>
                          </a:solidFill>
                          <a:effectLst/>
                          <a:latin typeface="+mn-lt"/>
                        </a:rPr>
                        <a:t>3</a:t>
                      </a:r>
                    </a:p>
                  </a:txBody>
                  <a:tcPr marL="6350" marR="6350" marT="6350" marB="0" anchor="b"/>
                </a:tc>
                <a:tc>
                  <a:txBody>
                    <a:bodyPr/>
                    <a:lstStyle/>
                    <a:p>
                      <a:pPr algn="r" fontAlgn="b"/>
                      <a:r>
                        <a:rPr lang="en-US" sz="1200" b="0" i="0" u="none" strike="noStrike">
                          <a:solidFill>
                            <a:srgbClr val="000000"/>
                          </a:solidFill>
                          <a:effectLst/>
                          <a:latin typeface="+mn-lt"/>
                        </a:rPr>
                        <a:t>163</a:t>
                      </a:r>
                    </a:p>
                  </a:txBody>
                  <a:tcPr marL="6350" marR="6350" marT="6350" marB="0" anchor="b"/>
                </a:tc>
                <a:tc>
                  <a:txBody>
                    <a:bodyPr/>
                    <a:lstStyle/>
                    <a:p>
                      <a:pPr algn="r" fontAlgn="b"/>
                      <a:r>
                        <a:rPr lang="en-US" sz="1200" b="0" i="0" u="none" strike="noStrike">
                          <a:solidFill>
                            <a:srgbClr val="000000"/>
                          </a:solidFill>
                          <a:effectLst/>
                          <a:latin typeface="+mn-lt"/>
                        </a:rPr>
                        <a:t>143</a:t>
                      </a:r>
                    </a:p>
                  </a:txBody>
                  <a:tcPr marL="6350" marR="6350" marT="6350" marB="0" anchor="b"/>
                </a:tc>
                <a:tc>
                  <a:txBody>
                    <a:bodyPr/>
                    <a:lstStyle/>
                    <a:p>
                      <a:pPr algn="r" fontAlgn="b"/>
                      <a:r>
                        <a:rPr lang="en-US" sz="1200" b="0" i="0" u="none" strike="noStrike" dirty="0">
                          <a:solidFill>
                            <a:srgbClr val="000000"/>
                          </a:solidFill>
                          <a:effectLst/>
                          <a:latin typeface="+mn-lt"/>
                        </a:rPr>
                        <a:t>167</a:t>
                      </a:r>
                    </a:p>
                  </a:txBody>
                  <a:tcPr marL="6350" marR="6350" marT="6350" marB="0" anchor="b"/>
                </a:tc>
                <a:extLst>
                  <a:ext uri="{0D108BD9-81ED-4DB2-BD59-A6C34878D82A}">
                    <a16:rowId xmlns:a16="http://schemas.microsoft.com/office/drawing/2014/main" val="1110804016"/>
                  </a:ext>
                </a:extLst>
              </a:tr>
            </a:tbl>
          </a:graphicData>
        </a:graphic>
      </p:graphicFrame>
    </p:spTree>
    <p:extLst>
      <p:ext uri="{BB962C8B-B14F-4D97-AF65-F5344CB8AC3E}">
        <p14:creationId xmlns:p14="http://schemas.microsoft.com/office/powerpoint/2010/main" val="99378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B1B469-2F0E-46FA-818B-CB394CAB8DDE}"/>
              </a:ext>
            </a:extLst>
          </p:cNvPr>
          <p:cNvSpPr>
            <a:spLocks noGrp="1"/>
          </p:cNvSpPr>
          <p:nvPr>
            <p:ph type="title"/>
          </p:nvPr>
        </p:nvSpPr>
        <p:spPr/>
        <p:txBody>
          <a:bodyPr/>
          <a:lstStyle/>
          <a:p>
            <a:r>
              <a:rPr lang="en-US"/>
              <a:t>USBU Marketing PPC</a:t>
            </a:r>
          </a:p>
        </p:txBody>
      </p:sp>
    </p:spTree>
    <p:extLst>
      <p:ext uri="{BB962C8B-B14F-4D97-AF65-F5344CB8AC3E}">
        <p14:creationId xmlns:p14="http://schemas.microsoft.com/office/powerpoint/2010/main" val="22210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E9D99-8C46-49D1-968A-94A478682B61}"/>
              </a:ext>
            </a:extLst>
          </p:cNvPr>
          <p:cNvSpPr>
            <a:spLocks noGrp="1"/>
          </p:cNvSpPr>
          <p:nvPr>
            <p:ph type="title"/>
          </p:nvPr>
        </p:nvSpPr>
        <p:spPr>
          <a:xfrm>
            <a:off x="384694" y="294468"/>
            <a:ext cx="11338560" cy="768263"/>
          </a:xfrm>
        </p:spPr>
        <p:txBody>
          <a:bodyPr/>
          <a:lstStyle/>
          <a:p>
            <a:r>
              <a:rPr lang="en-US"/>
              <a:t>USBU PPC</a:t>
            </a:r>
          </a:p>
        </p:txBody>
      </p:sp>
      <p:sp>
        <p:nvSpPr>
          <p:cNvPr id="4" name="Text Placeholder 3">
            <a:extLst>
              <a:ext uri="{FF2B5EF4-FFF2-40B4-BE49-F238E27FC236}">
                <a16:creationId xmlns:a16="http://schemas.microsoft.com/office/drawing/2014/main" id="{ACF5E7E3-76A9-48F0-8D0D-6CFE93AC93DA}"/>
              </a:ext>
            </a:extLst>
          </p:cNvPr>
          <p:cNvSpPr>
            <a:spLocks noGrp="1"/>
          </p:cNvSpPr>
          <p:nvPr>
            <p:ph type="body" sz="quarter" idx="16"/>
          </p:nvPr>
        </p:nvSpPr>
        <p:spPr>
          <a:xfrm>
            <a:off x="384694" y="1092459"/>
            <a:ext cx="11338560" cy="402336"/>
          </a:xfrm>
        </p:spPr>
        <p:txBody>
          <a:bodyPr/>
          <a:lstStyle/>
          <a:p>
            <a:r>
              <a:rPr lang="en-US" sz="2500" i="0" dirty="0">
                <a:solidFill>
                  <a:schemeClr val="tx1"/>
                </a:solidFill>
              </a:rPr>
              <a:t>2021</a:t>
            </a:r>
          </a:p>
        </p:txBody>
      </p:sp>
      <p:graphicFrame>
        <p:nvGraphicFramePr>
          <p:cNvPr id="20" name="Table 19">
            <a:extLst>
              <a:ext uri="{FF2B5EF4-FFF2-40B4-BE49-F238E27FC236}">
                <a16:creationId xmlns:a16="http://schemas.microsoft.com/office/drawing/2014/main" id="{69E73E57-D718-4BE5-80B3-E67944357141}"/>
              </a:ext>
            </a:extLst>
          </p:cNvPr>
          <p:cNvGraphicFramePr>
            <a:graphicFrameLocks noGrp="1"/>
          </p:cNvGraphicFramePr>
          <p:nvPr>
            <p:extLst>
              <p:ext uri="{D42A27DB-BD31-4B8C-83A1-F6EECF244321}">
                <p14:modId xmlns:p14="http://schemas.microsoft.com/office/powerpoint/2010/main" val="1471610231"/>
              </p:ext>
            </p:extLst>
          </p:nvPr>
        </p:nvGraphicFramePr>
        <p:xfrm>
          <a:off x="472456" y="2283870"/>
          <a:ext cx="11320040" cy="1766696"/>
        </p:xfrm>
        <a:graphic>
          <a:graphicData uri="http://schemas.openxmlformats.org/drawingml/2006/table">
            <a:tbl>
              <a:tblPr firstRow="1" bandRow="1">
                <a:tableStyleId>{21E4AEA4-8DFA-4A89-87EB-49C32662AFE0}</a:tableStyleId>
              </a:tblPr>
              <a:tblGrid>
                <a:gridCol w="922004">
                  <a:extLst>
                    <a:ext uri="{9D8B030D-6E8A-4147-A177-3AD203B41FA5}">
                      <a16:colId xmlns:a16="http://schemas.microsoft.com/office/drawing/2014/main" val="1609601348"/>
                    </a:ext>
                  </a:extLst>
                </a:gridCol>
                <a:gridCol w="776605">
                  <a:extLst>
                    <a:ext uri="{9D8B030D-6E8A-4147-A177-3AD203B41FA5}">
                      <a16:colId xmlns:a16="http://schemas.microsoft.com/office/drawing/2014/main" val="4280880245"/>
                    </a:ext>
                  </a:extLst>
                </a:gridCol>
                <a:gridCol w="856539">
                  <a:extLst>
                    <a:ext uri="{9D8B030D-6E8A-4147-A177-3AD203B41FA5}">
                      <a16:colId xmlns:a16="http://schemas.microsoft.com/office/drawing/2014/main" val="1561587232"/>
                    </a:ext>
                  </a:extLst>
                </a:gridCol>
                <a:gridCol w="871369">
                  <a:extLst>
                    <a:ext uri="{9D8B030D-6E8A-4147-A177-3AD203B41FA5}">
                      <a16:colId xmlns:a16="http://schemas.microsoft.com/office/drawing/2014/main" val="682704015"/>
                    </a:ext>
                  </a:extLst>
                </a:gridCol>
                <a:gridCol w="763793">
                  <a:extLst>
                    <a:ext uri="{9D8B030D-6E8A-4147-A177-3AD203B41FA5}">
                      <a16:colId xmlns:a16="http://schemas.microsoft.com/office/drawing/2014/main" val="402851621"/>
                    </a:ext>
                  </a:extLst>
                </a:gridCol>
                <a:gridCol w="839097">
                  <a:extLst>
                    <a:ext uri="{9D8B030D-6E8A-4147-A177-3AD203B41FA5}">
                      <a16:colId xmlns:a16="http://schemas.microsoft.com/office/drawing/2014/main" val="3409050611"/>
                    </a:ext>
                  </a:extLst>
                </a:gridCol>
                <a:gridCol w="753035">
                  <a:extLst>
                    <a:ext uri="{9D8B030D-6E8A-4147-A177-3AD203B41FA5}">
                      <a16:colId xmlns:a16="http://schemas.microsoft.com/office/drawing/2014/main" val="1393310545"/>
                    </a:ext>
                  </a:extLst>
                </a:gridCol>
                <a:gridCol w="785308">
                  <a:extLst>
                    <a:ext uri="{9D8B030D-6E8A-4147-A177-3AD203B41FA5}">
                      <a16:colId xmlns:a16="http://schemas.microsoft.com/office/drawing/2014/main" val="1277713091"/>
                    </a:ext>
                  </a:extLst>
                </a:gridCol>
                <a:gridCol w="772870">
                  <a:extLst>
                    <a:ext uri="{9D8B030D-6E8A-4147-A177-3AD203B41FA5}">
                      <a16:colId xmlns:a16="http://schemas.microsoft.com/office/drawing/2014/main" val="1442201619"/>
                    </a:ext>
                  </a:extLst>
                </a:gridCol>
                <a:gridCol w="786989">
                  <a:extLst>
                    <a:ext uri="{9D8B030D-6E8A-4147-A177-3AD203B41FA5}">
                      <a16:colId xmlns:a16="http://schemas.microsoft.com/office/drawing/2014/main" val="3582683877"/>
                    </a:ext>
                  </a:extLst>
                </a:gridCol>
                <a:gridCol w="785308">
                  <a:extLst>
                    <a:ext uri="{9D8B030D-6E8A-4147-A177-3AD203B41FA5}">
                      <a16:colId xmlns:a16="http://schemas.microsoft.com/office/drawing/2014/main" val="1498818586"/>
                    </a:ext>
                  </a:extLst>
                </a:gridCol>
                <a:gridCol w="774551">
                  <a:extLst>
                    <a:ext uri="{9D8B030D-6E8A-4147-A177-3AD203B41FA5}">
                      <a16:colId xmlns:a16="http://schemas.microsoft.com/office/drawing/2014/main" val="1549032308"/>
                    </a:ext>
                  </a:extLst>
                </a:gridCol>
                <a:gridCol w="786434">
                  <a:extLst>
                    <a:ext uri="{9D8B030D-6E8A-4147-A177-3AD203B41FA5}">
                      <a16:colId xmlns:a16="http://schemas.microsoft.com/office/drawing/2014/main" val="13817360"/>
                    </a:ext>
                  </a:extLst>
                </a:gridCol>
                <a:gridCol w="846138">
                  <a:extLst>
                    <a:ext uri="{9D8B030D-6E8A-4147-A177-3AD203B41FA5}">
                      <a16:colId xmlns:a16="http://schemas.microsoft.com/office/drawing/2014/main" val="1235186571"/>
                    </a:ext>
                  </a:extLst>
                </a:gridCol>
              </a:tblGrid>
              <a:tr h="191668">
                <a:tc>
                  <a:txBody>
                    <a:bodyPr/>
                    <a:lstStyle/>
                    <a:p>
                      <a:endParaRPr lang="en-US" sz="1200"/>
                    </a:p>
                  </a:txBody>
                  <a:tcPr/>
                </a:tc>
                <a:tc>
                  <a:txBody>
                    <a:bodyPr/>
                    <a:lstStyle/>
                    <a:p>
                      <a:r>
                        <a:rPr lang="en-US" sz="1200"/>
                        <a:t>Jan.</a:t>
                      </a:r>
                    </a:p>
                  </a:txBody>
                  <a:tcPr/>
                </a:tc>
                <a:tc>
                  <a:txBody>
                    <a:bodyPr/>
                    <a:lstStyle/>
                    <a:p>
                      <a:r>
                        <a:rPr lang="en-US" sz="1200"/>
                        <a:t>Feb.</a:t>
                      </a:r>
                    </a:p>
                  </a:txBody>
                  <a:tcPr/>
                </a:tc>
                <a:tc>
                  <a:txBody>
                    <a:bodyPr/>
                    <a:lstStyle/>
                    <a:p>
                      <a:r>
                        <a:rPr lang="en-US" sz="1200"/>
                        <a:t>March</a:t>
                      </a:r>
                    </a:p>
                  </a:txBody>
                  <a:tcPr/>
                </a:tc>
                <a:tc>
                  <a:txBody>
                    <a:bodyPr/>
                    <a:lstStyle/>
                    <a:p>
                      <a:r>
                        <a:rPr lang="en-US" sz="1200"/>
                        <a:t>April</a:t>
                      </a:r>
                    </a:p>
                  </a:txBody>
                  <a:tcPr/>
                </a:tc>
                <a:tc>
                  <a:txBody>
                    <a:bodyPr/>
                    <a:lstStyle/>
                    <a:p>
                      <a:r>
                        <a:rPr lang="en-US" sz="1200"/>
                        <a:t>May</a:t>
                      </a:r>
                    </a:p>
                  </a:txBody>
                  <a:tcPr/>
                </a:tc>
                <a:tc>
                  <a:txBody>
                    <a:bodyPr/>
                    <a:lstStyle/>
                    <a:p>
                      <a:r>
                        <a:rPr lang="en-US" sz="1200"/>
                        <a:t>June</a:t>
                      </a:r>
                    </a:p>
                  </a:txBody>
                  <a:tcPr/>
                </a:tc>
                <a:tc>
                  <a:txBody>
                    <a:bodyPr/>
                    <a:lstStyle/>
                    <a:p>
                      <a:r>
                        <a:rPr lang="en-US" sz="1200"/>
                        <a:t>July</a:t>
                      </a:r>
                    </a:p>
                  </a:txBody>
                  <a:tcPr/>
                </a:tc>
                <a:tc>
                  <a:txBody>
                    <a:bodyPr/>
                    <a:lstStyle/>
                    <a:p>
                      <a:r>
                        <a:rPr lang="en-US" sz="1200"/>
                        <a:t>Aug.</a:t>
                      </a:r>
                    </a:p>
                  </a:txBody>
                  <a:tcPr/>
                </a:tc>
                <a:tc>
                  <a:txBody>
                    <a:bodyPr/>
                    <a:lstStyle/>
                    <a:p>
                      <a:r>
                        <a:rPr lang="en-US" sz="1200"/>
                        <a:t>Sept.</a:t>
                      </a:r>
                    </a:p>
                  </a:txBody>
                  <a:tcPr/>
                </a:tc>
                <a:tc>
                  <a:txBody>
                    <a:bodyPr/>
                    <a:lstStyle/>
                    <a:p>
                      <a:r>
                        <a:rPr lang="en-US" sz="1200"/>
                        <a:t>Oct.</a:t>
                      </a:r>
                    </a:p>
                  </a:txBody>
                  <a:tcPr/>
                </a:tc>
                <a:tc>
                  <a:txBody>
                    <a:bodyPr/>
                    <a:lstStyle/>
                    <a:p>
                      <a:r>
                        <a:rPr lang="en-US" sz="1200"/>
                        <a:t>Nov.</a:t>
                      </a:r>
                    </a:p>
                  </a:txBody>
                  <a:tcPr/>
                </a:tc>
                <a:tc>
                  <a:txBody>
                    <a:bodyPr/>
                    <a:lstStyle/>
                    <a:p>
                      <a:r>
                        <a:rPr lang="en-US" sz="1200"/>
                        <a:t>Dec.</a:t>
                      </a:r>
                    </a:p>
                  </a:txBody>
                  <a:tcPr/>
                </a:tc>
                <a:tc>
                  <a:txBody>
                    <a:bodyPr/>
                    <a:lstStyle/>
                    <a:p>
                      <a:r>
                        <a:rPr lang="en-US" sz="1200"/>
                        <a:t>Avg.</a:t>
                      </a:r>
                    </a:p>
                  </a:txBody>
                  <a:tcPr/>
                </a:tc>
                <a:extLst>
                  <a:ext uri="{0D108BD9-81ED-4DB2-BD59-A6C34878D82A}">
                    <a16:rowId xmlns:a16="http://schemas.microsoft.com/office/drawing/2014/main" val="2353146752"/>
                  </a:ext>
                </a:extLst>
              </a:tr>
              <a:tr h="155464">
                <a:tc>
                  <a:txBody>
                    <a:bodyPr/>
                    <a:lstStyle/>
                    <a:p>
                      <a:r>
                        <a:rPr lang="en-US" sz="1000"/>
                        <a:t>Spend</a:t>
                      </a:r>
                    </a:p>
                  </a:txBody>
                  <a:tcPr anchor="ctr"/>
                </a:tc>
                <a:tc>
                  <a:txBody>
                    <a:bodyPr/>
                    <a:lstStyle/>
                    <a:p>
                      <a:pPr algn="l" rtl="0" fontAlgn="base"/>
                      <a:r>
                        <a:rPr lang="en-US" sz="1000" b="0" i="0" u="none" strike="noStrike">
                          <a:solidFill>
                            <a:srgbClr val="000000"/>
                          </a:solidFill>
                          <a:effectLst/>
                          <a:latin typeface="Arial" panose="020B0604020202020204" pitchFamily="34" charset="0"/>
                        </a:rPr>
                        <a:t>$3169.10 </a:t>
                      </a:r>
                      <a:r>
                        <a:rPr lang="en-US" sz="1000" b="0" i="0">
                          <a:solidFill>
                            <a:srgbClr val="2B3A42"/>
                          </a:solidFill>
                          <a:effectLst/>
                          <a:latin typeface="Arial" panose="020B0604020202020204" pitchFamily="34" charset="0"/>
                        </a:rPr>
                        <a:t>​</a:t>
                      </a:r>
                      <a:endParaRPr lang="en-US" sz="1000" b="0" i="0">
                        <a:solidFill>
                          <a:srgbClr val="2B3A42"/>
                        </a:solidFill>
                        <a:effectLst/>
                      </a:endParaRPr>
                    </a:p>
                  </a:txBody>
                  <a:tcPr anchor="b"/>
                </a:tc>
                <a:tc>
                  <a:txBody>
                    <a:bodyPr/>
                    <a:lstStyle/>
                    <a:p>
                      <a:pPr algn="l" rtl="0" fontAlgn="base"/>
                      <a:r>
                        <a:rPr lang="en-US" sz="1000" b="0" i="0" u="none" strike="noStrike">
                          <a:solidFill>
                            <a:srgbClr val="000000"/>
                          </a:solidFill>
                          <a:effectLst/>
                          <a:latin typeface="Arial" panose="020B0604020202020204" pitchFamily="34" charset="0"/>
                        </a:rPr>
                        <a:t> $3035.86</a:t>
                      </a:r>
                      <a:r>
                        <a:rPr lang="en-US" sz="1000" b="0" i="0">
                          <a:solidFill>
                            <a:srgbClr val="2B3A42"/>
                          </a:solidFill>
                          <a:effectLst/>
                          <a:latin typeface="Arial" panose="020B0604020202020204" pitchFamily="34" charset="0"/>
                        </a:rPr>
                        <a:t>​</a:t>
                      </a:r>
                      <a:endParaRPr lang="en-US" sz="1000" b="0" i="0">
                        <a:solidFill>
                          <a:srgbClr val="2B3A42"/>
                        </a:solidFill>
                        <a:effectLst/>
                      </a:endParaRPr>
                    </a:p>
                  </a:txBody>
                  <a:tcPr/>
                </a:tc>
                <a:tc>
                  <a:txBody>
                    <a:bodyPr/>
                    <a:lstStyle/>
                    <a:p>
                      <a:r>
                        <a:rPr lang="en-US" sz="1000" b="0" i="0" u="none" strike="noStrike" kern="1200">
                          <a:solidFill>
                            <a:srgbClr val="000000"/>
                          </a:solidFill>
                          <a:latin typeface="+mn-lt"/>
                          <a:ea typeface="+mn-ea"/>
                          <a:cs typeface="+mn-cs"/>
                        </a:rPr>
                        <a:t>$3040.00</a:t>
                      </a:r>
                    </a:p>
                  </a:txBody>
                  <a:tcPr/>
                </a:tc>
                <a:tc>
                  <a:txBody>
                    <a:bodyPr/>
                    <a:lstStyle/>
                    <a:p>
                      <a:r>
                        <a:rPr lang="en-US" sz="1000" b="0" i="0" u="none" strike="noStrike" kern="1200">
                          <a:solidFill>
                            <a:srgbClr val="000000"/>
                          </a:solidFill>
                          <a:latin typeface="+mn-lt"/>
                          <a:ea typeface="+mn-ea"/>
                          <a:cs typeface="+mn-cs"/>
                        </a:rPr>
                        <a:t>$3,025.75</a:t>
                      </a:r>
                    </a:p>
                  </a:txBody>
                  <a:tcPr/>
                </a:tc>
                <a:tc>
                  <a:txBody>
                    <a:bodyPr/>
                    <a:lstStyle/>
                    <a:p>
                      <a:r>
                        <a:rPr lang="en-US" sz="1000" b="0" i="0" u="none" strike="noStrike" kern="1200">
                          <a:solidFill>
                            <a:srgbClr val="000000"/>
                          </a:solidFill>
                          <a:latin typeface="+mn-lt"/>
                          <a:ea typeface="+mn-ea"/>
                          <a:cs typeface="+mn-cs"/>
                        </a:rPr>
                        <a:t>$3,582.33</a:t>
                      </a:r>
                    </a:p>
                  </a:txBody>
                  <a:tcPr/>
                </a:tc>
                <a:tc>
                  <a:txBody>
                    <a:bodyPr/>
                    <a:lstStyle/>
                    <a:p>
                      <a:r>
                        <a:rPr lang="en-US" sz="1000" b="0" i="0" u="none" strike="noStrike" kern="1200">
                          <a:solidFill>
                            <a:srgbClr val="000000"/>
                          </a:solidFill>
                          <a:latin typeface="+mn-lt"/>
                          <a:ea typeface="+mn-ea"/>
                          <a:cs typeface="+mn-cs"/>
                        </a:rPr>
                        <a:t>$4,554.88</a:t>
                      </a:r>
                    </a:p>
                  </a:txBody>
                  <a:tcPr/>
                </a:tc>
                <a:tc>
                  <a:txBody>
                    <a:bodyPr/>
                    <a:lstStyle/>
                    <a:p>
                      <a:r>
                        <a:rPr lang="en-US" sz="1000" dirty="0">
                          <a:solidFill>
                            <a:schemeClr val="tx1"/>
                          </a:solidFill>
                        </a:rPr>
                        <a:t>$4,462.05</a:t>
                      </a:r>
                    </a:p>
                  </a:txBody>
                  <a:tcPr/>
                </a:tc>
                <a:tc>
                  <a:txBody>
                    <a:bodyPr/>
                    <a:lstStyle/>
                    <a:p>
                      <a:r>
                        <a:rPr lang="en-US" sz="1000" dirty="0">
                          <a:solidFill>
                            <a:schemeClr val="tx1"/>
                          </a:solidFill>
                        </a:rPr>
                        <a:t>$4,554.70</a:t>
                      </a: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4945315"/>
                  </a:ext>
                </a:extLst>
              </a:tr>
              <a:tr h="155464">
                <a:tc>
                  <a:txBody>
                    <a:bodyPr/>
                    <a:lstStyle/>
                    <a:p>
                      <a:r>
                        <a:rPr lang="en-US" sz="1000"/>
                        <a:t>Clicks</a:t>
                      </a:r>
                    </a:p>
                  </a:txBody>
                  <a:tcPr anchor="ctr"/>
                </a:tc>
                <a:tc>
                  <a:txBody>
                    <a:bodyPr/>
                    <a:lstStyle/>
                    <a:p>
                      <a:pPr algn="l" rtl="0" fontAlgn="base"/>
                      <a:r>
                        <a:rPr lang="en-US" sz="1000" b="0" i="0" u="none" strike="noStrike">
                          <a:solidFill>
                            <a:srgbClr val="000000"/>
                          </a:solidFill>
                          <a:effectLst/>
                          <a:latin typeface="Arial" panose="020B0604020202020204" pitchFamily="34" charset="0"/>
                        </a:rPr>
                        <a:t>771</a:t>
                      </a:r>
                      <a:r>
                        <a:rPr lang="en-US" sz="1000" b="0" i="0">
                          <a:solidFill>
                            <a:srgbClr val="2B3A42"/>
                          </a:solidFill>
                          <a:effectLst/>
                          <a:latin typeface="Arial" panose="020B0604020202020204" pitchFamily="34" charset="0"/>
                        </a:rPr>
                        <a:t>​</a:t>
                      </a:r>
                      <a:endParaRPr lang="en-US" sz="1000" b="0" i="0">
                        <a:solidFill>
                          <a:srgbClr val="2B3A42"/>
                        </a:solidFill>
                        <a:effectLst/>
                      </a:endParaRPr>
                    </a:p>
                  </a:txBody>
                  <a:tcPr anchor="b"/>
                </a:tc>
                <a:tc>
                  <a:txBody>
                    <a:bodyPr/>
                    <a:lstStyle/>
                    <a:p>
                      <a:pPr algn="l" rtl="0" fontAlgn="base"/>
                      <a:r>
                        <a:rPr lang="en-US" sz="1000" b="0" i="0">
                          <a:solidFill>
                            <a:srgbClr val="2B3A42"/>
                          </a:solidFill>
                          <a:effectLst/>
                          <a:latin typeface="Arial" panose="020B0604020202020204" pitchFamily="34" charset="0"/>
                        </a:rPr>
                        <a:t>676​</a:t>
                      </a:r>
                      <a:endParaRPr lang="en-US" sz="1000" b="0" i="0">
                        <a:solidFill>
                          <a:srgbClr val="2B3A42"/>
                        </a:solidFill>
                        <a:effectLst/>
                      </a:endParaRPr>
                    </a:p>
                  </a:txBody>
                  <a:tcPr/>
                </a:tc>
                <a:tc>
                  <a:txBody>
                    <a:bodyPr/>
                    <a:lstStyle/>
                    <a:p>
                      <a:r>
                        <a:rPr lang="en-US" sz="1000" b="0" i="0" u="none" strike="noStrike" kern="1200">
                          <a:solidFill>
                            <a:srgbClr val="000000"/>
                          </a:solidFill>
                          <a:latin typeface="+mn-lt"/>
                          <a:ea typeface="+mn-ea"/>
                          <a:cs typeface="+mn-cs"/>
                        </a:rPr>
                        <a:t>931</a:t>
                      </a:r>
                    </a:p>
                  </a:txBody>
                  <a:tcPr/>
                </a:tc>
                <a:tc>
                  <a:txBody>
                    <a:bodyPr/>
                    <a:lstStyle/>
                    <a:p>
                      <a:r>
                        <a:rPr lang="en-US" sz="1000" b="0" i="0" u="none" strike="noStrike" kern="1200">
                          <a:solidFill>
                            <a:srgbClr val="000000"/>
                          </a:solidFill>
                          <a:latin typeface="+mn-lt"/>
                          <a:ea typeface="+mn-ea"/>
                          <a:cs typeface="+mn-cs"/>
                        </a:rPr>
                        <a:t>637</a:t>
                      </a:r>
                    </a:p>
                  </a:txBody>
                  <a:tcPr/>
                </a:tc>
                <a:tc>
                  <a:txBody>
                    <a:bodyPr/>
                    <a:lstStyle/>
                    <a:p>
                      <a:r>
                        <a:rPr lang="en-US" sz="1000" b="0" i="0" u="none" strike="noStrike" kern="1200">
                          <a:solidFill>
                            <a:srgbClr val="000000"/>
                          </a:solidFill>
                          <a:latin typeface="+mn-lt"/>
                          <a:ea typeface="+mn-ea"/>
                          <a:cs typeface="+mn-cs"/>
                        </a:rPr>
                        <a:t>738</a:t>
                      </a:r>
                    </a:p>
                  </a:txBody>
                  <a:tcPr/>
                </a:tc>
                <a:tc>
                  <a:txBody>
                    <a:bodyPr/>
                    <a:lstStyle/>
                    <a:p>
                      <a:r>
                        <a:rPr lang="en-US" sz="1000" b="0" i="0" u="none" strike="noStrike" kern="1200">
                          <a:solidFill>
                            <a:srgbClr val="000000"/>
                          </a:solidFill>
                          <a:latin typeface="+mn-lt"/>
                          <a:ea typeface="+mn-ea"/>
                          <a:cs typeface="+mn-cs"/>
                        </a:rPr>
                        <a:t>1140</a:t>
                      </a:r>
                    </a:p>
                  </a:txBody>
                  <a:tcPr/>
                </a:tc>
                <a:tc>
                  <a:txBody>
                    <a:bodyPr/>
                    <a:lstStyle/>
                    <a:p>
                      <a:r>
                        <a:rPr lang="en-US" sz="1000" dirty="0">
                          <a:solidFill>
                            <a:schemeClr val="tx1"/>
                          </a:solidFill>
                        </a:rPr>
                        <a:t>1,575</a:t>
                      </a:r>
                    </a:p>
                  </a:txBody>
                  <a:tcPr/>
                </a:tc>
                <a:tc>
                  <a:txBody>
                    <a:bodyPr/>
                    <a:lstStyle/>
                    <a:p>
                      <a:r>
                        <a:rPr lang="en-US" sz="1000" dirty="0">
                          <a:solidFill>
                            <a:schemeClr val="tx1"/>
                          </a:solidFill>
                        </a:rPr>
                        <a:t>1,761</a:t>
                      </a: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21340581"/>
                  </a:ext>
                </a:extLst>
              </a:tr>
              <a:tr h="155464">
                <a:tc>
                  <a:txBody>
                    <a:bodyPr/>
                    <a:lstStyle/>
                    <a:p>
                      <a:r>
                        <a:rPr lang="en-US" sz="1000"/>
                        <a:t>Impressions</a:t>
                      </a:r>
                    </a:p>
                  </a:txBody>
                  <a:tcPr anchor="ctr"/>
                </a:tc>
                <a:tc>
                  <a:txBody>
                    <a:bodyPr/>
                    <a:lstStyle/>
                    <a:p>
                      <a:pPr algn="l" rtl="0" fontAlgn="base"/>
                      <a:r>
                        <a:rPr lang="en-US" sz="1000" b="0" i="0" u="none" strike="noStrike">
                          <a:solidFill>
                            <a:srgbClr val="000000"/>
                          </a:solidFill>
                          <a:effectLst/>
                          <a:latin typeface="Arial" panose="020B0604020202020204" pitchFamily="34" charset="0"/>
                        </a:rPr>
                        <a:t>112259</a:t>
                      </a:r>
                      <a:r>
                        <a:rPr lang="en-US" sz="1000" b="0" i="0">
                          <a:solidFill>
                            <a:srgbClr val="2B3A42"/>
                          </a:solidFill>
                          <a:effectLst/>
                          <a:latin typeface="Arial" panose="020B0604020202020204" pitchFamily="34" charset="0"/>
                        </a:rPr>
                        <a:t>​</a:t>
                      </a:r>
                      <a:endParaRPr lang="en-US" sz="1000" b="0" i="0">
                        <a:solidFill>
                          <a:srgbClr val="2B3A42"/>
                        </a:solidFill>
                        <a:effectLst/>
                      </a:endParaRPr>
                    </a:p>
                  </a:txBody>
                  <a:tcPr anchor="b"/>
                </a:tc>
                <a:tc>
                  <a:txBody>
                    <a:bodyPr/>
                    <a:lstStyle/>
                    <a:p>
                      <a:pPr algn="l" rtl="0" fontAlgn="base"/>
                      <a:r>
                        <a:rPr lang="en-US" sz="1000" b="0" i="0">
                          <a:solidFill>
                            <a:srgbClr val="2B3A42"/>
                          </a:solidFill>
                          <a:effectLst/>
                          <a:latin typeface="Arial" panose="020B0604020202020204" pitchFamily="34" charset="0"/>
                        </a:rPr>
                        <a:t>47329​</a:t>
                      </a:r>
                      <a:endParaRPr lang="en-US" sz="1000" b="0" i="0">
                        <a:solidFill>
                          <a:srgbClr val="2B3A42"/>
                        </a:solidFill>
                        <a:effectLst/>
                      </a:endParaRPr>
                    </a:p>
                  </a:txBody>
                  <a:tcPr/>
                </a:tc>
                <a:tc>
                  <a:txBody>
                    <a:bodyPr/>
                    <a:lstStyle/>
                    <a:p>
                      <a:r>
                        <a:rPr lang="en-US" sz="1000" b="0" i="0" u="none" strike="noStrike" kern="1200">
                          <a:solidFill>
                            <a:srgbClr val="000000"/>
                          </a:solidFill>
                          <a:latin typeface="+mn-lt"/>
                          <a:ea typeface="+mn-ea"/>
                          <a:cs typeface="+mn-cs"/>
                        </a:rPr>
                        <a:t>109925</a:t>
                      </a:r>
                    </a:p>
                  </a:txBody>
                  <a:tcPr/>
                </a:tc>
                <a:tc>
                  <a:txBody>
                    <a:bodyPr/>
                    <a:lstStyle/>
                    <a:p>
                      <a:r>
                        <a:rPr lang="en-US" sz="1000" b="0" i="0" u="none" strike="noStrike" kern="1200">
                          <a:solidFill>
                            <a:srgbClr val="000000"/>
                          </a:solidFill>
                          <a:latin typeface="+mn-lt"/>
                          <a:ea typeface="+mn-ea"/>
                          <a:cs typeface="+mn-cs"/>
                        </a:rPr>
                        <a:t>46389</a:t>
                      </a:r>
                    </a:p>
                  </a:txBody>
                  <a:tcPr/>
                </a:tc>
                <a:tc>
                  <a:txBody>
                    <a:bodyPr/>
                    <a:lstStyle/>
                    <a:p>
                      <a:r>
                        <a:rPr lang="en-US" sz="1000" b="0" i="0" u="none" strike="noStrike" kern="1200">
                          <a:solidFill>
                            <a:srgbClr val="000000"/>
                          </a:solidFill>
                          <a:latin typeface="+mn-lt"/>
                          <a:ea typeface="+mn-ea"/>
                          <a:cs typeface="+mn-cs"/>
                        </a:rPr>
                        <a:t>71,398</a:t>
                      </a:r>
                    </a:p>
                  </a:txBody>
                  <a:tcPr/>
                </a:tc>
                <a:tc>
                  <a:txBody>
                    <a:bodyPr/>
                    <a:lstStyle/>
                    <a:p>
                      <a:r>
                        <a:rPr lang="en-US" sz="1000" b="0" i="0" u="none" strike="noStrike" kern="1200">
                          <a:solidFill>
                            <a:srgbClr val="000000"/>
                          </a:solidFill>
                          <a:latin typeface="+mn-lt"/>
                          <a:ea typeface="+mn-ea"/>
                          <a:cs typeface="+mn-cs"/>
                        </a:rPr>
                        <a:t>62116</a:t>
                      </a:r>
                    </a:p>
                  </a:txBody>
                  <a:tcPr/>
                </a:tc>
                <a:tc>
                  <a:txBody>
                    <a:bodyPr/>
                    <a:lstStyle/>
                    <a:p>
                      <a:r>
                        <a:rPr lang="en-US" sz="1000" dirty="0">
                          <a:solidFill>
                            <a:schemeClr val="tx1"/>
                          </a:solidFill>
                        </a:rPr>
                        <a:t>156,770</a:t>
                      </a:r>
                    </a:p>
                  </a:txBody>
                  <a:tcPr/>
                </a:tc>
                <a:tc>
                  <a:txBody>
                    <a:bodyPr/>
                    <a:lstStyle/>
                    <a:p>
                      <a:r>
                        <a:rPr lang="en-US" sz="1000" dirty="0">
                          <a:solidFill>
                            <a:schemeClr val="tx1"/>
                          </a:solidFill>
                        </a:rPr>
                        <a:t>175,488</a:t>
                      </a: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2334577"/>
                  </a:ext>
                </a:extLst>
              </a:tr>
              <a:tr h="155464">
                <a:tc>
                  <a:txBody>
                    <a:bodyPr/>
                    <a:lstStyle/>
                    <a:p>
                      <a:r>
                        <a:rPr lang="en-US" sz="1000"/>
                        <a:t>Conv.</a:t>
                      </a:r>
                    </a:p>
                  </a:txBody>
                  <a:tcPr anchor="ctr"/>
                </a:tc>
                <a:tc>
                  <a:txBody>
                    <a:bodyPr/>
                    <a:lstStyle/>
                    <a:p>
                      <a:pPr algn="l" rtl="0" fontAlgn="base"/>
                      <a:r>
                        <a:rPr lang="en-US" sz="1000" b="0" i="0">
                          <a:solidFill>
                            <a:srgbClr val="2B3A42"/>
                          </a:solidFill>
                          <a:effectLst/>
                          <a:latin typeface="Arial" panose="020B0604020202020204" pitchFamily="34" charset="0"/>
                        </a:rPr>
                        <a:t>43​</a:t>
                      </a:r>
                      <a:endParaRPr lang="en-US" sz="1000" b="0" i="0">
                        <a:solidFill>
                          <a:srgbClr val="2B3A42"/>
                        </a:solidFill>
                        <a:effectLst/>
                      </a:endParaRPr>
                    </a:p>
                  </a:txBody>
                  <a:tcPr anchor="b"/>
                </a:tc>
                <a:tc>
                  <a:txBody>
                    <a:bodyPr/>
                    <a:lstStyle/>
                    <a:p>
                      <a:pPr algn="l" rtl="0" fontAlgn="base"/>
                      <a:r>
                        <a:rPr lang="en-US" sz="1000" b="0" i="0">
                          <a:solidFill>
                            <a:srgbClr val="2B3A42"/>
                          </a:solidFill>
                          <a:effectLst/>
                          <a:latin typeface="Arial" panose="020B0604020202020204" pitchFamily="34" charset="0"/>
                        </a:rPr>
                        <a:t>34​</a:t>
                      </a:r>
                      <a:endParaRPr lang="en-US" sz="1000" b="0" i="0">
                        <a:solidFill>
                          <a:srgbClr val="2B3A42"/>
                        </a:solidFill>
                        <a:effectLst/>
                      </a:endParaRPr>
                    </a:p>
                  </a:txBody>
                  <a:tcPr/>
                </a:tc>
                <a:tc>
                  <a:txBody>
                    <a:bodyPr/>
                    <a:lstStyle/>
                    <a:p>
                      <a:r>
                        <a:rPr lang="en-US" sz="1000" b="0" i="0" u="none" strike="noStrike" kern="1200">
                          <a:solidFill>
                            <a:srgbClr val="000000"/>
                          </a:solidFill>
                          <a:latin typeface="+mn-lt"/>
                          <a:ea typeface="+mn-ea"/>
                          <a:cs typeface="+mn-cs"/>
                        </a:rPr>
                        <a:t>40</a:t>
                      </a:r>
                    </a:p>
                  </a:txBody>
                  <a:tcPr/>
                </a:tc>
                <a:tc>
                  <a:txBody>
                    <a:bodyPr/>
                    <a:lstStyle/>
                    <a:p>
                      <a:r>
                        <a:rPr lang="en-US" sz="1000" b="0" i="0" u="none" strike="noStrike" kern="1200">
                          <a:solidFill>
                            <a:srgbClr val="000000"/>
                          </a:solidFill>
                          <a:latin typeface="+mn-lt"/>
                          <a:ea typeface="+mn-ea"/>
                          <a:cs typeface="+mn-cs"/>
                        </a:rPr>
                        <a:t>41</a:t>
                      </a:r>
                    </a:p>
                  </a:txBody>
                  <a:tcPr/>
                </a:tc>
                <a:tc>
                  <a:txBody>
                    <a:bodyPr/>
                    <a:lstStyle/>
                    <a:p>
                      <a:r>
                        <a:rPr lang="en-US" sz="1000" b="0" i="0" u="none" strike="noStrike" kern="1200">
                          <a:solidFill>
                            <a:srgbClr val="000000"/>
                          </a:solidFill>
                          <a:latin typeface="+mn-lt"/>
                          <a:ea typeface="+mn-ea"/>
                          <a:cs typeface="+mn-cs"/>
                        </a:rPr>
                        <a:t>43</a:t>
                      </a:r>
                    </a:p>
                  </a:txBody>
                  <a:tcPr/>
                </a:tc>
                <a:tc>
                  <a:txBody>
                    <a:bodyPr/>
                    <a:lstStyle/>
                    <a:p>
                      <a:r>
                        <a:rPr lang="en-US" sz="1000" b="0" i="0" u="none" strike="noStrike" kern="1200">
                          <a:solidFill>
                            <a:srgbClr val="000000"/>
                          </a:solidFill>
                          <a:latin typeface="+mn-lt"/>
                          <a:ea typeface="+mn-ea"/>
                          <a:cs typeface="+mn-cs"/>
                        </a:rPr>
                        <a:t>64</a:t>
                      </a:r>
                    </a:p>
                  </a:txBody>
                  <a:tcPr/>
                </a:tc>
                <a:tc>
                  <a:txBody>
                    <a:bodyPr/>
                    <a:lstStyle/>
                    <a:p>
                      <a:r>
                        <a:rPr lang="en-US" sz="1000" dirty="0">
                          <a:solidFill>
                            <a:schemeClr val="tx1"/>
                          </a:solidFill>
                        </a:rPr>
                        <a:t>50</a:t>
                      </a:r>
                    </a:p>
                  </a:txBody>
                  <a:tcPr/>
                </a:tc>
                <a:tc>
                  <a:txBody>
                    <a:bodyPr/>
                    <a:lstStyle/>
                    <a:p>
                      <a:r>
                        <a:rPr lang="en-US" sz="1000" dirty="0">
                          <a:solidFill>
                            <a:schemeClr val="tx1"/>
                          </a:solidFill>
                        </a:rPr>
                        <a:t>74</a:t>
                      </a: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0739261"/>
                  </a:ext>
                </a:extLst>
              </a:tr>
              <a:tr h="258508">
                <a:tc>
                  <a:txBody>
                    <a:bodyPr/>
                    <a:lstStyle/>
                    <a:p>
                      <a:r>
                        <a:rPr lang="en-US" sz="1000"/>
                        <a:t>Conv. Rate</a:t>
                      </a:r>
                    </a:p>
                  </a:txBody>
                  <a:tcPr anchor="ctr"/>
                </a:tc>
                <a:tc>
                  <a:txBody>
                    <a:bodyPr/>
                    <a:lstStyle/>
                    <a:p>
                      <a:pPr algn="l" rtl="0" fontAlgn="base"/>
                      <a:r>
                        <a:rPr lang="en-US" sz="1000" b="0" i="0" u="none" strike="noStrike">
                          <a:solidFill>
                            <a:srgbClr val="000000"/>
                          </a:solidFill>
                          <a:effectLst/>
                          <a:latin typeface="Arial" panose="020B0604020202020204" pitchFamily="34" charset="0"/>
                        </a:rPr>
                        <a:t>5.6%</a:t>
                      </a:r>
                      <a:r>
                        <a:rPr lang="en-US" sz="1000" b="0" i="0">
                          <a:solidFill>
                            <a:srgbClr val="2B3A42"/>
                          </a:solidFill>
                          <a:effectLst/>
                          <a:latin typeface="Arial" panose="020B0604020202020204" pitchFamily="34" charset="0"/>
                        </a:rPr>
                        <a:t>​</a:t>
                      </a:r>
                      <a:endParaRPr lang="en-US" sz="1000" b="0" i="0">
                        <a:solidFill>
                          <a:srgbClr val="2B3A42"/>
                        </a:solidFill>
                        <a:effectLst/>
                      </a:endParaRPr>
                    </a:p>
                  </a:txBody>
                  <a:tcPr anchor="b"/>
                </a:tc>
                <a:tc>
                  <a:txBody>
                    <a:bodyPr/>
                    <a:lstStyle/>
                    <a:p>
                      <a:pPr algn="l" rtl="0" fontAlgn="base"/>
                      <a:r>
                        <a:rPr lang="en-US" sz="1000" b="0" i="0" u="none" strike="noStrike">
                          <a:solidFill>
                            <a:srgbClr val="000000"/>
                          </a:solidFill>
                          <a:effectLst/>
                          <a:latin typeface="Arial" panose="020B0604020202020204" pitchFamily="34" charset="0"/>
                        </a:rPr>
                        <a:t>5%</a:t>
                      </a:r>
                      <a:r>
                        <a:rPr lang="en-US" sz="1000" b="0" i="0">
                          <a:solidFill>
                            <a:srgbClr val="2B3A42"/>
                          </a:solidFill>
                          <a:effectLst/>
                          <a:latin typeface="Arial" panose="020B0604020202020204" pitchFamily="34" charset="0"/>
                        </a:rPr>
                        <a:t>​</a:t>
                      </a:r>
                      <a:endParaRPr lang="en-US" sz="1000" b="0" i="0">
                        <a:solidFill>
                          <a:srgbClr val="2B3A42"/>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a:solidFill>
                            <a:srgbClr val="000000"/>
                          </a:solidFill>
                          <a:latin typeface="+mn-lt"/>
                          <a:ea typeface="+mn-ea"/>
                          <a:cs typeface="+mn-cs"/>
                        </a:rPr>
                        <a:t>4.3%</a:t>
                      </a:r>
                    </a:p>
                  </a:txBody>
                  <a:tcPr/>
                </a:tc>
                <a:tc>
                  <a:txBody>
                    <a:bodyPr/>
                    <a:lstStyle/>
                    <a:p>
                      <a:r>
                        <a:rPr lang="en-US" sz="1000" b="0" i="0" u="none" strike="noStrike" kern="1200">
                          <a:solidFill>
                            <a:srgbClr val="000000"/>
                          </a:solidFill>
                          <a:latin typeface="+mn-lt"/>
                          <a:ea typeface="+mn-ea"/>
                          <a:cs typeface="+mn-cs"/>
                        </a:rPr>
                        <a:t>6.4%</a:t>
                      </a:r>
                    </a:p>
                  </a:txBody>
                  <a:tcPr/>
                </a:tc>
                <a:tc>
                  <a:txBody>
                    <a:bodyPr/>
                    <a:lstStyle/>
                    <a:p>
                      <a:r>
                        <a:rPr lang="en-US" sz="1000" b="0" i="0" u="none" strike="noStrike" kern="1200">
                          <a:solidFill>
                            <a:srgbClr val="000000"/>
                          </a:solidFill>
                          <a:latin typeface="+mn-lt"/>
                          <a:ea typeface="+mn-ea"/>
                          <a:cs typeface="+mn-cs"/>
                        </a:rPr>
                        <a:t>5.8%</a:t>
                      </a:r>
                    </a:p>
                  </a:txBody>
                  <a:tcPr/>
                </a:tc>
                <a:tc>
                  <a:txBody>
                    <a:bodyPr/>
                    <a:lstStyle/>
                    <a:p>
                      <a:r>
                        <a:rPr lang="en-US" sz="1000" b="0" i="0" u="none" strike="noStrike" kern="1200">
                          <a:solidFill>
                            <a:srgbClr val="000000"/>
                          </a:solidFill>
                          <a:latin typeface="+mn-lt"/>
                          <a:ea typeface="+mn-ea"/>
                          <a:cs typeface="+mn-cs"/>
                        </a:rPr>
                        <a:t>5.6%</a:t>
                      </a:r>
                    </a:p>
                  </a:txBody>
                  <a:tcPr/>
                </a:tc>
                <a:tc>
                  <a:txBody>
                    <a:bodyPr/>
                    <a:lstStyle/>
                    <a:p>
                      <a:r>
                        <a:rPr lang="en-US" sz="1000" dirty="0">
                          <a:solidFill>
                            <a:schemeClr val="tx1"/>
                          </a:solidFill>
                        </a:rPr>
                        <a:t>3.2%</a:t>
                      </a:r>
                    </a:p>
                  </a:txBody>
                  <a:tcPr/>
                </a:tc>
                <a:tc>
                  <a:txBody>
                    <a:bodyPr/>
                    <a:lstStyle/>
                    <a:p>
                      <a:r>
                        <a:rPr lang="en-US" sz="1000" dirty="0">
                          <a:solidFill>
                            <a:schemeClr val="tx1"/>
                          </a:solidFill>
                        </a:rPr>
                        <a:t>4.2%</a:t>
                      </a: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8432404"/>
                  </a:ext>
                </a:extLst>
              </a:tr>
              <a:tr h="258508">
                <a:tc>
                  <a:txBody>
                    <a:bodyPr/>
                    <a:lstStyle/>
                    <a:p>
                      <a:r>
                        <a:rPr lang="en-US" sz="1000"/>
                        <a:t>Cost/Conv.</a:t>
                      </a:r>
                    </a:p>
                  </a:txBody>
                  <a:tcPr anchor="ctr"/>
                </a:tc>
                <a:tc>
                  <a:txBody>
                    <a:bodyPr/>
                    <a:lstStyle/>
                    <a:p>
                      <a:pPr algn="l" rtl="0" fontAlgn="base"/>
                      <a:r>
                        <a:rPr lang="en-US" sz="1000" b="0" i="0" u="none" strike="noStrike">
                          <a:solidFill>
                            <a:srgbClr val="000000"/>
                          </a:solidFill>
                          <a:effectLst/>
                          <a:latin typeface="Arial" panose="020B0604020202020204" pitchFamily="34" charset="0"/>
                        </a:rPr>
                        <a:t>$73.70</a:t>
                      </a:r>
                      <a:r>
                        <a:rPr lang="en-US" sz="1000" b="0" i="0">
                          <a:solidFill>
                            <a:srgbClr val="2B3A42"/>
                          </a:solidFill>
                          <a:effectLst/>
                          <a:latin typeface="Arial" panose="020B0604020202020204" pitchFamily="34" charset="0"/>
                        </a:rPr>
                        <a:t>​</a:t>
                      </a:r>
                      <a:endParaRPr lang="en-US" sz="1000" b="0" i="0">
                        <a:solidFill>
                          <a:srgbClr val="2B3A42"/>
                        </a:solidFill>
                        <a:effectLst/>
                      </a:endParaRPr>
                    </a:p>
                  </a:txBody>
                  <a:tcPr anchor="b"/>
                </a:tc>
                <a:tc>
                  <a:txBody>
                    <a:bodyPr/>
                    <a:lstStyle/>
                    <a:p>
                      <a:pPr algn="l" rtl="0" fontAlgn="base"/>
                      <a:r>
                        <a:rPr lang="en-US" sz="1000" b="0" i="0" u="none" strike="noStrike">
                          <a:solidFill>
                            <a:srgbClr val="000000"/>
                          </a:solidFill>
                          <a:effectLst/>
                          <a:latin typeface="Arial" panose="020B0604020202020204" pitchFamily="34" charset="0"/>
                        </a:rPr>
                        <a:t>$89.29</a:t>
                      </a:r>
                      <a:r>
                        <a:rPr lang="en-US" sz="1000" b="0" i="0">
                          <a:solidFill>
                            <a:srgbClr val="2B3A42"/>
                          </a:solidFill>
                          <a:effectLst/>
                          <a:latin typeface="Arial" panose="020B0604020202020204" pitchFamily="34" charset="0"/>
                        </a:rPr>
                        <a:t>​</a:t>
                      </a:r>
                      <a:endParaRPr lang="en-US" sz="1000" b="0" i="0">
                        <a:solidFill>
                          <a:srgbClr val="2B3A42"/>
                        </a:solidFill>
                        <a:effectLst/>
                      </a:endParaRPr>
                    </a:p>
                  </a:txBody>
                  <a:tcPr/>
                </a:tc>
                <a:tc>
                  <a:txBody>
                    <a:bodyPr/>
                    <a:lstStyle/>
                    <a:p>
                      <a:r>
                        <a:rPr lang="en-US" sz="1000" b="0" i="0" u="none" strike="noStrike" kern="1200">
                          <a:solidFill>
                            <a:srgbClr val="000000"/>
                          </a:solidFill>
                          <a:latin typeface="+mn-lt"/>
                          <a:ea typeface="+mn-ea"/>
                          <a:cs typeface="+mn-cs"/>
                        </a:rPr>
                        <a:t>$76.00</a:t>
                      </a:r>
                    </a:p>
                  </a:txBody>
                  <a:tcPr/>
                </a:tc>
                <a:tc>
                  <a:txBody>
                    <a:bodyPr/>
                    <a:lstStyle/>
                    <a:p>
                      <a:r>
                        <a:rPr lang="en-US" sz="1000" b="0" i="0" u="none" strike="noStrike" kern="1200">
                          <a:solidFill>
                            <a:srgbClr val="000000"/>
                          </a:solidFill>
                          <a:latin typeface="+mn-lt"/>
                          <a:ea typeface="+mn-ea"/>
                          <a:cs typeface="+mn-cs"/>
                        </a:rPr>
                        <a:t>$73.80</a:t>
                      </a:r>
                    </a:p>
                  </a:txBody>
                  <a:tcPr/>
                </a:tc>
                <a:tc>
                  <a:txBody>
                    <a:bodyPr/>
                    <a:lstStyle/>
                    <a:p>
                      <a:r>
                        <a:rPr lang="en-US" sz="1000" b="0" i="0" u="none" strike="noStrike" kern="1200">
                          <a:solidFill>
                            <a:srgbClr val="000000"/>
                          </a:solidFill>
                          <a:latin typeface="+mn-lt"/>
                          <a:ea typeface="+mn-ea"/>
                          <a:cs typeface="+mn-cs"/>
                        </a:rPr>
                        <a:t>$83.31</a:t>
                      </a:r>
                    </a:p>
                  </a:txBody>
                  <a:tcPr/>
                </a:tc>
                <a:tc>
                  <a:txBody>
                    <a:bodyPr/>
                    <a:lstStyle/>
                    <a:p>
                      <a:r>
                        <a:rPr lang="en-US" sz="1000" b="0" i="0" u="none" strike="noStrike" kern="1200">
                          <a:solidFill>
                            <a:srgbClr val="000000"/>
                          </a:solidFill>
                          <a:latin typeface="+mn-lt"/>
                          <a:ea typeface="+mn-ea"/>
                          <a:cs typeface="+mn-cs"/>
                        </a:rPr>
                        <a:t>$71.17</a:t>
                      </a:r>
                    </a:p>
                  </a:txBody>
                  <a:tcPr/>
                </a:tc>
                <a:tc>
                  <a:txBody>
                    <a:bodyPr/>
                    <a:lstStyle/>
                    <a:p>
                      <a:r>
                        <a:rPr lang="en-US" sz="1000" dirty="0">
                          <a:solidFill>
                            <a:schemeClr val="tx1"/>
                          </a:solidFill>
                        </a:rPr>
                        <a:t>$89.24</a:t>
                      </a:r>
                    </a:p>
                  </a:txBody>
                  <a:tcPr/>
                </a:tc>
                <a:tc>
                  <a:txBody>
                    <a:bodyPr/>
                    <a:lstStyle/>
                    <a:p>
                      <a:r>
                        <a:rPr lang="en-US" sz="1000" dirty="0">
                          <a:solidFill>
                            <a:schemeClr val="tx1"/>
                          </a:solidFill>
                        </a:rPr>
                        <a:t>$61.55</a:t>
                      </a: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tc>
                <a:tc>
                  <a:txBody>
                    <a:bodyPr/>
                    <a:lstStyle/>
                    <a:p>
                      <a:endParaRPr lang="en-US" sz="100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5652447"/>
                  </a:ext>
                </a:extLst>
              </a:tr>
            </a:tbl>
          </a:graphicData>
        </a:graphic>
      </p:graphicFrame>
      <p:sp>
        <p:nvSpPr>
          <p:cNvPr id="2" name="TextBox 1">
            <a:extLst>
              <a:ext uri="{FF2B5EF4-FFF2-40B4-BE49-F238E27FC236}">
                <a16:creationId xmlns:a16="http://schemas.microsoft.com/office/drawing/2014/main" id="{F6D58A92-E904-45FA-B8F4-F98C8B1F8133}"/>
              </a:ext>
            </a:extLst>
          </p:cNvPr>
          <p:cNvSpPr txBox="1"/>
          <p:nvPr/>
        </p:nvSpPr>
        <p:spPr>
          <a:xfrm>
            <a:off x="472456" y="1779092"/>
            <a:ext cx="1883885" cy="477054"/>
          </a:xfrm>
          <a:prstGeom prst="rect">
            <a:avLst/>
          </a:prstGeom>
          <a:noFill/>
        </p:spPr>
        <p:txBody>
          <a:bodyPr wrap="square" rtlCol="0">
            <a:spAutoFit/>
          </a:bodyPr>
          <a:lstStyle/>
          <a:p>
            <a:r>
              <a:rPr lang="en-US" sz="2500" dirty="0"/>
              <a:t>CSMS</a:t>
            </a:r>
          </a:p>
        </p:txBody>
      </p:sp>
    </p:spTree>
    <p:extLst>
      <p:ext uri="{BB962C8B-B14F-4D97-AF65-F5344CB8AC3E}">
        <p14:creationId xmlns:p14="http://schemas.microsoft.com/office/powerpoint/2010/main" val="105133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E9D99-8C46-49D1-968A-94A478682B61}"/>
              </a:ext>
            </a:extLst>
          </p:cNvPr>
          <p:cNvSpPr>
            <a:spLocks noGrp="1"/>
          </p:cNvSpPr>
          <p:nvPr>
            <p:ph type="title"/>
          </p:nvPr>
        </p:nvSpPr>
        <p:spPr>
          <a:xfrm>
            <a:off x="0" y="-273539"/>
            <a:ext cx="11338560" cy="768263"/>
          </a:xfrm>
        </p:spPr>
        <p:txBody>
          <a:bodyPr/>
          <a:lstStyle/>
          <a:p>
            <a:r>
              <a:rPr lang="en-US" dirty="0" err="1"/>
              <a:t>OneKey</a:t>
            </a:r>
            <a:r>
              <a:rPr lang="en-US" dirty="0"/>
              <a:t> PPC</a:t>
            </a:r>
          </a:p>
        </p:txBody>
      </p:sp>
      <p:sp>
        <p:nvSpPr>
          <p:cNvPr id="11490" name="TextBox 30"/>
          <p:cNvSpPr txBox="1">
            <a:spLocks noChangeArrowheads="1"/>
          </p:cNvSpPr>
          <p:nvPr/>
        </p:nvSpPr>
        <p:spPr bwMode="auto">
          <a:xfrm>
            <a:off x="595329" y="2866657"/>
            <a:ext cx="1079787" cy="477054"/>
          </a:xfrm>
          <a:prstGeom prst="rect">
            <a:avLst/>
          </a:prstGeom>
          <a:noFill/>
          <a:ln w="9525">
            <a:noFill/>
            <a:miter lim="800000"/>
            <a:headEnd/>
            <a:tailEnd/>
          </a:ln>
        </p:spPr>
        <p:txBody>
          <a:bodyPr wrap="square">
            <a:spAutoFit/>
          </a:bodyPr>
          <a:lstStyle/>
          <a:p>
            <a:r>
              <a:rPr lang="en-US" sz="2500" dirty="0"/>
              <a:t>2020</a:t>
            </a:r>
          </a:p>
        </p:txBody>
      </p:sp>
      <p:sp>
        <p:nvSpPr>
          <p:cNvPr id="11491" name="TextBox 32"/>
          <p:cNvSpPr txBox="1">
            <a:spLocks noChangeArrowheads="1"/>
          </p:cNvSpPr>
          <p:nvPr/>
        </p:nvSpPr>
        <p:spPr bwMode="auto">
          <a:xfrm>
            <a:off x="656601" y="4818282"/>
            <a:ext cx="1814513" cy="477054"/>
          </a:xfrm>
          <a:prstGeom prst="rect">
            <a:avLst/>
          </a:prstGeom>
          <a:noFill/>
          <a:ln w="9525">
            <a:noFill/>
            <a:miter lim="800000"/>
            <a:headEnd/>
            <a:tailEnd/>
          </a:ln>
        </p:spPr>
        <p:txBody>
          <a:bodyPr>
            <a:spAutoFit/>
          </a:bodyPr>
          <a:lstStyle/>
          <a:p>
            <a:r>
              <a:rPr lang="en-US" sz="2500" dirty="0"/>
              <a:t>2019</a:t>
            </a:r>
          </a:p>
        </p:txBody>
      </p:sp>
      <p:graphicFrame>
        <p:nvGraphicFramePr>
          <p:cNvPr id="5" name="Table 4">
            <a:extLst>
              <a:ext uri="{FF2B5EF4-FFF2-40B4-BE49-F238E27FC236}">
                <a16:creationId xmlns:a16="http://schemas.microsoft.com/office/drawing/2014/main" id="{9BE328CA-DB8A-4A74-931F-A75027EAE521}"/>
              </a:ext>
            </a:extLst>
          </p:cNvPr>
          <p:cNvGraphicFramePr>
            <a:graphicFrameLocks noGrp="1"/>
          </p:cNvGraphicFramePr>
          <p:nvPr/>
        </p:nvGraphicFramePr>
        <p:xfrm>
          <a:off x="701205" y="5250346"/>
          <a:ext cx="11122406" cy="1519561"/>
        </p:xfrm>
        <a:graphic>
          <a:graphicData uri="http://schemas.openxmlformats.org/drawingml/2006/table">
            <a:tbl>
              <a:tblPr firstRow="1" bandRow="1">
                <a:tableStyleId>{21E4AEA4-8DFA-4A89-87EB-49C32662AFE0}</a:tableStyleId>
              </a:tblPr>
              <a:tblGrid>
                <a:gridCol w="803597">
                  <a:extLst>
                    <a:ext uri="{9D8B030D-6E8A-4147-A177-3AD203B41FA5}">
                      <a16:colId xmlns:a16="http://schemas.microsoft.com/office/drawing/2014/main" val="1609601348"/>
                    </a:ext>
                  </a:extLst>
                </a:gridCol>
                <a:gridCol w="787956">
                  <a:extLst>
                    <a:ext uri="{9D8B030D-6E8A-4147-A177-3AD203B41FA5}">
                      <a16:colId xmlns:a16="http://schemas.microsoft.com/office/drawing/2014/main" val="4280880245"/>
                    </a:ext>
                  </a:extLst>
                </a:gridCol>
                <a:gridCol w="787956">
                  <a:extLst>
                    <a:ext uri="{9D8B030D-6E8A-4147-A177-3AD203B41FA5}">
                      <a16:colId xmlns:a16="http://schemas.microsoft.com/office/drawing/2014/main" val="1561587232"/>
                    </a:ext>
                  </a:extLst>
                </a:gridCol>
                <a:gridCol w="858827">
                  <a:extLst>
                    <a:ext uri="{9D8B030D-6E8A-4147-A177-3AD203B41FA5}">
                      <a16:colId xmlns:a16="http://schemas.microsoft.com/office/drawing/2014/main" val="682704015"/>
                    </a:ext>
                  </a:extLst>
                </a:gridCol>
                <a:gridCol w="787956">
                  <a:extLst>
                    <a:ext uri="{9D8B030D-6E8A-4147-A177-3AD203B41FA5}">
                      <a16:colId xmlns:a16="http://schemas.microsoft.com/office/drawing/2014/main" val="402851621"/>
                    </a:ext>
                  </a:extLst>
                </a:gridCol>
                <a:gridCol w="787956">
                  <a:extLst>
                    <a:ext uri="{9D8B030D-6E8A-4147-A177-3AD203B41FA5}">
                      <a16:colId xmlns:a16="http://schemas.microsoft.com/office/drawing/2014/main" val="3409050611"/>
                    </a:ext>
                  </a:extLst>
                </a:gridCol>
                <a:gridCol w="787956">
                  <a:extLst>
                    <a:ext uri="{9D8B030D-6E8A-4147-A177-3AD203B41FA5}">
                      <a16:colId xmlns:a16="http://schemas.microsoft.com/office/drawing/2014/main" val="1393310545"/>
                    </a:ext>
                  </a:extLst>
                </a:gridCol>
                <a:gridCol w="787956">
                  <a:extLst>
                    <a:ext uri="{9D8B030D-6E8A-4147-A177-3AD203B41FA5}">
                      <a16:colId xmlns:a16="http://schemas.microsoft.com/office/drawing/2014/main" val="1277713091"/>
                    </a:ext>
                  </a:extLst>
                </a:gridCol>
                <a:gridCol w="787956">
                  <a:extLst>
                    <a:ext uri="{9D8B030D-6E8A-4147-A177-3AD203B41FA5}">
                      <a16:colId xmlns:a16="http://schemas.microsoft.com/office/drawing/2014/main" val="1442201619"/>
                    </a:ext>
                  </a:extLst>
                </a:gridCol>
                <a:gridCol w="787956">
                  <a:extLst>
                    <a:ext uri="{9D8B030D-6E8A-4147-A177-3AD203B41FA5}">
                      <a16:colId xmlns:a16="http://schemas.microsoft.com/office/drawing/2014/main" val="3582683877"/>
                    </a:ext>
                  </a:extLst>
                </a:gridCol>
                <a:gridCol w="787956">
                  <a:extLst>
                    <a:ext uri="{9D8B030D-6E8A-4147-A177-3AD203B41FA5}">
                      <a16:colId xmlns:a16="http://schemas.microsoft.com/office/drawing/2014/main" val="1498818586"/>
                    </a:ext>
                  </a:extLst>
                </a:gridCol>
                <a:gridCol w="787956">
                  <a:extLst>
                    <a:ext uri="{9D8B030D-6E8A-4147-A177-3AD203B41FA5}">
                      <a16:colId xmlns:a16="http://schemas.microsoft.com/office/drawing/2014/main" val="1549032308"/>
                    </a:ext>
                  </a:extLst>
                </a:gridCol>
                <a:gridCol w="787956">
                  <a:extLst>
                    <a:ext uri="{9D8B030D-6E8A-4147-A177-3AD203B41FA5}">
                      <a16:colId xmlns:a16="http://schemas.microsoft.com/office/drawing/2014/main" val="13817360"/>
                    </a:ext>
                  </a:extLst>
                </a:gridCol>
                <a:gridCol w="792466">
                  <a:extLst>
                    <a:ext uri="{9D8B030D-6E8A-4147-A177-3AD203B41FA5}">
                      <a16:colId xmlns:a16="http://schemas.microsoft.com/office/drawing/2014/main" val="3285642778"/>
                    </a:ext>
                  </a:extLst>
                </a:gridCol>
              </a:tblGrid>
              <a:tr h="238530">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tc>
                  <a:txBody>
                    <a:bodyPr/>
                    <a:lstStyle/>
                    <a:p>
                      <a:r>
                        <a:rPr lang="en-US" sz="1200" dirty="0"/>
                        <a:t>Avg.</a:t>
                      </a:r>
                    </a:p>
                  </a:txBody>
                  <a:tcPr/>
                </a:tc>
                <a:extLst>
                  <a:ext uri="{0D108BD9-81ED-4DB2-BD59-A6C34878D82A}">
                    <a16:rowId xmlns:a16="http://schemas.microsoft.com/office/drawing/2014/main" val="2353146752"/>
                  </a:ext>
                </a:extLst>
              </a:tr>
              <a:tr h="212026">
                <a:tc>
                  <a:txBody>
                    <a:bodyPr/>
                    <a:lstStyle/>
                    <a:p>
                      <a:r>
                        <a:rPr lang="en-US" sz="1000" dirty="0"/>
                        <a:t>Spend</a:t>
                      </a:r>
                    </a:p>
                  </a:txBody>
                  <a:tcPr anchor="ctr"/>
                </a:tc>
                <a:tc>
                  <a:txBody>
                    <a:bodyPr/>
                    <a:lstStyle/>
                    <a:p>
                      <a:pPr algn="l" fontAlgn="b"/>
                      <a:r>
                        <a:rPr lang="en-US" sz="1000" b="0" i="0" u="none" strike="noStrike" dirty="0">
                          <a:solidFill>
                            <a:srgbClr val="000000"/>
                          </a:solidFill>
                          <a:latin typeface="+mn-lt"/>
                        </a:rPr>
                        <a:t>$9,936.86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$8,918.77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$12,123.17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$9,024.32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$8,954.20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$8,998.32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$9,879.98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$7,857.47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$8,054.74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$7,909.13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$7,523.68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$6,055.50</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$8,769.68 </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4945315"/>
                  </a:ext>
                </a:extLst>
              </a:tr>
              <a:tr h="212026">
                <a:tc>
                  <a:txBody>
                    <a:bodyPr/>
                    <a:lstStyle/>
                    <a:p>
                      <a:r>
                        <a:rPr lang="en-US" sz="1000" dirty="0"/>
                        <a:t>Click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1,962</a:t>
                      </a:r>
                    </a:p>
                  </a:txBody>
                  <a:tcPr anchor="ctr"/>
                </a:tc>
                <a:tc>
                  <a:txBody>
                    <a:bodyPr/>
                    <a:lstStyle/>
                    <a:p>
                      <a:pPr algn="l"/>
                      <a:r>
                        <a:rPr lang="en-US" sz="1000" b="0" i="0" u="none" strike="noStrike" dirty="0">
                          <a:solidFill>
                            <a:srgbClr val="000000"/>
                          </a:solidFill>
                          <a:latin typeface="+mn-lt"/>
                        </a:rPr>
                        <a:t>1,563</a:t>
                      </a:r>
                      <a:endParaRPr lang="en-US" sz="1000" dirty="0"/>
                    </a:p>
                  </a:txBody>
                  <a:tcPr anchor="ctr"/>
                </a:tc>
                <a:tc>
                  <a:txBody>
                    <a:bodyPr/>
                    <a:lstStyle/>
                    <a:p>
                      <a:pPr algn="l"/>
                      <a:r>
                        <a:rPr lang="en-US" sz="1000" b="0" i="0" u="none" strike="noStrike" dirty="0">
                          <a:solidFill>
                            <a:srgbClr val="000000"/>
                          </a:solidFill>
                          <a:latin typeface="+mn-lt"/>
                        </a:rPr>
                        <a:t>1,605</a:t>
                      </a:r>
                      <a:endParaRPr lang="en-US" sz="1000" dirty="0"/>
                    </a:p>
                  </a:txBody>
                  <a:tcPr anchor="ctr"/>
                </a:tc>
                <a:tc>
                  <a:txBody>
                    <a:bodyPr/>
                    <a:lstStyle/>
                    <a:p>
                      <a:pPr algn="l"/>
                      <a:r>
                        <a:rPr lang="en-US" sz="1000" b="0" i="0" u="none" strike="noStrike" dirty="0">
                          <a:solidFill>
                            <a:srgbClr val="000000"/>
                          </a:solidFill>
                          <a:latin typeface="+mn-lt"/>
                        </a:rPr>
                        <a:t>1,524</a:t>
                      </a:r>
                      <a:endParaRPr lang="en-US" sz="1000" dirty="0"/>
                    </a:p>
                  </a:txBody>
                  <a:tcPr anchor="ctr"/>
                </a:tc>
                <a:tc>
                  <a:txBody>
                    <a:bodyPr/>
                    <a:lstStyle/>
                    <a:p>
                      <a:pPr algn="l"/>
                      <a:r>
                        <a:rPr lang="en-US" sz="1000" b="0" i="0" u="none" strike="noStrike" dirty="0">
                          <a:solidFill>
                            <a:srgbClr val="000000"/>
                          </a:solidFill>
                          <a:latin typeface="+mn-lt"/>
                        </a:rPr>
                        <a:t>1,541</a:t>
                      </a:r>
                      <a:endParaRPr lang="en-US" sz="1000" dirty="0"/>
                    </a:p>
                  </a:txBody>
                  <a:tcPr anchor="ctr"/>
                </a:tc>
                <a:tc>
                  <a:txBody>
                    <a:bodyPr/>
                    <a:lstStyle/>
                    <a:p>
                      <a:pPr algn="l"/>
                      <a:r>
                        <a:rPr lang="en-US" sz="1000" b="0" i="0" u="none" strike="noStrike" dirty="0">
                          <a:solidFill>
                            <a:srgbClr val="000000"/>
                          </a:solidFill>
                          <a:latin typeface="+mn-lt"/>
                        </a:rPr>
                        <a:t>2,097</a:t>
                      </a:r>
                      <a:endParaRPr lang="en-US" sz="1000" dirty="0"/>
                    </a:p>
                  </a:txBody>
                  <a:tcPr anchor="ctr"/>
                </a:tc>
                <a:tc>
                  <a:txBody>
                    <a:bodyPr/>
                    <a:lstStyle/>
                    <a:p>
                      <a:pPr algn="l"/>
                      <a:r>
                        <a:rPr lang="en-US" sz="1000" b="0" i="0" u="none" strike="noStrike" dirty="0">
                          <a:solidFill>
                            <a:srgbClr val="000000"/>
                          </a:solidFill>
                          <a:latin typeface="+mn-lt"/>
                        </a:rPr>
                        <a:t>2,032</a:t>
                      </a:r>
                      <a:endParaRPr lang="en-US" sz="1000" dirty="0"/>
                    </a:p>
                  </a:txBody>
                  <a:tcPr anchor="ctr"/>
                </a:tc>
                <a:tc>
                  <a:txBody>
                    <a:bodyPr/>
                    <a:lstStyle/>
                    <a:p>
                      <a:pPr algn="l"/>
                      <a:r>
                        <a:rPr lang="en-US" sz="1000" b="0" i="0" u="none" strike="noStrike" dirty="0">
                          <a:solidFill>
                            <a:srgbClr val="000000"/>
                          </a:solidFill>
                          <a:latin typeface="+mn-lt"/>
                        </a:rPr>
                        <a:t>1,763</a:t>
                      </a:r>
                      <a:endParaRPr lang="en-US" sz="1000" dirty="0"/>
                    </a:p>
                  </a:txBody>
                  <a:tcPr anchor="ctr"/>
                </a:tc>
                <a:tc>
                  <a:txBody>
                    <a:bodyPr/>
                    <a:lstStyle/>
                    <a:p>
                      <a:pPr algn="l"/>
                      <a:r>
                        <a:rPr lang="en-US" sz="1000" b="0" i="0" u="none" strike="noStrike" dirty="0">
                          <a:solidFill>
                            <a:srgbClr val="000000"/>
                          </a:solidFill>
                          <a:latin typeface="+mn-lt"/>
                        </a:rPr>
                        <a:t>1,780</a:t>
                      </a:r>
                      <a:endParaRPr lang="en-US" sz="1000" dirty="0"/>
                    </a:p>
                  </a:txBody>
                  <a:tcPr anchor="ctr"/>
                </a:tc>
                <a:tc>
                  <a:txBody>
                    <a:bodyPr/>
                    <a:lstStyle/>
                    <a:p>
                      <a:pPr algn="l"/>
                      <a:r>
                        <a:rPr lang="en-US" sz="1000" b="0" i="0" u="none" strike="noStrike" dirty="0">
                          <a:solidFill>
                            <a:srgbClr val="000000"/>
                          </a:solidFill>
                          <a:latin typeface="+mn-lt"/>
                        </a:rPr>
                        <a:t>1,688</a:t>
                      </a:r>
                      <a:endParaRPr lang="en-US" sz="1000" dirty="0"/>
                    </a:p>
                  </a:txBody>
                  <a:tcPr anchor="ctr"/>
                </a:tc>
                <a:tc>
                  <a:txBody>
                    <a:bodyPr/>
                    <a:lstStyle/>
                    <a:p>
                      <a:pPr algn="l"/>
                      <a:r>
                        <a:rPr lang="en-US" sz="1000" b="0" i="0" u="none" strike="noStrike" dirty="0">
                          <a:solidFill>
                            <a:srgbClr val="000000"/>
                          </a:solidFill>
                          <a:latin typeface="+mn-lt"/>
                        </a:rPr>
                        <a:t>1,591</a:t>
                      </a:r>
                      <a:endParaRPr lang="en-US" sz="1000" dirty="0"/>
                    </a:p>
                  </a:txBody>
                  <a:tcPr anchor="ctr"/>
                </a:tc>
                <a:tc>
                  <a:txBody>
                    <a:bodyPr/>
                    <a:lstStyle/>
                    <a:p>
                      <a:pPr algn="l"/>
                      <a:r>
                        <a:rPr lang="en-US" sz="1000" b="0" i="0" u="none" strike="noStrike" dirty="0">
                          <a:solidFill>
                            <a:srgbClr val="000000"/>
                          </a:solidFill>
                          <a:latin typeface="+mn-lt"/>
                        </a:rPr>
                        <a:t>1,154</a:t>
                      </a:r>
                      <a:endParaRPr lang="en-US" sz="1000" dirty="0"/>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a:solidFill>
                            <a:srgbClr val="000000"/>
                          </a:solidFill>
                          <a:latin typeface="+mn-lt"/>
                          <a:ea typeface="+mn-ea"/>
                          <a:cs typeface="+mn-cs"/>
                        </a:rPr>
                        <a:t>1,692</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21340581"/>
                  </a:ext>
                </a:extLst>
              </a:tr>
              <a:tr h="212026">
                <a:tc>
                  <a:txBody>
                    <a:bodyPr/>
                    <a:lstStyle/>
                    <a:p>
                      <a:r>
                        <a:rPr lang="en-US" sz="1000" dirty="0"/>
                        <a:t>Conv.</a:t>
                      </a:r>
                    </a:p>
                  </a:txBody>
                  <a:tcPr anchor="ctr"/>
                </a:tc>
                <a:tc>
                  <a:txBody>
                    <a:bodyPr/>
                    <a:lstStyle/>
                    <a:p>
                      <a:pPr algn="l"/>
                      <a:r>
                        <a:rPr lang="en-US" sz="1000" b="0" i="0" u="none" strike="noStrike" dirty="0">
                          <a:solidFill>
                            <a:srgbClr val="000000"/>
                          </a:solidFill>
                          <a:latin typeface="+mn-lt"/>
                        </a:rPr>
                        <a:t>113</a:t>
                      </a:r>
                      <a:endParaRPr lang="en-US" sz="1000" dirty="0"/>
                    </a:p>
                  </a:txBody>
                  <a:tcPr anchor="ctr"/>
                </a:tc>
                <a:tc>
                  <a:txBody>
                    <a:bodyPr/>
                    <a:lstStyle/>
                    <a:p>
                      <a:pPr algn="l"/>
                      <a:r>
                        <a:rPr lang="en-US" sz="1000" b="0" i="0" u="none" strike="noStrike" dirty="0">
                          <a:solidFill>
                            <a:srgbClr val="000000"/>
                          </a:solidFill>
                          <a:latin typeface="+mn-lt"/>
                        </a:rPr>
                        <a:t>104</a:t>
                      </a:r>
                      <a:endParaRPr lang="en-US" sz="1000" dirty="0"/>
                    </a:p>
                  </a:txBody>
                  <a:tcPr anchor="ctr"/>
                </a:tc>
                <a:tc>
                  <a:txBody>
                    <a:bodyPr/>
                    <a:lstStyle/>
                    <a:p>
                      <a:pPr algn="l"/>
                      <a:r>
                        <a:rPr lang="en-US" sz="1000" b="0" i="0" u="none" strike="noStrike" dirty="0">
                          <a:solidFill>
                            <a:srgbClr val="000000"/>
                          </a:solidFill>
                          <a:latin typeface="+mn-lt"/>
                        </a:rPr>
                        <a:t>124</a:t>
                      </a:r>
                      <a:endParaRPr lang="en-US" sz="1000" dirty="0"/>
                    </a:p>
                  </a:txBody>
                  <a:tcPr anchor="ctr"/>
                </a:tc>
                <a:tc>
                  <a:txBody>
                    <a:bodyPr/>
                    <a:lstStyle/>
                    <a:p>
                      <a:pPr algn="l"/>
                      <a:r>
                        <a:rPr lang="en-US" sz="1000" b="0" i="0" u="none" strike="noStrike" dirty="0">
                          <a:solidFill>
                            <a:srgbClr val="000000"/>
                          </a:solidFill>
                          <a:latin typeface="+mn-lt"/>
                        </a:rPr>
                        <a:t>104</a:t>
                      </a:r>
                      <a:endParaRPr lang="en-US" sz="1000" dirty="0"/>
                    </a:p>
                  </a:txBody>
                  <a:tcPr anchor="ctr"/>
                </a:tc>
                <a:tc>
                  <a:txBody>
                    <a:bodyPr/>
                    <a:lstStyle/>
                    <a:p>
                      <a:pPr algn="l"/>
                      <a:r>
                        <a:rPr lang="en-US" sz="1000" b="0" i="0" u="none" strike="noStrike" dirty="0">
                          <a:solidFill>
                            <a:srgbClr val="000000"/>
                          </a:solidFill>
                          <a:latin typeface="+mn-lt"/>
                        </a:rPr>
                        <a:t>102</a:t>
                      </a:r>
                      <a:endParaRPr lang="en-US" sz="1000" dirty="0"/>
                    </a:p>
                  </a:txBody>
                  <a:tcPr anchor="ctr"/>
                </a:tc>
                <a:tc>
                  <a:txBody>
                    <a:bodyPr/>
                    <a:lstStyle/>
                    <a:p>
                      <a:pPr algn="l"/>
                      <a:r>
                        <a:rPr lang="en-US" sz="1000" b="0" i="0" u="none" strike="noStrike" dirty="0">
                          <a:solidFill>
                            <a:srgbClr val="000000"/>
                          </a:solidFill>
                          <a:latin typeface="+mn-lt"/>
                        </a:rPr>
                        <a:t>81</a:t>
                      </a:r>
                      <a:endParaRPr lang="en-US" sz="1000" dirty="0"/>
                    </a:p>
                  </a:txBody>
                  <a:tcPr anchor="ctr"/>
                </a:tc>
                <a:tc>
                  <a:txBody>
                    <a:bodyPr/>
                    <a:lstStyle/>
                    <a:p>
                      <a:pPr algn="l"/>
                      <a:r>
                        <a:rPr lang="en-US" sz="1000" b="0" i="0" u="none" strike="noStrike" dirty="0">
                          <a:solidFill>
                            <a:srgbClr val="000000"/>
                          </a:solidFill>
                          <a:latin typeface="+mn-lt"/>
                        </a:rPr>
                        <a:t>96</a:t>
                      </a:r>
                      <a:endParaRPr lang="en-US" sz="1000" dirty="0"/>
                    </a:p>
                  </a:txBody>
                  <a:tcPr anchor="ctr"/>
                </a:tc>
                <a:tc>
                  <a:txBody>
                    <a:bodyPr/>
                    <a:lstStyle/>
                    <a:p>
                      <a:pPr algn="l"/>
                      <a:r>
                        <a:rPr lang="en-US" sz="1000" b="0" i="0" u="none" strike="noStrike" dirty="0">
                          <a:solidFill>
                            <a:srgbClr val="000000"/>
                          </a:solidFill>
                          <a:latin typeface="+mn-lt"/>
                        </a:rPr>
                        <a:t>79</a:t>
                      </a:r>
                      <a:endParaRPr lang="en-US" sz="1000" dirty="0"/>
                    </a:p>
                  </a:txBody>
                  <a:tcPr anchor="ctr"/>
                </a:tc>
                <a:tc>
                  <a:txBody>
                    <a:bodyPr/>
                    <a:lstStyle/>
                    <a:p>
                      <a:pPr algn="l"/>
                      <a:r>
                        <a:rPr lang="en-US" sz="1000" b="0" i="0" u="none" strike="noStrike" dirty="0">
                          <a:solidFill>
                            <a:srgbClr val="000000"/>
                          </a:solidFill>
                          <a:latin typeface="+mn-lt"/>
                        </a:rPr>
                        <a:t>97</a:t>
                      </a:r>
                      <a:endParaRPr lang="en-US" sz="1000" dirty="0"/>
                    </a:p>
                  </a:txBody>
                  <a:tcPr anchor="ctr"/>
                </a:tc>
                <a:tc>
                  <a:txBody>
                    <a:bodyPr/>
                    <a:lstStyle/>
                    <a:p>
                      <a:pPr algn="l"/>
                      <a:r>
                        <a:rPr lang="en-US" sz="1000" b="0" i="0" u="none" strike="noStrike" dirty="0">
                          <a:solidFill>
                            <a:srgbClr val="000000"/>
                          </a:solidFill>
                          <a:latin typeface="+mn-lt"/>
                        </a:rPr>
                        <a:t>97</a:t>
                      </a:r>
                      <a:endParaRPr lang="en-US" sz="1000" dirty="0"/>
                    </a:p>
                  </a:txBody>
                  <a:tcPr anchor="ctr"/>
                </a:tc>
                <a:tc>
                  <a:txBody>
                    <a:bodyPr/>
                    <a:lstStyle/>
                    <a:p>
                      <a:pPr algn="l"/>
                      <a:r>
                        <a:rPr lang="en-US" sz="1000" b="0" i="0" u="none" strike="noStrike" dirty="0">
                          <a:solidFill>
                            <a:srgbClr val="000000"/>
                          </a:solidFill>
                          <a:latin typeface="+mn-lt"/>
                        </a:rPr>
                        <a:t>99</a:t>
                      </a:r>
                      <a:endParaRPr lang="en-US" sz="1000" dirty="0"/>
                    </a:p>
                  </a:txBody>
                  <a:tcPr anchor="ctr"/>
                </a:tc>
                <a:tc>
                  <a:txBody>
                    <a:bodyPr/>
                    <a:lstStyle/>
                    <a:p>
                      <a:pPr algn="l"/>
                      <a:r>
                        <a:rPr lang="en-US" sz="1000" b="0" i="0" u="none" strike="noStrike" dirty="0">
                          <a:solidFill>
                            <a:srgbClr val="000000"/>
                          </a:solidFill>
                          <a:latin typeface="+mn-lt"/>
                        </a:rPr>
                        <a:t>68</a:t>
                      </a:r>
                      <a:endParaRPr lang="en-US" sz="1000" dirty="0"/>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97</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0739261"/>
                  </a:ext>
                </a:extLst>
              </a:tr>
              <a:tr h="212026">
                <a:tc>
                  <a:txBody>
                    <a:bodyPr/>
                    <a:lstStyle/>
                    <a:p>
                      <a:r>
                        <a:rPr lang="en-US" sz="1000" dirty="0" err="1"/>
                        <a:t>Conv.Rate</a:t>
                      </a:r>
                      <a:endParaRPr lang="en-US" sz="1000" dirty="0"/>
                    </a:p>
                  </a:txBody>
                  <a:tcPr anchor="ctr"/>
                </a:tc>
                <a:tc>
                  <a:txBody>
                    <a:bodyPr/>
                    <a:lstStyle/>
                    <a:p>
                      <a:pPr algn="l" fontAlgn="b"/>
                      <a:r>
                        <a:rPr lang="en-US" sz="1000" b="0" i="0" u="none" strike="noStrike" dirty="0">
                          <a:solidFill>
                            <a:srgbClr val="000000"/>
                          </a:solidFill>
                          <a:latin typeface="+mn-lt"/>
                        </a:rPr>
                        <a:t>5.78%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6.62%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7.73%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6.82%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6.60%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3.88%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4.72%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4.48%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5.45%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5.04%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5.85%</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5.77%</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8432404"/>
                  </a:ext>
                </a:extLst>
              </a:tr>
              <a:tr h="269881">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$87.52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$86.17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$97.77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$86.77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$88.07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$110.64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$102.92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$99.46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$83.04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$93.05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$76.00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$89.71</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$91.76 </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5652447"/>
                  </a:ext>
                </a:extLst>
              </a:tr>
            </a:tbl>
          </a:graphicData>
        </a:graphic>
      </p:graphicFrame>
      <p:graphicFrame>
        <p:nvGraphicFramePr>
          <p:cNvPr id="14" name="Table 13">
            <a:extLst>
              <a:ext uri="{FF2B5EF4-FFF2-40B4-BE49-F238E27FC236}">
                <a16:creationId xmlns:a16="http://schemas.microsoft.com/office/drawing/2014/main" id="{D491FD8B-B03B-4584-9B00-7CF9C5E5340C}"/>
              </a:ext>
            </a:extLst>
          </p:cNvPr>
          <p:cNvGraphicFramePr>
            <a:graphicFrameLocks noGrp="1"/>
          </p:cNvGraphicFramePr>
          <p:nvPr/>
        </p:nvGraphicFramePr>
        <p:xfrm>
          <a:off x="660576" y="3295426"/>
          <a:ext cx="11163035" cy="1522856"/>
        </p:xfrm>
        <a:graphic>
          <a:graphicData uri="http://schemas.openxmlformats.org/drawingml/2006/table">
            <a:tbl>
              <a:tblPr firstRow="1" bandRow="1">
                <a:tableStyleId>{21E4AEA4-8DFA-4A89-87EB-49C32662AFE0}</a:tableStyleId>
              </a:tblPr>
              <a:tblGrid>
                <a:gridCol w="838284">
                  <a:extLst>
                    <a:ext uri="{9D8B030D-6E8A-4147-A177-3AD203B41FA5}">
                      <a16:colId xmlns:a16="http://schemas.microsoft.com/office/drawing/2014/main" val="1609601348"/>
                    </a:ext>
                  </a:extLst>
                </a:gridCol>
                <a:gridCol w="806824">
                  <a:extLst>
                    <a:ext uri="{9D8B030D-6E8A-4147-A177-3AD203B41FA5}">
                      <a16:colId xmlns:a16="http://schemas.microsoft.com/office/drawing/2014/main" val="4280880245"/>
                    </a:ext>
                  </a:extLst>
                </a:gridCol>
                <a:gridCol w="753035">
                  <a:extLst>
                    <a:ext uri="{9D8B030D-6E8A-4147-A177-3AD203B41FA5}">
                      <a16:colId xmlns:a16="http://schemas.microsoft.com/office/drawing/2014/main" val="1561587232"/>
                    </a:ext>
                  </a:extLst>
                </a:gridCol>
                <a:gridCol w="871369">
                  <a:extLst>
                    <a:ext uri="{9D8B030D-6E8A-4147-A177-3AD203B41FA5}">
                      <a16:colId xmlns:a16="http://schemas.microsoft.com/office/drawing/2014/main" val="682704015"/>
                    </a:ext>
                  </a:extLst>
                </a:gridCol>
                <a:gridCol w="763793">
                  <a:extLst>
                    <a:ext uri="{9D8B030D-6E8A-4147-A177-3AD203B41FA5}">
                      <a16:colId xmlns:a16="http://schemas.microsoft.com/office/drawing/2014/main" val="402851621"/>
                    </a:ext>
                  </a:extLst>
                </a:gridCol>
                <a:gridCol w="839097">
                  <a:extLst>
                    <a:ext uri="{9D8B030D-6E8A-4147-A177-3AD203B41FA5}">
                      <a16:colId xmlns:a16="http://schemas.microsoft.com/office/drawing/2014/main" val="3409050611"/>
                    </a:ext>
                  </a:extLst>
                </a:gridCol>
                <a:gridCol w="753035">
                  <a:extLst>
                    <a:ext uri="{9D8B030D-6E8A-4147-A177-3AD203B41FA5}">
                      <a16:colId xmlns:a16="http://schemas.microsoft.com/office/drawing/2014/main" val="1393310545"/>
                    </a:ext>
                  </a:extLst>
                </a:gridCol>
                <a:gridCol w="785308">
                  <a:extLst>
                    <a:ext uri="{9D8B030D-6E8A-4147-A177-3AD203B41FA5}">
                      <a16:colId xmlns:a16="http://schemas.microsoft.com/office/drawing/2014/main" val="1277713091"/>
                    </a:ext>
                  </a:extLst>
                </a:gridCol>
                <a:gridCol w="772870">
                  <a:extLst>
                    <a:ext uri="{9D8B030D-6E8A-4147-A177-3AD203B41FA5}">
                      <a16:colId xmlns:a16="http://schemas.microsoft.com/office/drawing/2014/main" val="1442201619"/>
                    </a:ext>
                  </a:extLst>
                </a:gridCol>
                <a:gridCol w="786989">
                  <a:extLst>
                    <a:ext uri="{9D8B030D-6E8A-4147-A177-3AD203B41FA5}">
                      <a16:colId xmlns:a16="http://schemas.microsoft.com/office/drawing/2014/main" val="3582683877"/>
                    </a:ext>
                  </a:extLst>
                </a:gridCol>
                <a:gridCol w="785308">
                  <a:extLst>
                    <a:ext uri="{9D8B030D-6E8A-4147-A177-3AD203B41FA5}">
                      <a16:colId xmlns:a16="http://schemas.microsoft.com/office/drawing/2014/main" val="1498818586"/>
                    </a:ext>
                  </a:extLst>
                </a:gridCol>
                <a:gridCol w="774551">
                  <a:extLst>
                    <a:ext uri="{9D8B030D-6E8A-4147-A177-3AD203B41FA5}">
                      <a16:colId xmlns:a16="http://schemas.microsoft.com/office/drawing/2014/main" val="1549032308"/>
                    </a:ext>
                  </a:extLst>
                </a:gridCol>
                <a:gridCol w="786434">
                  <a:extLst>
                    <a:ext uri="{9D8B030D-6E8A-4147-A177-3AD203B41FA5}">
                      <a16:colId xmlns:a16="http://schemas.microsoft.com/office/drawing/2014/main" val="13817360"/>
                    </a:ext>
                  </a:extLst>
                </a:gridCol>
                <a:gridCol w="846138">
                  <a:extLst>
                    <a:ext uri="{9D8B030D-6E8A-4147-A177-3AD203B41FA5}">
                      <a16:colId xmlns:a16="http://schemas.microsoft.com/office/drawing/2014/main" val="1235186571"/>
                    </a:ext>
                  </a:extLst>
                </a:gridCol>
              </a:tblGrid>
              <a:tr h="191668">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tc>
                  <a:txBody>
                    <a:bodyPr/>
                    <a:lstStyle/>
                    <a:p>
                      <a:r>
                        <a:rPr lang="en-US" sz="1200" dirty="0"/>
                        <a:t>Avg.</a:t>
                      </a:r>
                    </a:p>
                  </a:txBody>
                  <a:tcPr/>
                </a:tc>
                <a:extLst>
                  <a:ext uri="{0D108BD9-81ED-4DB2-BD59-A6C34878D82A}">
                    <a16:rowId xmlns:a16="http://schemas.microsoft.com/office/drawing/2014/main" val="2353146752"/>
                  </a:ext>
                </a:extLst>
              </a:tr>
              <a:tr h="155464">
                <a:tc>
                  <a:txBody>
                    <a:bodyPr/>
                    <a:lstStyle/>
                    <a:p>
                      <a:r>
                        <a:rPr lang="en-US" sz="1000" dirty="0"/>
                        <a:t>Spend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$7,932.30 </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$7,634.14 </a:t>
                      </a:r>
                    </a:p>
                  </a:txBody>
                  <a:tcPr/>
                </a:tc>
                <a:tc>
                  <a:txBody>
                    <a:bodyPr/>
                    <a:lstStyle/>
                    <a:p>
                      <a:r>
                        <a:rPr lang="en-US" sz="1000" b="0" i="0" u="none" strike="noStrike" kern="1200" dirty="0">
                          <a:solidFill>
                            <a:srgbClr val="000000"/>
                          </a:solidFill>
                          <a:latin typeface="+mn-lt"/>
                          <a:ea typeface="+mn-ea"/>
                          <a:cs typeface="+mn-cs"/>
                        </a:rPr>
                        <a:t>$8,972.13</a:t>
                      </a:r>
                    </a:p>
                  </a:txBody>
                  <a:tcPr/>
                </a:tc>
                <a:tc>
                  <a:txBody>
                    <a:bodyPr/>
                    <a:lstStyle/>
                    <a:p>
                      <a:r>
                        <a:rPr lang="en-US" sz="1000" b="0" i="0" u="none" strike="noStrike" kern="1200" dirty="0">
                          <a:solidFill>
                            <a:srgbClr val="000000"/>
                          </a:solidFill>
                          <a:latin typeface="+mn-lt"/>
                          <a:ea typeface="+mn-ea"/>
                          <a:cs typeface="+mn-cs"/>
                        </a:rPr>
                        <a:t>$9,875.38</a:t>
                      </a:r>
                    </a:p>
                  </a:txBody>
                  <a:tcPr/>
                </a:tc>
                <a:tc>
                  <a:txBody>
                    <a:bodyPr/>
                    <a:lstStyle/>
                    <a:p>
                      <a:r>
                        <a:rPr lang="en-US" sz="1000" b="0" i="0" u="none" strike="noStrike" kern="1200" dirty="0">
                          <a:solidFill>
                            <a:srgbClr val="000000"/>
                          </a:solidFill>
                          <a:latin typeface="+mn-lt"/>
                          <a:ea typeface="+mn-ea"/>
                          <a:cs typeface="+mn-cs"/>
                        </a:rPr>
                        <a:t>$10,169.08</a:t>
                      </a:r>
                    </a:p>
                  </a:txBody>
                  <a:tcPr/>
                </a:tc>
                <a:tc>
                  <a:txBody>
                    <a:bodyPr/>
                    <a:lstStyle/>
                    <a:p>
                      <a:r>
                        <a:rPr lang="en-US" sz="1000" b="0" i="0" u="none" strike="noStrike" kern="1200" dirty="0">
                          <a:solidFill>
                            <a:srgbClr val="000000"/>
                          </a:solidFill>
                          <a:latin typeface="+mn-lt"/>
                          <a:ea typeface="+mn-ea"/>
                          <a:cs typeface="+mn-cs"/>
                        </a:rPr>
                        <a:t>$8,934.16</a:t>
                      </a:r>
                    </a:p>
                  </a:txBody>
                  <a:tcPr/>
                </a:tc>
                <a:tc>
                  <a:txBody>
                    <a:bodyPr/>
                    <a:lstStyle/>
                    <a:p>
                      <a:r>
                        <a:rPr lang="en-US" sz="1000" dirty="0">
                          <a:solidFill>
                            <a:schemeClr val="tx1"/>
                          </a:solidFill>
                        </a:rPr>
                        <a:t>$8,472.56</a:t>
                      </a:r>
                    </a:p>
                  </a:txBody>
                  <a:tcPr/>
                </a:tc>
                <a:tc>
                  <a:txBody>
                    <a:bodyPr/>
                    <a:lstStyle/>
                    <a:p>
                      <a:r>
                        <a:rPr lang="en-US" sz="1000" dirty="0">
                          <a:solidFill>
                            <a:schemeClr val="tx1"/>
                          </a:solidFill>
                        </a:rPr>
                        <a:t>$7,944.89</a:t>
                      </a:r>
                    </a:p>
                  </a:txBody>
                  <a:tcPr/>
                </a:tc>
                <a:tc>
                  <a:txBody>
                    <a:bodyPr/>
                    <a:lstStyle/>
                    <a:p>
                      <a:r>
                        <a:rPr lang="en-US" sz="1000" dirty="0">
                          <a:solidFill>
                            <a:schemeClr val="tx1"/>
                          </a:solidFill>
                        </a:rPr>
                        <a:t>$8,291.51</a:t>
                      </a:r>
                    </a:p>
                  </a:txBody>
                  <a:tcPr/>
                </a:tc>
                <a:tc>
                  <a:txBody>
                    <a:bodyPr/>
                    <a:lstStyle/>
                    <a:p>
                      <a:r>
                        <a:rPr lang="en-US" sz="1000" dirty="0">
                          <a:solidFill>
                            <a:schemeClr val="tx1"/>
                          </a:solidFill>
                        </a:rPr>
                        <a:t>$8,447.51</a:t>
                      </a:r>
                    </a:p>
                  </a:txBody>
                  <a:tcPr/>
                </a:tc>
                <a:tc>
                  <a:txBody>
                    <a:bodyPr/>
                    <a:lstStyle/>
                    <a:p>
                      <a:r>
                        <a:rPr lang="en-US" sz="1000" dirty="0">
                          <a:solidFill>
                            <a:schemeClr val="tx1"/>
                          </a:solidFill>
                        </a:rPr>
                        <a:t>$7,774.28</a:t>
                      </a:r>
                    </a:p>
                  </a:txBody>
                  <a:tcPr/>
                </a:tc>
                <a:tc>
                  <a:txBody>
                    <a:bodyPr/>
                    <a:lstStyle/>
                    <a:p>
                      <a:r>
                        <a:rPr lang="en-US" sz="1000" dirty="0">
                          <a:solidFill>
                            <a:schemeClr val="tx1"/>
                          </a:solidFill>
                        </a:rPr>
                        <a:t>$8,575.09</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kern="1200" dirty="0">
                          <a:solidFill>
                            <a:schemeClr val="tx1"/>
                          </a:solidFill>
                          <a:latin typeface="+mn-lt"/>
                          <a:ea typeface="+mn-ea"/>
                          <a:cs typeface="+mn-cs"/>
                        </a:rPr>
                        <a:t>$8,585.25 </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4945315"/>
                  </a:ext>
                </a:extLst>
              </a:tr>
              <a:tr h="155464">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1,562</a:t>
                      </a:r>
                    </a:p>
                  </a:txBody>
                  <a:tcPr anchor="b"/>
                </a:tc>
                <a:tc>
                  <a:txBody>
                    <a:bodyPr/>
                    <a:lstStyle/>
                    <a:p>
                      <a:r>
                        <a:rPr lang="en-US" sz="1000" b="0" i="0" u="none" strike="noStrike" dirty="0">
                          <a:solidFill>
                            <a:srgbClr val="000000"/>
                          </a:solidFill>
                          <a:latin typeface="+mn-lt"/>
                        </a:rPr>
                        <a:t>1,729</a:t>
                      </a:r>
                      <a:endParaRPr lang="en-US" sz="1000" dirty="0"/>
                    </a:p>
                  </a:txBody>
                  <a:tcPr/>
                </a:tc>
                <a:tc>
                  <a:txBody>
                    <a:bodyPr/>
                    <a:lstStyle/>
                    <a:p>
                      <a:r>
                        <a:rPr lang="en-US" sz="1000" b="0" i="0" u="none" strike="noStrike" kern="1200" dirty="0">
                          <a:solidFill>
                            <a:srgbClr val="000000"/>
                          </a:solidFill>
                          <a:latin typeface="+mn-lt"/>
                          <a:ea typeface="+mn-ea"/>
                          <a:cs typeface="+mn-cs"/>
                        </a:rPr>
                        <a:t>2,210</a:t>
                      </a:r>
                    </a:p>
                  </a:txBody>
                  <a:tcPr/>
                </a:tc>
                <a:tc>
                  <a:txBody>
                    <a:bodyPr/>
                    <a:lstStyle/>
                    <a:p>
                      <a:r>
                        <a:rPr lang="en-US" sz="1000" b="0" i="0" u="none" strike="noStrike" kern="1200" dirty="0">
                          <a:solidFill>
                            <a:srgbClr val="000000"/>
                          </a:solidFill>
                          <a:latin typeface="+mn-lt"/>
                          <a:ea typeface="+mn-ea"/>
                          <a:cs typeface="+mn-cs"/>
                        </a:rPr>
                        <a:t>2,692</a:t>
                      </a:r>
                    </a:p>
                  </a:txBody>
                  <a:tcPr/>
                </a:tc>
                <a:tc>
                  <a:txBody>
                    <a:bodyPr/>
                    <a:lstStyle/>
                    <a:p>
                      <a:r>
                        <a:rPr lang="en-US" sz="1000" b="0" i="0" u="none" strike="noStrike" kern="1200" dirty="0">
                          <a:solidFill>
                            <a:srgbClr val="000000"/>
                          </a:solidFill>
                          <a:latin typeface="+mn-lt"/>
                          <a:ea typeface="+mn-ea"/>
                          <a:cs typeface="+mn-cs"/>
                        </a:rPr>
                        <a:t>2,116</a:t>
                      </a:r>
                    </a:p>
                  </a:txBody>
                  <a:tcPr/>
                </a:tc>
                <a:tc>
                  <a:txBody>
                    <a:bodyPr/>
                    <a:lstStyle/>
                    <a:p>
                      <a:r>
                        <a:rPr lang="en-US" sz="1000" b="0" i="0" u="none" strike="noStrike" kern="1200" dirty="0">
                          <a:solidFill>
                            <a:srgbClr val="000000"/>
                          </a:solidFill>
                          <a:latin typeface="+mn-lt"/>
                          <a:ea typeface="+mn-ea"/>
                          <a:cs typeface="+mn-cs"/>
                        </a:rPr>
                        <a:t>2,042</a:t>
                      </a:r>
                    </a:p>
                  </a:txBody>
                  <a:tcPr/>
                </a:tc>
                <a:tc>
                  <a:txBody>
                    <a:bodyPr/>
                    <a:lstStyle/>
                    <a:p>
                      <a:r>
                        <a:rPr lang="en-US" sz="1000" dirty="0">
                          <a:solidFill>
                            <a:schemeClr val="tx1"/>
                          </a:solidFill>
                        </a:rPr>
                        <a:t>2,018</a:t>
                      </a:r>
                    </a:p>
                  </a:txBody>
                  <a:tcPr/>
                </a:tc>
                <a:tc>
                  <a:txBody>
                    <a:bodyPr/>
                    <a:lstStyle/>
                    <a:p>
                      <a:r>
                        <a:rPr lang="en-US" sz="1000" dirty="0">
                          <a:solidFill>
                            <a:schemeClr val="tx1"/>
                          </a:solidFill>
                        </a:rPr>
                        <a:t>1,763</a:t>
                      </a:r>
                    </a:p>
                  </a:txBody>
                  <a:tcPr/>
                </a:tc>
                <a:tc>
                  <a:txBody>
                    <a:bodyPr/>
                    <a:lstStyle/>
                    <a:p>
                      <a:r>
                        <a:rPr lang="en-US" sz="1000" dirty="0">
                          <a:solidFill>
                            <a:schemeClr val="tx1"/>
                          </a:solidFill>
                        </a:rPr>
                        <a:t>1,887</a:t>
                      </a:r>
                    </a:p>
                  </a:txBody>
                  <a:tcPr/>
                </a:tc>
                <a:tc>
                  <a:txBody>
                    <a:bodyPr/>
                    <a:lstStyle/>
                    <a:p>
                      <a:r>
                        <a:rPr lang="en-US" sz="1000" dirty="0">
                          <a:solidFill>
                            <a:schemeClr val="tx1"/>
                          </a:solidFill>
                        </a:rPr>
                        <a:t>1,961</a:t>
                      </a:r>
                    </a:p>
                  </a:txBody>
                  <a:tcPr/>
                </a:tc>
                <a:tc>
                  <a:txBody>
                    <a:bodyPr/>
                    <a:lstStyle/>
                    <a:p>
                      <a:r>
                        <a:rPr lang="en-US" sz="1000" dirty="0">
                          <a:solidFill>
                            <a:schemeClr val="tx1"/>
                          </a:solidFill>
                        </a:rPr>
                        <a:t>1,749</a:t>
                      </a:r>
                    </a:p>
                  </a:txBody>
                  <a:tcPr/>
                </a:tc>
                <a:tc>
                  <a:txBody>
                    <a:bodyPr/>
                    <a:lstStyle/>
                    <a:p>
                      <a:r>
                        <a:rPr lang="en-US" sz="1000" dirty="0">
                          <a:solidFill>
                            <a:schemeClr val="tx1"/>
                          </a:solidFill>
                        </a:rPr>
                        <a:t>1,862</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kern="1200" dirty="0">
                          <a:solidFill>
                            <a:schemeClr val="tx1"/>
                          </a:solidFill>
                          <a:latin typeface="+mn-lt"/>
                          <a:ea typeface="+mn-ea"/>
                          <a:cs typeface="+mn-cs"/>
                        </a:rPr>
                        <a:t>1,966</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21340581"/>
                  </a:ext>
                </a:extLst>
              </a:tr>
              <a:tr h="155464">
                <a:tc>
                  <a:txBody>
                    <a:bodyPr/>
                    <a:lstStyle/>
                    <a:p>
                      <a:r>
                        <a:rPr lang="en-US" sz="1000" dirty="0"/>
                        <a:t>Conv.</a:t>
                      </a:r>
                    </a:p>
                  </a:txBody>
                  <a:tcPr anchor="ctr"/>
                </a:tc>
                <a:tc>
                  <a:txBody>
                    <a:bodyPr/>
                    <a:lstStyle/>
                    <a:p>
                      <a:pPr algn="l"/>
                      <a:r>
                        <a:rPr lang="en-US" sz="1000" b="0" i="0" u="none" strike="noStrike" dirty="0">
                          <a:solidFill>
                            <a:srgbClr val="000000"/>
                          </a:solidFill>
                          <a:latin typeface="+mn-lt"/>
                        </a:rPr>
                        <a:t>96</a:t>
                      </a:r>
                      <a:endParaRPr lang="en-US" sz="1000" dirty="0"/>
                    </a:p>
                  </a:txBody>
                  <a:tcPr anchor="b"/>
                </a:tc>
                <a:tc>
                  <a:txBody>
                    <a:bodyPr/>
                    <a:lstStyle/>
                    <a:p>
                      <a:r>
                        <a:rPr lang="en-US" sz="1000" dirty="0"/>
                        <a:t>115</a:t>
                      </a:r>
                    </a:p>
                  </a:txBody>
                  <a:tcPr/>
                </a:tc>
                <a:tc>
                  <a:txBody>
                    <a:bodyPr/>
                    <a:lstStyle/>
                    <a:p>
                      <a:r>
                        <a:rPr lang="en-US" sz="1000" b="0" i="0" u="none" strike="noStrike" kern="1200" dirty="0">
                          <a:solidFill>
                            <a:srgbClr val="000000"/>
                          </a:solidFill>
                          <a:latin typeface="+mn-lt"/>
                          <a:ea typeface="+mn-ea"/>
                          <a:cs typeface="+mn-cs"/>
                        </a:rPr>
                        <a:t>186</a:t>
                      </a:r>
                    </a:p>
                  </a:txBody>
                  <a:tcPr/>
                </a:tc>
                <a:tc>
                  <a:txBody>
                    <a:bodyPr/>
                    <a:lstStyle/>
                    <a:p>
                      <a:r>
                        <a:rPr lang="en-US" sz="1000" b="0" i="0" u="none" strike="noStrike" kern="1200" dirty="0">
                          <a:solidFill>
                            <a:srgbClr val="000000"/>
                          </a:solidFill>
                          <a:latin typeface="+mn-lt"/>
                          <a:ea typeface="+mn-ea"/>
                          <a:cs typeface="+mn-cs"/>
                        </a:rPr>
                        <a:t>207</a:t>
                      </a:r>
                    </a:p>
                  </a:txBody>
                  <a:tcPr/>
                </a:tc>
                <a:tc>
                  <a:txBody>
                    <a:bodyPr/>
                    <a:lstStyle/>
                    <a:p>
                      <a:r>
                        <a:rPr lang="en-US" sz="1000" b="0" i="0" u="none" strike="noStrike" kern="1200" dirty="0">
                          <a:solidFill>
                            <a:srgbClr val="000000"/>
                          </a:solidFill>
                          <a:latin typeface="+mn-lt"/>
                          <a:ea typeface="+mn-ea"/>
                          <a:cs typeface="+mn-cs"/>
                        </a:rPr>
                        <a:t>142</a:t>
                      </a:r>
                    </a:p>
                  </a:txBody>
                  <a:tcPr/>
                </a:tc>
                <a:tc>
                  <a:txBody>
                    <a:bodyPr/>
                    <a:lstStyle/>
                    <a:p>
                      <a:r>
                        <a:rPr lang="en-US" sz="1000" b="0" i="0" u="none" strike="noStrike" kern="1200" dirty="0">
                          <a:solidFill>
                            <a:srgbClr val="000000"/>
                          </a:solidFill>
                          <a:latin typeface="+mn-lt"/>
                          <a:ea typeface="+mn-ea"/>
                          <a:cs typeface="+mn-cs"/>
                        </a:rPr>
                        <a:t>154</a:t>
                      </a:r>
                    </a:p>
                  </a:txBody>
                  <a:tcPr/>
                </a:tc>
                <a:tc>
                  <a:txBody>
                    <a:bodyPr/>
                    <a:lstStyle/>
                    <a:p>
                      <a:r>
                        <a:rPr lang="en-US" sz="1000" dirty="0">
                          <a:solidFill>
                            <a:schemeClr val="tx1"/>
                          </a:solidFill>
                        </a:rPr>
                        <a:t>152</a:t>
                      </a:r>
                    </a:p>
                  </a:txBody>
                  <a:tcPr/>
                </a:tc>
                <a:tc>
                  <a:txBody>
                    <a:bodyPr/>
                    <a:lstStyle/>
                    <a:p>
                      <a:r>
                        <a:rPr lang="en-US" sz="1000" dirty="0">
                          <a:solidFill>
                            <a:schemeClr val="tx1"/>
                          </a:solidFill>
                        </a:rPr>
                        <a:t>131</a:t>
                      </a:r>
                    </a:p>
                  </a:txBody>
                  <a:tcPr/>
                </a:tc>
                <a:tc>
                  <a:txBody>
                    <a:bodyPr/>
                    <a:lstStyle/>
                    <a:p>
                      <a:r>
                        <a:rPr lang="en-US" sz="1000" dirty="0">
                          <a:solidFill>
                            <a:schemeClr val="tx1"/>
                          </a:solidFill>
                        </a:rPr>
                        <a:t>126</a:t>
                      </a:r>
                    </a:p>
                  </a:txBody>
                  <a:tcPr/>
                </a:tc>
                <a:tc>
                  <a:txBody>
                    <a:bodyPr/>
                    <a:lstStyle/>
                    <a:p>
                      <a:r>
                        <a:rPr lang="en-US" sz="1000" dirty="0">
                          <a:solidFill>
                            <a:schemeClr val="tx1"/>
                          </a:solidFill>
                        </a:rPr>
                        <a:t>146</a:t>
                      </a:r>
                    </a:p>
                  </a:txBody>
                  <a:tcPr/>
                </a:tc>
                <a:tc>
                  <a:txBody>
                    <a:bodyPr/>
                    <a:lstStyle/>
                    <a:p>
                      <a:r>
                        <a:rPr lang="en-US" sz="1000" dirty="0">
                          <a:solidFill>
                            <a:schemeClr val="tx1"/>
                          </a:solidFill>
                        </a:rPr>
                        <a:t>112</a:t>
                      </a:r>
                    </a:p>
                  </a:txBody>
                  <a:tcPr/>
                </a:tc>
                <a:tc>
                  <a:txBody>
                    <a:bodyPr/>
                    <a:lstStyle/>
                    <a:p>
                      <a:r>
                        <a:rPr lang="en-US" sz="1000" dirty="0">
                          <a:solidFill>
                            <a:schemeClr val="tx1"/>
                          </a:solidFill>
                        </a:rPr>
                        <a:t>115</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kern="1200" dirty="0">
                          <a:solidFill>
                            <a:schemeClr val="tx1"/>
                          </a:solidFill>
                          <a:latin typeface="+mn-lt"/>
                          <a:ea typeface="+mn-ea"/>
                          <a:cs typeface="+mn-cs"/>
                        </a:rPr>
                        <a:t>140</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0739261"/>
                  </a:ext>
                </a:extLst>
              </a:tr>
              <a:tr h="258508">
                <a:tc>
                  <a:txBody>
                    <a:bodyPr/>
                    <a:lstStyle/>
                    <a:p>
                      <a:r>
                        <a:rPr lang="en-US" sz="1000" dirty="0"/>
                        <a:t>Conv.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6.11%</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6.66%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8.39%</a:t>
                      </a:r>
                    </a:p>
                  </a:txBody>
                  <a:tcPr/>
                </a:tc>
                <a:tc>
                  <a:txBody>
                    <a:bodyPr/>
                    <a:lstStyle/>
                    <a:p>
                      <a:r>
                        <a:rPr lang="en-US" sz="1000" b="0" i="0" u="none" strike="noStrike" kern="1200" dirty="0">
                          <a:solidFill>
                            <a:srgbClr val="000000"/>
                          </a:solidFill>
                          <a:latin typeface="+mn-lt"/>
                          <a:ea typeface="+mn-ea"/>
                          <a:cs typeface="+mn-cs"/>
                        </a:rPr>
                        <a:t>7.69%</a:t>
                      </a:r>
                    </a:p>
                  </a:txBody>
                  <a:tcPr/>
                </a:tc>
                <a:tc>
                  <a:txBody>
                    <a:bodyPr/>
                    <a:lstStyle/>
                    <a:p>
                      <a:r>
                        <a:rPr lang="en-US" sz="1000" b="0" i="0" u="none" strike="noStrike" kern="1200" dirty="0">
                          <a:solidFill>
                            <a:srgbClr val="000000"/>
                          </a:solidFill>
                          <a:latin typeface="+mn-lt"/>
                          <a:ea typeface="+mn-ea"/>
                          <a:cs typeface="+mn-cs"/>
                        </a:rPr>
                        <a:t>6.71%</a:t>
                      </a:r>
                    </a:p>
                  </a:txBody>
                  <a:tcPr/>
                </a:tc>
                <a:tc>
                  <a:txBody>
                    <a:bodyPr/>
                    <a:lstStyle/>
                    <a:p>
                      <a:r>
                        <a:rPr lang="en-US" sz="1000" b="0" i="0" u="none" strike="noStrike" kern="1200" dirty="0">
                          <a:solidFill>
                            <a:srgbClr val="000000"/>
                          </a:solidFill>
                          <a:latin typeface="+mn-lt"/>
                          <a:ea typeface="+mn-ea"/>
                          <a:cs typeface="+mn-cs"/>
                        </a:rPr>
                        <a:t>7.54%</a:t>
                      </a:r>
                    </a:p>
                  </a:txBody>
                  <a:tcPr/>
                </a:tc>
                <a:tc>
                  <a:txBody>
                    <a:bodyPr/>
                    <a:lstStyle/>
                    <a:p>
                      <a:r>
                        <a:rPr lang="en-US" sz="1000" dirty="0">
                          <a:solidFill>
                            <a:schemeClr val="tx1"/>
                          </a:solidFill>
                        </a:rPr>
                        <a:t>7.52%</a:t>
                      </a:r>
                    </a:p>
                  </a:txBody>
                  <a:tcPr/>
                </a:tc>
                <a:tc>
                  <a:txBody>
                    <a:bodyPr/>
                    <a:lstStyle/>
                    <a:p>
                      <a:r>
                        <a:rPr lang="en-US" sz="1000" dirty="0">
                          <a:solidFill>
                            <a:schemeClr val="tx1"/>
                          </a:solidFill>
                        </a:rPr>
                        <a:t>7.45%</a:t>
                      </a:r>
                    </a:p>
                  </a:txBody>
                  <a:tcPr/>
                </a:tc>
                <a:tc>
                  <a:txBody>
                    <a:bodyPr/>
                    <a:lstStyle/>
                    <a:p>
                      <a:r>
                        <a:rPr lang="en-US" sz="1000" dirty="0">
                          <a:solidFill>
                            <a:schemeClr val="tx1"/>
                          </a:solidFill>
                        </a:rPr>
                        <a:t>6.66%</a:t>
                      </a:r>
                    </a:p>
                  </a:txBody>
                  <a:tcPr/>
                </a:tc>
                <a:tc>
                  <a:txBody>
                    <a:bodyPr/>
                    <a:lstStyle/>
                    <a:p>
                      <a:r>
                        <a:rPr lang="en-US" sz="1000" dirty="0">
                          <a:solidFill>
                            <a:schemeClr val="tx1"/>
                          </a:solidFill>
                        </a:rPr>
                        <a:t>7.44%</a:t>
                      </a:r>
                    </a:p>
                  </a:txBody>
                  <a:tcPr/>
                </a:tc>
                <a:tc>
                  <a:txBody>
                    <a:bodyPr/>
                    <a:lstStyle/>
                    <a:p>
                      <a:r>
                        <a:rPr lang="en-US" sz="1000" dirty="0">
                          <a:solidFill>
                            <a:schemeClr val="tx1"/>
                          </a:solidFill>
                        </a:rPr>
                        <a:t>6.42%</a:t>
                      </a:r>
                    </a:p>
                  </a:txBody>
                  <a:tcPr/>
                </a:tc>
                <a:tc>
                  <a:txBody>
                    <a:bodyPr/>
                    <a:lstStyle/>
                    <a:p>
                      <a:r>
                        <a:rPr lang="en-US" sz="1000" dirty="0">
                          <a:solidFill>
                            <a:schemeClr val="tx1"/>
                          </a:solidFill>
                        </a:rPr>
                        <a:t>6.17%</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kern="1200" dirty="0">
                          <a:solidFill>
                            <a:schemeClr val="tx1"/>
                          </a:solidFill>
                          <a:latin typeface="+mn-lt"/>
                          <a:ea typeface="+mn-ea"/>
                          <a:cs typeface="+mn-cs"/>
                        </a:rPr>
                        <a:t>7.06%</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8432404"/>
                  </a:ext>
                </a:extLst>
              </a:tr>
              <a:tr h="258508">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$83.06</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$66.29</a:t>
                      </a:r>
                    </a:p>
                  </a:txBody>
                  <a:tcPr/>
                </a:tc>
                <a:tc>
                  <a:txBody>
                    <a:bodyPr/>
                    <a:lstStyle/>
                    <a:p>
                      <a:r>
                        <a:rPr lang="en-US" sz="1000" b="0" i="0" u="none" strike="noStrike" kern="1200" dirty="0">
                          <a:solidFill>
                            <a:srgbClr val="000000"/>
                          </a:solidFill>
                          <a:latin typeface="+mn-lt"/>
                          <a:ea typeface="+mn-ea"/>
                          <a:cs typeface="+mn-cs"/>
                        </a:rPr>
                        <a:t>$48.37</a:t>
                      </a:r>
                    </a:p>
                  </a:txBody>
                  <a:tcPr/>
                </a:tc>
                <a:tc>
                  <a:txBody>
                    <a:bodyPr/>
                    <a:lstStyle/>
                    <a:p>
                      <a:r>
                        <a:rPr lang="en-US" sz="1000" b="0" i="0" u="none" strike="noStrike" kern="1200">
                          <a:solidFill>
                            <a:srgbClr val="000000"/>
                          </a:solidFill>
                          <a:latin typeface="+mn-lt"/>
                          <a:ea typeface="+mn-ea"/>
                          <a:cs typeface="+mn-cs"/>
                        </a:rPr>
                        <a:t>$47.71</a:t>
                      </a:r>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$71.61</a:t>
                      </a:r>
                    </a:p>
                  </a:txBody>
                  <a:tcPr/>
                </a:tc>
                <a:tc>
                  <a:txBody>
                    <a:bodyPr/>
                    <a:lstStyle/>
                    <a:p>
                      <a:r>
                        <a:rPr lang="en-US" sz="1000" b="0" i="0" u="none" strike="noStrike" kern="1200" dirty="0">
                          <a:solidFill>
                            <a:srgbClr val="000000"/>
                          </a:solidFill>
                          <a:latin typeface="+mn-lt"/>
                          <a:ea typeface="+mn-ea"/>
                          <a:cs typeface="+mn-cs"/>
                        </a:rPr>
                        <a:t>$58.01</a:t>
                      </a:r>
                    </a:p>
                  </a:txBody>
                  <a:tcPr/>
                </a:tc>
                <a:tc>
                  <a:txBody>
                    <a:bodyPr/>
                    <a:lstStyle/>
                    <a:p>
                      <a:r>
                        <a:rPr lang="en-US" sz="1000" dirty="0">
                          <a:solidFill>
                            <a:schemeClr val="tx1"/>
                          </a:solidFill>
                        </a:rPr>
                        <a:t>$55.86</a:t>
                      </a:r>
                    </a:p>
                  </a:txBody>
                  <a:tcPr/>
                </a:tc>
                <a:tc>
                  <a:txBody>
                    <a:bodyPr/>
                    <a:lstStyle/>
                    <a:p>
                      <a:r>
                        <a:rPr lang="en-US" sz="1000" dirty="0">
                          <a:solidFill>
                            <a:schemeClr val="tx1"/>
                          </a:solidFill>
                        </a:rPr>
                        <a:t>$60.49</a:t>
                      </a:r>
                    </a:p>
                  </a:txBody>
                  <a:tcPr/>
                </a:tc>
                <a:tc>
                  <a:txBody>
                    <a:bodyPr/>
                    <a:lstStyle/>
                    <a:p>
                      <a:r>
                        <a:rPr lang="en-US" sz="1000" dirty="0">
                          <a:solidFill>
                            <a:schemeClr val="tx1"/>
                          </a:solidFill>
                        </a:rPr>
                        <a:t>$65.98</a:t>
                      </a:r>
                    </a:p>
                  </a:txBody>
                  <a:tcPr/>
                </a:tc>
                <a:tc>
                  <a:txBody>
                    <a:bodyPr/>
                    <a:lstStyle/>
                    <a:p>
                      <a:r>
                        <a:rPr lang="en-US" sz="1000" dirty="0">
                          <a:solidFill>
                            <a:schemeClr val="tx1"/>
                          </a:solidFill>
                        </a:rPr>
                        <a:t>$57.93</a:t>
                      </a:r>
                    </a:p>
                  </a:txBody>
                  <a:tcPr/>
                </a:tc>
                <a:tc>
                  <a:txBody>
                    <a:bodyPr/>
                    <a:lstStyle/>
                    <a:p>
                      <a:r>
                        <a:rPr lang="en-US" sz="1000" dirty="0">
                          <a:solidFill>
                            <a:schemeClr val="tx1"/>
                          </a:solidFill>
                        </a:rPr>
                        <a:t>$69.29</a:t>
                      </a:r>
                    </a:p>
                  </a:txBody>
                  <a:tcPr/>
                </a:tc>
                <a:tc>
                  <a:txBody>
                    <a:bodyPr/>
                    <a:lstStyle/>
                    <a:p>
                      <a:r>
                        <a:rPr lang="en-US" sz="1000" dirty="0">
                          <a:solidFill>
                            <a:schemeClr val="tx1"/>
                          </a:solidFill>
                        </a:rPr>
                        <a:t>$74.67</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kern="1200" dirty="0">
                          <a:solidFill>
                            <a:schemeClr val="tx1"/>
                          </a:solidFill>
                          <a:latin typeface="+mn-lt"/>
                          <a:ea typeface="+mn-ea"/>
                          <a:cs typeface="+mn-cs"/>
                        </a:rPr>
                        <a:t>$63.27 </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5652447"/>
                  </a:ext>
                </a:extLst>
              </a:tr>
            </a:tbl>
          </a:graphicData>
        </a:graphic>
      </p:graphicFrame>
      <p:cxnSp>
        <p:nvCxnSpPr>
          <p:cNvPr id="6" name="Straight Arrow Connector 5">
            <a:extLst>
              <a:ext uri="{FF2B5EF4-FFF2-40B4-BE49-F238E27FC236}">
                <a16:creationId xmlns:a16="http://schemas.microsoft.com/office/drawing/2014/main" id="{CD0078D4-4518-477D-AF75-8FFB5EA4DF86}"/>
              </a:ext>
            </a:extLst>
          </p:cNvPr>
          <p:cNvCxnSpPr>
            <a:cxnSpLocks/>
          </p:cNvCxnSpPr>
          <p:nvPr/>
        </p:nvCxnSpPr>
        <p:spPr>
          <a:xfrm>
            <a:off x="4989858" y="3016185"/>
            <a:ext cx="1" cy="2102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D686E83-EF19-4DAF-866B-AD847B43B2B6}"/>
              </a:ext>
            </a:extLst>
          </p:cNvPr>
          <p:cNvSpPr txBox="1"/>
          <p:nvPr/>
        </p:nvSpPr>
        <p:spPr>
          <a:xfrm>
            <a:off x="5051770" y="3018427"/>
            <a:ext cx="5527026" cy="276999"/>
          </a:xfrm>
          <a:prstGeom prst="rect">
            <a:avLst/>
          </a:prstGeom>
          <a:noFill/>
        </p:spPr>
        <p:txBody>
          <a:bodyPr wrap="none" rtlCol="0">
            <a:spAutoFit/>
          </a:bodyPr>
          <a:lstStyle/>
          <a:p>
            <a:r>
              <a:rPr lang="en-US" sz="1200" dirty="0">
                <a:solidFill>
                  <a:schemeClr val="tx2"/>
                </a:solidFill>
              </a:rPr>
              <a:t>Jack requested the ads be turned off due to SSL certificate expiring on website</a:t>
            </a:r>
          </a:p>
        </p:txBody>
      </p:sp>
      <p:sp>
        <p:nvSpPr>
          <p:cNvPr id="12" name="TextBox 30">
            <a:extLst>
              <a:ext uri="{FF2B5EF4-FFF2-40B4-BE49-F238E27FC236}">
                <a16:creationId xmlns:a16="http://schemas.microsoft.com/office/drawing/2014/main" id="{5395C74D-B1D9-4C58-A221-1D588EDF8674}"/>
              </a:ext>
            </a:extLst>
          </p:cNvPr>
          <p:cNvSpPr txBox="1">
            <a:spLocks noChangeArrowheads="1"/>
          </p:cNvSpPr>
          <p:nvPr/>
        </p:nvSpPr>
        <p:spPr bwMode="auto">
          <a:xfrm>
            <a:off x="595328" y="449734"/>
            <a:ext cx="1079787" cy="477054"/>
          </a:xfrm>
          <a:prstGeom prst="rect">
            <a:avLst/>
          </a:prstGeom>
          <a:noFill/>
          <a:ln w="9525">
            <a:noFill/>
            <a:miter lim="800000"/>
            <a:headEnd/>
            <a:tailEnd/>
          </a:ln>
        </p:spPr>
        <p:txBody>
          <a:bodyPr wrap="square">
            <a:spAutoFit/>
          </a:bodyPr>
          <a:lstStyle/>
          <a:p>
            <a:r>
              <a:rPr lang="en-US" sz="2500" dirty="0"/>
              <a:t>2021</a:t>
            </a:r>
          </a:p>
        </p:txBody>
      </p:sp>
      <p:graphicFrame>
        <p:nvGraphicFramePr>
          <p:cNvPr id="13" name="Table 12">
            <a:extLst>
              <a:ext uri="{FF2B5EF4-FFF2-40B4-BE49-F238E27FC236}">
                <a16:creationId xmlns:a16="http://schemas.microsoft.com/office/drawing/2014/main" id="{D2A4B49D-9FBD-4522-900F-EAEBD2C1164E}"/>
              </a:ext>
            </a:extLst>
          </p:cNvPr>
          <p:cNvGraphicFramePr>
            <a:graphicFrameLocks noGrp="1"/>
          </p:cNvGraphicFramePr>
          <p:nvPr/>
        </p:nvGraphicFramePr>
        <p:xfrm>
          <a:off x="643753" y="870986"/>
          <a:ext cx="11163035" cy="1766696"/>
        </p:xfrm>
        <a:graphic>
          <a:graphicData uri="http://schemas.openxmlformats.org/drawingml/2006/table">
            <a:tbl>
              <a:tblPr firstRow="1" bandRow="1">
                <a:tableStyleId>{21E4AEA4-8DFA-4A89-87EB-49C32662AFE0}</a:tableStyleId>
              </a:tblPr>
              <a:tblGrid>
                <a:gridCol w="885420">
                  <a:extLst>
                    <a:ext uri="{9D8B030D-6E8A-4147-A177-3AD203B41FA5}">
                      <a16:colId xmlns:a16="http://schemas.microsoft.com/office/drawing/2014/main" val="1609601348"/>
                    </a:ext>
                  </a:extLst>
                </a:gridCol>
                <a:gridCol w="656184">
                  <a:extLst>
                    <a:ext uri="{9D8B030D-6E8A-4147-A177-3AD203B41FA5}">
                      <a16:colId xmlns:a16="http://schemas.microsoft.com/office/drawing/2014/main" val="4280880245"/>
                    </a:ext>
                  </a:extLst>
                </a:gridCol>
                <a:gridCol w="856539">
                  <a:extLst>
                    <a:ext uri="{9D8B030D-6E8A-4147-A177-3AD203B41FA5}">
                      <a16:colId xmlns:a16="http://schemas.microsoft.com/office/drawing/2014/main" val="1561587232"/>
                    </a:ext>
                  </a:extLst>
                </a:gridCol>
                <a:gridCol w="871369">
                  <a:extLst>
                    <a:ext uri="{9D8B030D-6E8A-4147-A177-3AD203B41FA5}">
                      <a16:colId xmlns:a16="http://schemas.microsoft.com/office/drawing/2014/main" val="682704015"/>
                    </a:ext>
                  </a:extLst>
                </a:gridCol>
                <a:gridCol w="763793">
                  <a:extLst>
                    <a:ext uri="{9D8B030D-6E8A-4147-A177-3AD203B41FA5}">
                      <a16:colId xmlns:a16="http://schemas.microsoft.com/office/drawing/2014/main" val="402851621"/>
                    </a:ext>
                  </a:extLst>
                </a:gridCol>
                <a:gridCol w="839097">
                  <a:extLst>
                    <a:ext uri="{9D8B030D-6E8A-4147-A177-3AD203B41FA5}">
                      <a16:colId xmlns:a16="http://schemas.microsoft.com/office/drawing/2014/main" val="3409050611"/>
                    </a:ext>
                  </a:extLst>
                </a:gridCol>
                <a:gridCol w="753035">
                  <a:extLst>
                    <a:ext uri="{9D8B030D-6E8A-4147-A177-3AD203B41FA5}">
                      <a16:colId xmlns:a16="http://schemas.microsoft.com/office/drawing/2014/main" val="1393310545"/>
                    </a:ext>
                  </a:extLst>
                </a:gridCol>
                <a:gridCol w="785308">
                  <a:extLst>
                    <a:ext uri="{9D8B030D-6E8A-4147-A177-3AD203B41FA5}">
                      <a16:colId xmlns:a16="http://schemas.microsoft.com/office/drawing/2014/main" val="1277713091"/>
                    </a:ext>
                  </a:extLst>
                </a:gridCol>
                <a:gridCol w="772870">
                  <a:extLst>
                    <a:ext uri="{9D8B030D-6E8A-4147-A177-3AD203B41FA5}">
                      <a16:colId xmlns:a16="http://schemas.microsoft.com/office/drawing/2014/main" val="1442201619"/>
                    </a:ext>
                  </a:extLst>
                </a:gridCol>
                <a:gridCol w="786989">
                  <a:extLst>
                    <a:ext uri="{9D8B030D-6E8A-4147-A177-3AD203B41FA5}">
                      <a16:colId xmlns:a16="http://schemas.microsoft.com/office/drawing/2014/main" val="3582683877"/>
                    </a:ext>
                  </a:extLst>
                </a:gridCol>
                <a:gridCol w="785308">
                  <a:extLst>
                    <a:ext uri="{9D8B030D-6E8A-4147-A177-3AD203B41FA5}">
                      <a16:colId xmlns:a16="http://schemas.microsoft.com/office/drawing/2014/main" val="1498818586"/>
                    </a:ext>
                  </a:extLst>
                </a:gridCol>
                <a:gridCol w="774551">
                  <a:extLst>
                    <a:ext uri="{9D8B030D-6E8A-4147-A177-3AD203B41FA5}">
                      <a16:colId xmlns:a16="http://schemas.microsoft.com/office/drawing/2014/main" val="1549032308"/>
                    </a:ext>
                  </a:extLst>
                </a:gridCol>
                <a:gridCol w="786434">
                  <a:extLst>
                    <a:ext uri="{9D8B030D-6E8A-4147-A177-3AD203B41FA5}">
                      <a16:colId xmlns:a16="http://schemas.microsoft.com/office/drawing/2014/main" val="13817360"/>
                    </a:ext>
                  </a:extLst>
                </a:gridCol>
                <a:gridCol w="846138">
                  <a:extLst>
                    <a:ext uri="{9D8B030D-6E8A-4147-A177-3AD203B41FA5}">
                      <a16:colId xmlns:a16="http://schemas.microsoft.com/office/drawing/2014/main" val="1235186571"/>
                    </a:ext>
                  </a:extLst>
                </a:gridCol>
              </a:tblGrid>
              <a:tr h="191668">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tc>
                  <a:txBody>
                    <a:bodyPr/>
                    <a:lstStyle/>
                    <a:p>
                      <a:r>
                        <a:rPr lang="en-US" sz="1200" dirty="0"/>
                        <a:t>Avg.</a:t>
                      </a:r>
                    </a:p>
                  </a:txBody>
                  <a:tcPr/>
                </a:tc>
                <a:extLst>
                  <a:ext uri="{0D108BD9-81ED-4DB2-BD59-A6C34878D82A}">
                    <a16:rowId xmlns:a16="http://schemas.microsoft.com/office/drawing/2014/main" val="2353146752"/>
                  </a:ext>
                </a:extLst>
              </a:tr>
              <a:tr h="155464">
                <a:tc>
                  <a:txBody>
                    <a:bodyPr/>
                    <a:lstStyle/>
                    <a:p>
                      <a:r>
                        <a:rPr lang="en-US" sz="1000" dirty="0"/>
                        <a:t>Spend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 </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 $10,086.71</a:t>
                      </a:r>
                    </a:p>
                  </a:txBody>
                  <a:tcPr/>
                </a:tc>
                <a:tc>
                  <a:txBody>
                    <a:bodyPr/>
                    <a:lstStyle/>
                    <a:p>
                      <a:r>
                        <a:rPr lang="en-US" sz="1000" b="0" i="0" u="none" strike="noStrike" dirty="0">
                          <a:solidFill>
                            <a:srgbClr val="000000"/>
                          </a:solidFill>
                          <a:latin typeface="+mn-lt"/>
                        </a:rPr>
                        <a:t>$10,162.88</a:t>
                      </a:r>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$9,343.05</a:t>
                      </a:r>
                    </a:p>
                  </a:txBody>
                  <a:tcPr/>
                </a:tc>
                <a:tc>
                  <a:txBody>
                    <a:bodyPr/>
                    <a:lstStyle/>
                    <a:p>
                      <a:r>
                        <a:rPr lang="en-US" sz="1000" b="0" i="0" u="none" strike="noStrike" kern="1200" dirty="0">
                          <a:solidFill>
                            <a:srgbClr val="000000"/>
                          </a:solidFill>
                          <a:latin typeface="+mn-lt"/>
                          <a:ea typeface="+mn-ea"/>
                          <a:cs typeface="+mn-cs"/>
                        </a:rPr>
                        <a:t>$7,486.77</a:t>
                      </a:r>
                    </a:p>
                  </a:txBody>
                  <a:tcPr/>
                </a:tc>
                <a:tc>
                  <a:txBody>
                    <a:bodyPr/>
                    <a:lstStyle/>
                    <a:p>
                      <a:r>
                        <a:rPr lang="en-US" sz="1000" b="0" i="0" u="none" strike="noStrike" kern="1200" dirty="0">
                          <a:solidFill>
                            <a:srgbClr val="000000"/>
                          </a:solidFill>
                          <a:latin typeface="+mn-lt"/>
                          <a:ea typeface="+mn-ea"/>
                          <a:cs typeface="+mn-cs"/>
                        </a:rPr>
                        <a:t>$9.314.35</a:t>
                      </a:r>
                    </a:p>
                  </a:txBody>
                  <a:tcPr/>
                </a:tc>
                <a:tc>
                  <a:txBody>
                    <a:bodyPr/>
                    <a:lstStyle/>
                    <a:p>
                      <a:r>
                        <a:rPr lang="en-US" sz="1000" dirty="0">
                          <a:solidFill>
                            <a:schemeClr val="tx1"/>
                          </a:solidFill>
                        </a:rPr>
                        <a:t>$9,036.91</a:t>
                      </a:r>
                    </a:p>
                  </a:txBody>
                  <a:tcPr/>
                </a:tc>
                <a:tc>
                  <a:txBody>
                    <a:bodyPr/>
                    <a:lstStyle/>
                    <a:p>
                      <a:r>
                        <a:rPr lang="en-US" sz="1000" dirty="0">
                          <a:solidFill>
                            <a:schemeClr val="tx1"/>
                          </a:solidFill>
                        </a:rPr>
                        <a:t>$9,106.57</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4945315"/>
                  </a:ext>
                </a:extLst>
              </a:tr>
              <a:tr h="155464">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nchor="b"/>
                </a:tc>
                <a:tc>
                  <a:txBody>
                    <a:bodyPr/>
                    <a:lstStyle/>
                    <a:p>
                      <a:r>
                        <a:rPr lang="en-US" sz="1000" dirty="0"/>
                        <a:t>2,138</a:t>
                      </a:r>
                    </a:p>
                  </a:txBody>
                  <a:tcPr/>
                </a:tc>
                <a:tc>
                  <a:txBody>
                    <a:bodyPr/>
                    <a:lstStyle/>
                    <a:p>
                      <a:r>
                        <a:rPr lang="en-US" sz="1000" b="0" i="0" u="none" strike="noStrike" kern="1200" dirty="0">
                          <a:solidFill>
                            <a:srgbClr val="000000"/>
                          </a:solidFill>
                          <a:latin typeface="+mn-lt"/>
                          <a:ea typeface="+mn-ea"/>
                          <a:cs typeface="+mn-cs"/>
                        </a:rPr>
                        <a:t>2,338</a:t>
                      </a:r>
                    </a:p>
                  </a:txBody>
                  <a:tcPr/>
                </a:tc>
                <a:tc>
                  <a:txBody>
                    <a:bodyPr/>
                    <a:lstStyle/>
                    <a:p>
                      <a:r>
                        <a:rPr lang="en-US" sz="1000" b="0" i="0" u="none" strike="noStrike" kern="1200" dirty="0">
                          <a:solidFill>
                            <a:srgbClr val="000000"/>
                          </a:solidFill>
                          <a:latin typeface="+mn-lt"/>
                          <a:ea typeface="+mn-ea"/>
                          <a:cs typeface="+mn-cs"/>
                        </a:rPr>
                        <a:t>2,127</a:t>
                      </a:r>
                    </a:p>
                  </a:txBody>
                  <a:tcPr/>
                </a:tc>
                <a:tc>
                  <a:txBody>
                    <a:bodyPr/>
                    <a:lstStyle/>
                    <a:p>
                      <a:r>
                        <a:rPr lang="en-US" sz="1000" b="0" i="0" u="none" strike="noStrike" kern="1200" dirty="0">
                          <a:solidFill>
                            <a:srgbClr val="000000"/>
                          </a:solidFill>
                          <a:latin typeface="+mn-lt"/>
                          <a:ea typeface="+mn-ea"/>
                          <a:cs typeface="+mn-cs"/>
                        </a:rPr>
                        <a:t>1,573</a:t>
                      </a:r>
                    </a:p>
                  </a:txBody>
                  <a:tcPr/>
                </a:tc>
                <a:tc>
                  <a:txBody>
                    <a:bodyPr/>
                    <a:lstStyle/>
                    <a:p>
                      <a:r>
                        <a:rPr lang="en-US" sz="1000" b="0" i="0" u="none" strike="noStrike" kern="1200" dirty="0">
                          <a:solidFill>
                            <a:srgbClr val="000000"/>
                          </a:solidFill>
                          <a:latin typeface="+mn-lt"/>
                          <a:ea typeface="+mn-ea"/>
                          <a:cs typeface="+mn-cs"/>
                        </a:rPr>
                        <a:t>2,100</a:t>
                      </a:r>
                    </a:p>
                  </a:txBody>
                  <a:tcPr/>
                </a:tc>
                <a:tc>
                  <a:txBody>
                    <a:bodyPr/>
                    <a:lstStyle/>
                    <a:p>
                      <a:r>
                        <a:rPr lang="en-US" sz="1000" dirty="0">
                          <a:solidFill>
                            <a:schemeClr val="tx1"/>
                          </a:solidFill>
                        </a:rPr>
                        <a:t>2,082</a:t>
                      </a:r>
                    </a:p>
                  </a:txBody>
                  <a:tcPr/>
                </a:tc>
                <a:tc>
                  <a:txBody>
                    <a:bodyPr/>
                    <a:lstStyle/>
                    <a:p>
                      <a:r>
                        <a:rPr lang="en-US" sz="1000" dirty="0">
                          <a:solidFill>
                            <a:schemeClr val="tx1"/>
                          </a:solidFill>
                        </a:rPr>
                        <a:t>2,615</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21340581"/>
                  </a:ext>
                </a:extLst>
              </a:tr>
              <a:tr h="155464">
                <a:tc>
                  <a:txBody>
                    <a:bodyPr/>
                    <a:lstStyle/>
                    <a:p>
                      <a:r>
                        <a:rPr lang="en-US" sz="1000" dirty="0"/>
                        <a:t>Impressions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nchor="b"/>
                </a:tc>
                <a:tc>
                  <a:txBody>
                    <a:bodyPr/>
                    <a:lstStyle/>
                    <a:p>
                      <a:r>
                        <a:rPr lang="en-US" sz="1000" dirty="0"/>
                        <a:t>43,194</a:t>
                      </a:r>
                    </a:p>
                  </a:txBody>
                  <a:tcPr/>
                </a:tc>
                <a:tc>
                  <a:txBody>
                    <a:bodyPr/>
                    <a:lstStyle/>
                    <a:p>
                      <a:r>
                        <a:rPr lang="en-US" sz="1000" b="0" i="0" u="none" strike="noStrike" kern="1200" dirty="0">
                          <a:solidFill>
                            <a:srgbClr val="000000"/>
                          </a:solidFill>
                          <a:latin typeface="+mn-lt"/>
                          <a:ea typeface="+mn-ea"/>
                          <a:cs typeface="+mn-cs"/>
                        </a:rPr>
                        <a:t>49,853</a:t>
                      </a:r>
                    </a:p>
                  </a:txBody>
                  <a:tcPr/>
                </a:tc>
                <a:tc>
                  <a:txBody>
                    <a:bodyPr/>
                    <a:lstStyle/>
                    <a:p>
                      <a:r>
                        <a:rPr lang="en-US" sz="1000" b="0" i="0" u="none" strike="noStrike" kern="1200" dirty="0">
                          <a:solidFill>
                            <a:srgbClr val="000000"/>
                          </a:solidFill>
                          <a:latin typeface="+mn-lt"/>
                          <a:ea typeface="+mn-ea"/>
                          <a:cs typeface="+mn-cs"/>
                        </a:rPr>
                        <a:t>44,383</a:t>
                      </a:r>
                    </a:p>
                  </a:txBody>
                  <a:tcPr/>
                </a:tc>
                <a:tc>
                  <a:txBody>
                    <a:bodyPr/>
                    <a:lstStyle/>
                    <a:p>
                      <a:r>
                        <a:rPr lang="en-US" sz="1000" b="0" i="0" u="none" strike="noStrike" kern="1200" dirty="0">
                          <a:solidFill>
                            <a:srgbClr val="000000"/>
                          </a:solidFill>
                          <a:latin typeface="+mn-lt"/>
                          <a:ea typeface="+mn-ea"/>
                          <a:cs typeface="+mn-cs"/>
                        </a:rPr>
                        <a:t>31,902</a:t>
                      </a:r>
                    </a:p>
                  </a:txBody>
                  <a:tcPr/>
                </a:tc>
                <a:tc>
                  <a:txBody>
                    <a:bodyPr/>
                    <a:lstStyle/>
                    <a:p>
                      <a:r>
                        <a:rPr lang="en-US" sz="1000" b="0" i="0" u="none" strike="noStrike" kern="1200" dirty="0">
                          <a:solidFill>
                            <a:srgbClr val="000000"/>
                          </a:solidFill>
                          <a:latin typeface="+mn-lt"/>
                          <a:ea typeface="+mn-ea"/>
                          <a:cs typeface="+mn-cs"/>
                        </a:rPr>
                        <a:t>56,232</a:t>
                      </a:r>
                    </a:p>
                  </a:txBody>
                  <a:tcPr/>
                </a:tc>
                <a:tc>
                  <a:txBody>
                    <a:bodyPr/>
                    <a:lstStyle/>
                    <a:p>
                      <a:r>
                        <a:rPr lang="en-US" sz="1000" dirty="0">
                          <a:solidFill>
                            <a:schemeClr val="tx1"/>
                          </a:solidFill>
                        </a:rPr>
                        <a:t>56,643</a:t>
                      </a:r>
                    </a:p>
                  </a:txBody>
                  <a:tcPr/>
                </a:tc>
                <a:tc>
                  <a:txBody>
                    <a:bodyPr/>
                    <a:lstStyle/>
                    <a:p>
                      <a:r>
                        <a:rPr lang="en-US" sz="1000" dirty="0">
                          <a:solidFill>
                            <a:schemeClr val="tx1"/>
                          </a:solidFill>
                        </a:rPr>
                        <a:t>71,854</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2495803"/>
                  </a:ext>
                </a:extLst>
              </a:tr>
              <a:tr h="155464">
                <a:tc>
                  <a:txBody>
                    <a:bodyPr/>
                    <a:lstStyle/>
                    <a:p>
                      <a:r>
                        <a:rPr lang="en-US" sz="1000" dirty="0"/>
                        <a:t>Conv.</a:t>
                      </a:r>
                    </a:p>
                  </a:txBody>
                  <a:tcPr anchor="ctr"/>
                </a:tc>
                <a:tc>
                  <a:txBody>
                    <a:bodyPr/>
                    <a:lstStyle/>
                    <a:p>
                      <a:pPr algn="l"/>
                      <a:r>
                        <a:rPr lang="en-US" sz="1000" dirty="0"/>
                        <a:t>0</a:t>
                      </a:r>
                    </a:p>
                  </a:txBody>
                  <a:tcPr anchor="b"/>
                </a:tc>
                <a:tc>
                  <a:txBody>
                    <a:bodyPr/>
                    <a:lstStyle/>
                    <a:p>
                      <a:r>
                        <a:rPr lang="en-US" sz="1000" dirty="0"/>
                        <a:t>138</a:t>
                      </a:r>
                    </a:p>
                  </a:txBody>
                  <a:tcPr/>
                </a:tc>
                <a:tc>
                  <a:txBody>
                    <a:bodyPr/>
                    <a:lstStyle/>
                    <a:p>
                      <a:r>
                        <a:rPr lang="en-US" sz="1000" b="0" i="0" u="none" strike="noStrike" kern="1200" dirty="0">
                          <a:solidFill>
                            <a:srgbClr val="000000"/>
                          </a:solidFill>
                          <a:latin typeface="+mn-lt"/>
                          <a:ea typeface="+mn-ea"/>
                          <a:cs typeface="+mn-cs"/>
                        </a:rPr>
                        <a:t>167</a:t>
                      </a:r>
                    </a:p>
                  </a:txBody>
                  <a:tcPr/>
                </a:tc>
                <a:tc>
                  <a:txBody>
                    <a:bodyPr/>
                    <a:lstStyle/>
                    <a:p>
                      <a:r>
                        <a:rPr lang="en-US" sz="1000" b="0" i="0" u="none" strike="noStrike" kern="1200" dirty="0">
                          <a:solidFill>
                            <a:srgbClr val="000000"/>
                          </a:solidFill>
                          <a:latin typeface="+mn-lt"/>
                          <a:ea typeface="+mn-ea"/>
                          <a:cs typeface="+mn-cs"/>
                        </a:rPr>
                        <a:t>145</a:t>
                      </a:r>
                    </a:p>
                  </a:txBody>
                  <a:tcPr/>
                </a:tc>
                <a:tc>
                  <a:txBody>
                    <a:bodyPr/>
                    <a:lstStyle/>
                    <a:p>
                      <a:r>
                        <a:rPr lang="en-US" sz="1000" b="0" i="0" u="none" strike="noStrike" kern="1200" dirty="0">
                          <a:solidFill>
                            <a:srgbClr val="000000"/>
                          </a:solidFill>
                          <a:latin typeface="+mn-lt"/>
                          <a:ea typeface="+mn-ea"/>
                          <a:cs typeface="+mn-cs"/>
                        </a:rPr>
                        <a:t>61</a:t>
                      </a:r>
                    </a:p>
                  </a:txBody>
                  <a:tcPr/>
                </a:tc>
                <a:tc>
                  <a:txBody>
                    <a:bodyPr/>
                    <a:lstStyle/>
                    <a:p>
                      <a:r>
                        <a:rPr lang="en-US" sz="1000" b="0" i="0" u="none" strike="noStrike" kern="1200" dirty="0">
                          <a:solidFill>
                            <a:srgbClr val="000000"/>
                          </a:solidFill>
                          <a:latin typeface="+mn-lt"/>
                          <a:ea typeface="+mn-ea"/>
                          <a:cs typeface="+mn-cs"/>
                        </a:rPr>
                        <a:t>NA</a:t>
                      </a:r>
                    </a:p>
                  </a:txBody>
                  <a:tcPr/>
                </a:tc>
                <a:tc>
                  <a:txBody>
                    <a:bodyPr/>
                    <a:lstStyle/>
                    <a:p>
                      <a:r>
                        <a:rPr lang="en-US" sz="1000" dirty="0">
                          <a:solidFill>
                            <a:schemeClr val="tx1"/>
                          </a:solidFill>
                        </a:rPr>
                        <a:t>111</a:t>
                      </a:r>
                    </a:p>
                  </a:txBody>
                  <a:tcPr/>
                </a:tc>
                <a:tc>
                  <a:txBody>
                    <a:bodyPr/>
                    <a:lstStyle/>
                    <a:p>
                      <a:r>
                        <a:rPr lang="en-US" sz="1000" dirty="0">
                          <a:solidFill>
                            <a:schemeClr val="tx1"/>
                          </a:solidFill>
                        </a:rPr>
                        <a:t>145</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0739261"/>
                  </a:ext>
                </a:extLst>
              </a:tr>
              <a:tr h="258508">
                <a:tc>
                  <a:txBody>
                    <a:bodyPr/>
                    <a:lstStyle/>
                    <a:p>
                      <a:r>
                        <a:rPr lang="en-US" sz="1000" dirty="0"/>
                        <a:t>Conv.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7.12%</a:t>
                      </a:r>
                    </a:p>
                  </a:txBody>
                  <a:tcPr/>
                </a:tc>
                <a:tc>
                  <a:txBody>
                    <a:bodyPr/>
                    <a:lstStyle/>
                    <a:p>
                      <a:r>
                        <a:rPr lang="en-US" sz="1000" b="0" i="0" u="none" strike="noStrike" kern="1200" dirty="0">
                          <a:solidFill>
                            <a:srgbClr val="000000"/>
                          </a:solidFill>
                          <a:latin typeface="+mn-lt"/>
                          <a:ea typeface="+mn-ea"/>
                          <a:cs typeface="+mn-cs"/>
                        </a:rPr>
                        <a:t>6.79%</a:t>
                      </a:r>
                    </a:p>
                  </a:txBody>
                  <a:tcPr/>
                </a:tc>
                <a:tc>
                  <a:txBody>
                    <a:bodyPr/>
                    <a:lstStyle/>
                    <a:p>
                      <a:r>
                        <a:rPr lang="en-US" sz="1000" b="0" i="0" u="none" strike="noStrike" kern="1200" dirty="0">
                          <a:solidFill>
                            <a:srgbClr val="000000"/>
                          </a:solidFill>
                          <a:latin typeface="+mn-lt"/>
                          <a:ea typeface="+mn-ea"/>
                          <a:cs typeface="+mn-cs"/>
                        </a:rPr>
                        <a:t>3.84%</a:t>
                      </a:r>
                    </a:p>
                  </a:txBody>
                  <a:tcPr/>
                </a:tc>
                <a:tc>
                  <a:txBody>
                    <a:bodyPr/>
                    <a:lstStyle/>
                    <a:p>
                      <a:r>
                        <a:rPr lang="en-US" sz="1000" b="0" i="0" u="none" strike="noStrike" kern="1200" dirty="0">
                          <a:solidFill>
                            <a:srgbClr val="000000"/>
                          </a:solidFill>
                          <a:latin typeface="+mn-lt"/>
                          <a:ea typeface="+mn-ea"/>
                          <a:cs typeface="+mn-cs"/>
                        </a:rPr>
                        <a:t>NA</a:t>
                      </a:r>
                    </a:p>
                  </a:txBody>
                  <a:tcPr/>
                </a:tc>
                <a:tc>
                  <a:txBody>
                    <a:bodyPr/>
                    <a:lstStyle/>
                    <a:p>
                      <a:r>
                        <a:rPr lang="en-US" sz="1000" dirty="0">
                          <a:solidFill>
                            <a:schemeClr val="tx1"/>
                          </a:solidFill>
                        </a:rPr>
                        <a:t>5.31%</a:t>
                      </a:r>
                    </a:p>
                  </a:txBody>
                  <a:tcPr/>
                </a:tc>
                <a:tc>
                  <a:txBody>
                    <a:bodyPr/>
                    <a:lstStyle/>
                    <a:p>
                      <a:r>
                        <a:rPr lang="en-US" sz="1000" dirty="0">
                          <a:solidFill>
                            <a:schemeClr val="tx1"/>
                          </a:solidFill>
                        </a:rPr>
                        <a:t>5.54%</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8432404"/>
                  </a:ext>
                </a:extLst>
              </a:tr>
              <a:tr h="258508">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$73.09</a:t>
                      </a:r>
                    </a:p>
                  </a:txBody>
                  <a:tcPr/>
                </a:tc>
                <a:tc>
                  <a:txBody>
                    <a:bodyPr/>
                    <a:lstStyle/>
                    <a:p>
                      <a:r>
                        <a:rPr lang="en-US" sz="1000" b="0" i="0" u="none" strike="noStrike" kern="1200" dirty="0">
                          <a:solidFill>
                            <a:srgbClr val="000000"/>
                          </a:solidFill>
                          <a:latin typeface="+mn-lt"/>
                          <a:ea typeface="+mn-ea"/>
                          <a:cs typeface="+mn-cs"/>
                        </a:rPr>
                        <a:t>$61.04</a:t>
                      </a:r>
                    </a:p>
                  </a:txBody>
                  <a:tcPr/>
                </a:tc>
                <a:tc>
                  <a:txBody>
                    <a:bodyPr/>
                    <a:lstStyle/>
                    <a:p>
                      <a:r>
                        <a:rPr lang="en-US" sz="1000" b="0" i="0" u="none" strike="noStrike" kern="1200" dirty="0">
                          <a:solidFill>
                            <a:srgbClr val="000000"/>
                          </a:solidFill>
                          <a:latin typeface="+mn-lt"/>
                          <a:ea typeface="+mn-ea"/>
                          <a:cs typeface="+mn-cs"/>
                        </a:rPr>
                        <a:t>$64.66</a:t>
                      </a:r>
                    </a:p>
                  </a:txBody>
                  <a:tcPr/>
                </a:tc>
                <a:tc>
                  <a:txBody>
                    <a:bodyPr/>
                    <a:lstStyle/>
                    <a:p>
                      <a:r>
                        <a:rPr lang="en-US" sz="1000" b="0" i="0" u="none" strike="noStrike" kern="1200">
                          <a:solidFill>
                            <a:srgbClr val="000000"/>
                          </a:solidFill>
                          <a:latin typeface="+mn-lt"/>
                          <a:ea typeface="+mn-ea"/>
                          <a:cs typeface="+mn-cs"/>
                        </a:rPr>
                        <a:t>$124.09</a:t>
                      </a:r>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NA</a:t>
                      </a:r>
                    </a:p>
                  </a:txBody>
                  <a:tcPr/>
                </a:tc>
                <a:tc>
                  <a:txBody>
                    <a:bodyPr/>
                    <a:lstStyle/>
                    <a:p>
                      <a:r>
                        <a:rPr lang="en-US" sz="1000" dirty="0">
                          <a:solidFill>
                            <a:schemeClr val="tx1"/>
                          </a:solidFill>
                        </a:rPr>
                        <a:t>$81.78</a:t>
                      </a:r>
                    </a:p>
                  </a:txBody>
                  <a:tcPr/>
                </a:tc>
                <a:tc>
                  <a:txBody>
                    <a:bodyPr/>
                    <a:lstStyle/>
                    <a:p>
                      <a:r>
                        <a:rPr lang="en-US" sz="1000" dirty="0">
                          <a:solidFill>
                            <a:schemeClr val="tx1"/>
                          </a:solidFill>
                        </a:rPr>
                        <a:t>$62.88</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5652447"/>
                  </a:ext>
                </a:extLst>
              </a:tr>
            </a:tbl>
          </a:graphicData>
        </a:graphic>
      </p:graphicFrame>
      <p:cxnSp>
        <p:nvCxnSpPr>
          <p:cNvPr id="11" name="Straight Arrow Connector 10">
            <a:extLst>
              <a:ext uri="{FF2B5EF4-FFF2-40B4-BE49-F238E27FC236}">
                <a16:creationId xmlns:a16="http://schemas.microsoft.com/office/drawing/2014/main" id="{C7745CFA-A37D-451C-A477-C65072BC1CE3}"/>
              </a:ext>
            </a:extLst>
          </p:cNvPr>
          <p:cNvCxnSpPr>
            <a:cxnSpLocks/>
          </p:cNvCxnSpPr>
          <p:nvPr/>
        </p:nvCxnSpPr>
        <p:spPr>
          <a:xfrm>
            <a:off x="4989858" y="538751"/>
            <a:ext cx="1" cy="2102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25FCBB4-B074-4539-B7B2-4F0CB230DFF8}"/>
              </a:ext>
            </a:extLst>
          </p:cNvPr>
          <p:cNvSpPr txBox="1"/>
          <p:nvPr/>
        </p:nvSpPr>
        <p:spPr>
          <a:xfrm>
            <a:off x="3586482" y="326671"/>
            <a:ext cx="2082798" cy="430887"/>
          </a:xfrm>
          <a:prstGeom prst="rect">
            <a:avLst/>
          </a:prstGeom>
          <a:noFill/>
        </p:spPr>
        <p:txBody>
          <a:bodyPr wrap="square" rtlCol="0">
            <a:spAutoFit/>
          </a:bodyPr>
          <a:lstStyle/>
          <a:p>
            <a:r>
              <a:rPr lang="en-US" sz="1100" dirty="0">
                <a:solidFill>
                  <a:schemeClr val="tx2"/>
                </a:solidFill>
              </a:rPr>
              <a:t>Paused 5/6 to fix SSL Cert. </a:t>
            </a:r>
          </a:p>
          <a:p>
            <a:r>
              <a:rPr lang="en-US" sz="1100" dirty="0">
                <a:solidFill>
                  <a:schemeClr val="tx2"/>
                </a:solidFill>
              </a:rPr>
              <a:t>Turned on 5/14</a:t>
            </a:r>
          </a:p>
        </p:txBody>
      </p:sp>
      <p:cxnSp>
        <p:nvCxnSpPr>
          <p:cNvPr id="16" name="Straight Arrow Connector 15">
            <a:extLst>
              <a:ext uri="{FF2B5EF4-FFF2-40B4-BE49-F238E27FC236}">
                <a16:creationId xmlns:a16="http://schemas.microsoft.com/office/drawing/2014/main" id="{22B63A8A-5496-4C41-9512-D0A4190D4DBC}"/>
              </a:ext>
            </a:extLst>
          </p:cNvPr>
          <p:cNvCxnSpPr>
            <a:cxnSpLocks/>
          </p:cNvCxnSpPr>
          <p:nvPr/>
        </p:nvCxnSpPr>
        <p:spPr>
          <a:xfrm>
            <a:off x="5761612" y="522215"/>
            <a:ext cx="1" cy="2102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D02E9DA-F6B2-4E36-8AFF-8E62884541E5}"/>
              </a:ext>
            </a:extLst>
          </p:cNvPr>
          <p:cNvSpPr txBox="1"/>
          <p:nvPr/>
        </p:nvSpPr>
        <p:spPr>
          <a:xfrm>
            <a:off x="5732485" y="417779"/>
            <a:ext cx="2082798" cy="430887"/>
          </a:xfrm>
          <a:prstGeom prst="rect">
            <a:avLst/>
          </a:prstGeom>
          <a:noFill/>
        </p:spPr>
        <p:txBody>
          <a:bodyPr wrap="square" rtlCol="0">
            <a:spAutoFit/>
          </a:bodyPr>
          <a:lstStyle/>
          <a:p>
            <a:r>
              <a:rPr lang="en-US" sz="1100" dirty="0">
                <a:solidFill>
                  <a:schemeClr val="tx2"/>
                </a:solidFill>
              </a:rPr>
              <a:t>Not tracking conv’s due to work on site</a:t>
            </a:r>
          </a:p>
        </p:txBody>
      </p:sp>
    </p:spTree>
    <p:extLst>
      <p:ext uri="{BB962C8B-B14F-4D97-AF65-F5344CB8AC3E}">
        <p14:creationId xmlns:p14="http://schemas.microsoft.com/office/powerpoint/2010/main" val="292393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E9D99-8C46-49D1-968A-94A478682B61}"/>
              </a:ext>
            </a:extLst>
          </p:cNvPr>
          <p:cNvSpPr>
            <a:spLocks noGrp="1"/>
          </p:cNvSpPr>
          <p:nvPr>
            <p:ph type="title"/>
          </p:nvPr>
        </p:nvSpPr>
        <p:spPr>
          <a:xfrm>
            <a:off x="0" y="-256702"/>
            <a:ext cx="11338560" cy="768263"/>
          </a:xfrm>
        </p:spPr>
        <p:txBody>
          <a:bodyPr/>
          <a:lstStyle/>
          <a:p>
            <a:r>
              <a:rPr lang="en-US" dirty="0"/>
              <a:t>Pilgrim PPC</a:t>
            </a:r>
          </a:p>
        </p:txBody>
      </p:sp>
      <p:sp>
        <p:nvSpPr>
          <p:cNvPr id="11490" name="TextBox 30"/>
          <p:cNvSpPr txBox="1">
            <a:spLocks noChangeArrowheads="1"/>
          </p:cNvSpPr>
          <p:nvPr/>
        </p:nvSpPr>
        <p:spPr bwMode="auto">
          <a:xfrm>
            <a:off x="498728" y="2834711"/>
            <a:ext cx="1079787" cy="477054"/>
          </a:xfrm>
          <a:prstGeom prst="rect">
            <a:avLst/>
          </a:prstGeom>
          <a:noFill/>
          <a:ln w="9525">
            <a:noFill/>
            <a:miter lim="800000"/>
            <a:headEnd/>
            <a:tailEnd/>
          </a:ln>
        </p:spPr>
        <p:txBody>
          <a:bodyPr wrap="square">
            <a:spAutoFit/>
          </a:bodyPr>
          <a:lstStyle/>
          <a:p>
            <a:r>
              <a:rPr lang="en-US" sz="2500" dirty="0"/>
              <a:t>2020</a:t>
            </a:r>
          </a:p>
        </p:txBody>
      </p:sp>
      <p:sp>
        <p:nvSpPr>
          <p:cNvPr id="11491" name="TextBox 32"/>
          <p:cNvSpPr txBox="1">
            <a:spLocks noChangeArrowheads="1"/>
          </p:cNvSpPr>
          <p:nvPr/>
        </p:nvSpPr>
        <p:spPr bwMode="auto">
          <a:xfrm>
            <a:off x="498728" y="4754061"/>
            <a:ext cx="1814513" cy="477054"/>
          </a:xfrm>
          <a:prstGeom prst="rect">
            <a:avLst/>
          </a:prstGeom>
          <a:noFill/>
          <a:ln w="9525">
            <a:noFill/>
            <a:miter lim="800000"/>
            <a:headEnd/>
            <a:tailEnd/>
          </a:ln>
        </p:spPr>
        <p:txBody>
          <a:bodyPr>
            <a:spAutoFit/>
          </a:bodyPr>
          <a:lstStyle/>
          <a:p>
            <a:r>
              <a:rPr lang="en-US" sz="2500" dirty="0"/>
              <a:t>2019</a:t>
            </a:r>
          </a:p>
        </p:txBody>
      </p:sp>
      <p:graphicFrame>
        <p:nvGraphicFramePr>
          <p:cNvPr id="5" name="Table 4">
            <a:extLst>
              <a:ext uri="{FF2B5EF4-FFF2-40B4-BE49-F238E27FC236}">
                <a16:creationId xmlns:a16="http://schemas.microsoft.com/office/drawing/2014/main" id="{9BE328CA-DB8A-4A74-931F-A75027EAE521}"/>
              </a:ext>
            </a:extLst>
          </p:cNvPr>
          <p:cNvGraphicFramePr>
            <a:graphicFrameLocks noGrp="1"/>
          </p:cNvGraphicFramePr>
          <p:nvPr/>
        </p:nvGraphicFramePr>
        <p:xfrm>
          <a:off x="560209" y="5218817"/>
          <a:ext cx="11335090" cy="1519561"/>
        </p:xfrm>
        <a:graphic>
          <a:graphicData uri="http://schemas.openxmlformats.org/drawingml/2006/table">
            <a:tbl>
              <a:tblPr firstRow="1" bandRow="1">
                <a:tableStyleId>{21E4AEA4-8DFA-4A89-87EB-49C32662AFE0}</a:tableStyleId>
              </a:tblPr>
              <a:tblGrid>
                <a:gridCol w="800888">
                  <a:extLst>
                    <a:ext uri="{9D8B030D-6E8A-4147-A177-3AD203B41FA5}">
                      <a16:colId xmlns:a16="http://schemas.microsoft.com/office/drawing/2014/main" val="1609601348"/>
                    </a:ext>
                  </a:extLst>
                </a:gridCol>
                <a:gridCol w="763033">
                  <a:extLst>
                    <a:ext uri="{9D8B030D-6E8A-4147-A177-3AD203B41FA5}">
                      <a16:colId xmlns:a16="http://schemas.microsoft.com/office/drawing/2014/main" val="4280880245"/>
                    </a:ext>
                  </a:extLst>
                </a:gridCol>
                <a:gridCol w="840302">
                  <a:extLst>
                    <a:ext uri="{9D8B030D-6E8A-4147-A177-3AD203B41FA5}">
                      <a16:colId xmlns:a16="http://schemas.microsoft.com/office/drawing/2014/main" val="1561587232"/>
                    </a:ext>
                  </a:extLst>
                </a:gridCol>
                <a:gridCol w="772692">
                  <a:extLst>
                    <a:ext uri="{9D8B030D-6E8A-4147-A177-3AD203B41FA5}">
                      <a16:colId xmlns:a16="http://schemas.microsoft.com/office/drawing/2014/main" val="682704015"/>
                    </a:ext>
                  </a:extLst>
                </a:gridCol>
                <a:gridCol w="792009">
                  <a:extLst>
                    <a:ext uri="{9D8B030D-6E8A-4147-A177-3AD203B41FA5}">
                      <a16:colId xmlns:a16="http://schemas.microsoft.com/office/drawing/2014/main" val="402851621"/>
                    </a:ext>
                  </a:extLst>
                </a:gridCol>
                <a:gridCol w="840302">
                  <a:extLst>
                    <a:ext uri="{9D8B030D-6E8A-4147-A177-3AD203B41FA5}">
                      <a16:colId xmlns:a16="http://schemas.microsoft.com/office/drawing/2014/main" val="3409050611"/>
                    </a:ext>
                  </a:extLst>
                </a:gridCol>
                <a:gridCol w="763033">
                  <a:extLst>
                    <a:ext uri="{9D8B030D-6E8A-4147-A177-3AD203B41FA5}">
                      <a16:colId xmlns:a16="http://schemas.microsoft.com/office/drawing/2014/main" val="1393310545"/>
                    </a:ext>
                  </a:extLst>
                </a:gridCol>
                <a:gridCol w="934417">
                  <a:extLst>
                    <a:ext uri="{9D8B030D-6E8A-4147-A177-3AD203B41FA5}">
                      <a16:colId xmlns:a16="http://schemas.microsoft.com/office/drawing/2014/main" val="1277713091"/>
                    </a:ext>
                  </a:extLst>
                </a:gridCol>
                <a:gridCol w="830194">
                  <a:extLst>
                    <a:ext uri="{9D8B030D-6E8A-4147-A177-3AD203B41FA5}">
                      <a16:colId xmlns:a16="http://schemas.microsoft.com/office/drawing/2014/main" val="1442201619"/>
                    </a:ext>
                  </a:extLst>
                </a:gridCol>
                <a:gridCol w="884103">
                  <a:extLst>
                    <a:ext uri="{9D8B030D-6E8A-4147-A177-3AD203B41FA5}">
                      <a16:colId xmlns:a16="http://schemas.microsoft.com/office/drawing/2014/main" val="3582683877"/>
                    </a:ext>
                  </a:extLst>
                </a:gridCol>
                <a:gridCol w="894884">
                  <a:extLst>
                    <a:ext uri="{9D8B030D-6E8A-4147-A177-3AD203B41FA5}">
                      <a16:colId xmlns:a16="http://schemas.microsoft.com/office/drawing/2014/main" val="1498818586"/>
                    </a:ext>
                  </a:extLst>
                </a:gridCol>
                <a:gridCol w="777634">
                  <a:extLst>
                    <a:ext uri="{9D8B030D-6E8A-4147-A177-3AD203B41FA5}">
                      <a16:colId xmlns:a16="http://schemas.microsoft.com/office/drawing/2014/main" val="1549032308"/>
                    </a:ext>
                  </a:extLst>
                </a:gridCol>
                <a:gridCol w="765544">
                  <a:extLst>
                    <a:ext uri="{9D8B030D-6E8A-4147-A177-3AD203B41FA5}">
                      <a16:colId xmlns:a16="http://schemas.microsoft.com/office/drawing/2014/main" val="13817360"/>
                    </a:ext>
                  </a:extLst>
                </a:gridCol>
                <a:gridCol w="676055">
                  <a:extLst>
                    <a:ext uri="{9D8B030D-6E8A-4147-A177-3AD203B41FA5}">
                      <a16:colId xmlns:a16="http://schemas.microsoft.com/office/drawing/2014/main" val="3285642778"/>
                    </a:ext>
                  </a:extLst>
                </a:gridCol>
              </a:tblGrid>
              <a:tr h="238530">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tc>
                  <a:txBody>
                    <a:bodyPr/>
                    <a:lstStyle/>
                    <a:p>
                      <a:r>
                        <a:rPr lang="en-US" sz="1200" dirty="0"/>
                        <a:t>Avg.</a:t>
                      </a:r>
                    </a:p>
                  </a:txBody>
                  <a:tcPr/>
                </a:tc>
                <a:extLst>
                  <a:ext uri="{0D108BD9-81ED-4DB2-BD59-A6C34878D82A}">
                    <a16:rowId xmlns:a16="http://schemas.microsoft.com/office/drawing/2014/main" val="2353146752"/>
                  </a:ext>
                </a:extLst>
              </a:tr>
              <a:tr h="212026">
                <a:tc>
                  <a:txBody>
                    <a:bodyPr/>
                    <a:lstStyle/>
                    <a:p>
                      <a:r>
                        <a:rPr lang="en-US" sz="1000" dirty="0"/>
                        <a:t>Spend</a:t>
                      </a:r>
                    </a:p>
                  </a:txBody>
                  <a:tcPr anchor="ctr"/>
                </a:tc>
                <a:tc>
                  <a:txBody>
                    <a:bodyPr/>
                    <a:lstStyle/>
                    <a:p>
                      <a:pPr marL="0" algn="l" defTabSz="914400" rtl="0" eaLnBrk="1" fontAlgn="b" latinLnBrk="0" hangingPunct="1"/>
                      <a:r>
                        <a:rPr lang="en-US" sz="1000" b="0" i="0" u="none" strike="noStrike" kern="1200" dirty="0">
                          <a:solidFill>
                            <a:srgbClr val="000000"/>
                          </a:solidFill>
                          <a:latin typeface="+mn-lt"/>
                          <a:ea typeface="+mn-ea"/>
                          <a:cs typeface="+mn-cs"/>
                        </a:rPr>
                        <a:t>$9,914.14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$10,035.56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$9,383.89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$9,451.42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$9,856.36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$9,255.33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$9,839.27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$9,617.42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$9,950.20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$10,099.17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$9,228.27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$9,931.83</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$9,713.57 </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4945315"/>
                  </a:ext>
                </a:extLst>
              </a:tr>
              <a:tr h="212026">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1,180</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1,450</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3,065</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3,604</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3,142</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3,899</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5,109</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3,537</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1,788</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2,035</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1,493</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1,516</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2,652</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21340581"/>
                  </a:ext>
                </a:extLst>
              </a:tr>
              <a:tr h="212026">
                <a:tc>
                  <a:txBody>
                    <a:bodyPr/>
                    <a:lstStyle/>
                    <a:p>
                      <a:r>
                        <a:rPr lang="en-US" sz="1000" dirty="0"/>
                        <a:t>Conv.</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36</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31</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24</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29</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44</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38</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46</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35</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36</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48</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34</a:t>
                      </a:r>
                    </a:p>
                  </a:txBody>
                  <a:tcPr anchor="ctr"/>
                </a:tc>
                <a:tc>
                  <a:txBody>
                    <a:bodyPr/>
                    <a:lstStyle/>
                    <a:p>
                      <a:pPr marL="0" algn="l" defTabSz="914400" rtl="0" eaLnBrk="1" latinLnBrk="0" hangingPunct="1"/>
                      <a:r>
                        <a:rPr lang="en-US" sz="1000" b="0" i="0" u="none" strike="noStrike" kern="1200" dirty="0">
                          <a:solidFill>
                            <a:srgbClr val="000000"/>
                          </a:solidFill>
                          <a:latin typeface="+mn-lt"/>
                          <a:ea typeface="+mn-ea"/>
                          <a:cs typeface="+mn-cs"/>
                        </a:rPr>
                        <a:t>35</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0739261"/>
                  </a:ext>
                </a:extLst>
              </a:tr>
              <a:tr h="212026">
                <a:tc>
                  <a:txBody>
                    <a:bodyPr/>
                    <a:lstStyle/>
                    <a:p>
                      <a:r>
                        <a:rPr lang="en-US" sz="1000" dirty="0" err="1"/>
                        <a:t>Conv.Rate</a:t>
                      </a:r>
                      <a:endParaRPr lang="en-US" sz="1000" dirty="0"/>
                    </a:p>
                  </a:txBody>
                  <a:tcPr anchor="ctr"/>
                </a:tc>
                <a:tc>
                  <a:txBody>
                    <a:bodyPr/>
                    <a:lstStyle/>
                    <a:p>
                      <a:pPr marL="0" algn="l" defTabSz="914400" rtl="0" eaLnBrk="1" fontAlgn="b" latinLnBrk="0" hangingPunct="1"/>
                      <a:r>
                        <a:rPr lang="en-US" sz="1000" b="0" i="0" u="none" strike="noStrike" kern="1200" dirty="0">
                          <a:solidFill>
                            <a:srgbClr val="000000"/>
                          </a:solidFill>
                          <a:latin typeface="+mn-lt"/>
                          <a:ea typeface="+mn-ea"/>
                          <a:cs typeface="+mn-cs"/>
                        </a:rPr>
                        <a:t>3.05%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0.77%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0.79%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1.38%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0.97%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0.90%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0.98%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2.04%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2.38%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2.32%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2.32%</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1.67%</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8432404"/>
                  </a:ext>
                </a:extLst>
              </a:tr>
              <a:tr h="269881">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$275.39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329.03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$399.31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$331.63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$226.58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$243.56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213.90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$278.77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$272.61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$208.52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$266.97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$282.96</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$277.44 </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5652447"/>
                  </a:ext>
                </a:extLst>
              </a:tr>
            </a:tbl>
          </a:graphicData>
        </a:graphic>
      </p:graphicFrame>
      <p:graphicFrame>
        <p:nvGraphicFramePr>
          <p:cNvPr id="14" name="Table 13">
            <a:extLst>
              <a:ext uri="{FF2B5EF4-FFF2-40B4-BE49-F238E27FC236}">
                <a16:creationId xmlns:a16="http://schemas.microsoft.com/office/drawing/2014/main" id="{D491FD8B-B03B-4584-9B00-7CF9C5E5340C}"/>
              </a:ext>
            </a:extLst>
          </p:cNvPr>
          <p:cNvGraphicFramePr>
            <a:graphicFrameLocks noGrp="1"/>
          </p:cNvGraphicFramePr>
          <p:nvPr/>
        </p:nvGraphicFramePr>
        <p:xfrm>
          <a:off x="498728" y="3234092"/>
          <a:ext cx="11465211" cy="1522856"/>
        </p:xfrm>
        <a:graphic>
          <a:graphicData uri="http://schemas.openxmlformats.org/drawingml/2006/table">
            <a:tbl>
              <a:tblPr firstRow="1" bandRow="1">
                <a:tableStyleId>{21E4AEA4-8DFA-4A89-87EB-49C32662AFE0}</a:tableStyleId>
              </a:tblPr>
              <a:tblGrid>
                <a:gridCol w="872485">
                  <a:extLst>
                    <a:ext uri="{9D8B030D-6E8A-4147-A177-3AD203B41FA5}">
                      <a16:colId xmlns:a16="http://schemas.microsoft.com/office/drawing/2014/main" val="1609601348"/>
                    </a:ext>
                  </a:extLst>
                </a:gridCol>
                <a:gridCol w="792409">
                  <a:extLst>
                    <a:ext uri="{9D8B030D-6E8A-4147-A177-3AD203B41FA5}">
                      <a16:colId xmlns:a16="http://schemas.microsoft.com/office/drawing/2014/main" val="4280880245"/>
                    </a:ext>
                  </a:extLst>
                </a:gridCol>
                <a:gridCol w="802192">
                  <a:extLst>
                    <a:ext uri="{9D8B030D-6E8A-4147-A177-3AD203B41FA5}">
                      <a16:colId xmlns:a16="http://schemas.microsoft.com/office/drawing/2014/main" val="1561587232"/>
                    </a:ext>
                  </a:extLst>
                </a:gridCol>
                <a:gridCol w="763061">
                  <a:extLst>
                    <a:ext uri="{9D8B030D-6E8A-4147-A177-3AD203B41FA5}">
                      <a16:colId xmlns:a16="http://schemas.microsoft.com/office/drawing/2014/main" val="682704015"/>
                    </a:ext>
                  </a:extLst>
                </a:gridCol>
                <a:gridCol w="782627">
                  <a:extLst>
                    <a:ext uri="{9D8B030D-6E8A-4147-A177-3AD203B41FA5}">
                      <a16:colId xmlns:a16="http://schemas.microsoft.com/office/drawing/2014/main" val="402851621"/>
                    </a:ext>
                  </a:extLst>
                </a:gridCol>
                <a:gridCol w="880456">
                  <a:extLst>
                    <a:ext uri="{9D8B030D-6E8A-4147-A177-3AD203B41FA5}">
                      <a16:colId xmlns:a16="http://schemas.microsoft.com/office/drawing/2014/main" val="3409050611"/>
                    </a:ext>
                  </a:extLst>
                </a:gridCol>
                <a:gridCol w="763061">
                  <a:extLst>
                    <a:ext uri="{9D8B030D-6E8A-4147-A177-3AD203B41FA5}">
                      <a16:colId xmlns:a16="http://schemas.microsoft.com/office/drawing/2014/main" val="1393310545"/>
                    </a:ext>
                  </a:extLst>
                </a:gridCol>
                <a:gridCol w="880456">
                  <a:extLst>
                    <a:ext uri="{9D8B030D-6E8A-4147-A177-3AD203B41FA5}">
                      <a16:colId xmlns:a16="http://schemas.microsoft.com/office/drawing/2014/main" val="1277713091"/>
                    </a:ext>
                  </a:extLst>
                </a:gridCol>
                <a:gridCol w="811975">
                  <a:extLst>
                    <a:ext uri="{9D8B030D-6E8A-4147-A177-3AD203B41FA5}">
                      <a16:colId xmlns:a16="http://schemas.microsoft.com/office/drawing/2014/main" val="1442201619"/>
                    </a:ext>
                  </a:extLst>
                </a:gridCol>
                <a:gridCol w="844964">
                  <a:extLst>
                    <a:ext uri="{9D8B030D-6E8A-4147-A177-3AD203B41FA5}">
                      <a16:colId xmlns:a16="http://schemas.microsoft.com/office/drawing/2014/main" val="3582683877"/>
                    </a:ext>
                  </a:extLst>
                </a:gridCol>
                <a:gridCol w="840869">
                  <a:extLst>
                    <a:ext uri="{9D8B030D-6E8A-4147-A177-3AD203B41FA5}">
                      <a16:colId xmlns:a16="http://schemas.microsoft.com/office/drawing/2014/main" val="1498818586"/>
                    </a:ext>
                  </a:extLst>
                </a:gridCol>
                <a:gridCol w="914723">
                  <a:extLst>
                    <a:ext uri="{9D8B030D-6E8A-4147-A177-3AD203B41FA5}">
                      <a16:colId xmlns:a16="http://schemas.microsoft.com/office/drawing/2014/main" val="1549032308"/>
                    </a:ext>
                  </a:extLst>
                </a:gridCol>
                <a:gridCol w="814187">
                  <a:extLst>
                    <a:ext uri="{9D8B030D-6E8A-4147-A177-3AD203B41FA5}">
                      <a16:colId xmlns:a16="http://schemas.microsoft.com/office/drawing/2014/main" val="13817360"/>
                    </a:ext>
                  </a:extLst>
                </a:gridCol>
                <a:gridCol w="701746">
                  <a:extLst>
                    <a:ext uri="{9D8B030D-6E8A-4147-A177-3AD203B41FA5}">
                      <a16:colId xmlns:a16="http://schemas.microsoft.com/office/drawing/2014/main" val="1235186571"/>
                    </a:ext>
                  </a:extLst>
                </a:gridCol>
              </a:tblGrid>
              <a:tr h="191668">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tc>
                  <a:txBody>
                    <a:bodyPr/>
                    <a:lstStyle/>
                    <a:p>
                      <a:r>
                        <a:rPr lang="en-US" sz="1200" dirty="0"/>
                        <a:t>Avg.</a:t>
                      </a:r>
                    </a:p>
                  </a:txBody>
                  <a:tcPr/>
                </a:tc>
                <a:extLst>
                  <a:ext uri="{0D108BD9-81ED-4DB2-BD59-A6C34878D82A}">
                    <a16:rowId xmlns:a16="http://schemas.microsoft.com/office/drawing/2014/main" val="2353146752"/>
                  </a:ext>
                </a:extLst>
              </a:tr>
              <a:tr h="155464">
                <a:tc>
                  <a:txBody>
                    <a:bodyPr/>
                    <a:lstStyle/>
                    <a:p>
                      <a:r>
                        <a:rPr lang="en-US" sz="1000" dirty="0"/>
                        <a:t>Spend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$9,912.52 </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$9,669.41 </a:t>
                      </a:r>
                    </a:p>
                  </a:txBody>
                  <a:tcPr anchor="b"/>
                </a:tc>
                <a:tc>
                  <a:txBody>
                    <a:bodyPr/>
                    <a:lstStyle/>
                    <a:p>
                      <a:r>
                        <a:rPr lang="en-US" sz="1000" b="0" i="0" u="none" strike="noStrike" kern="1200" dirty="0">
                          <a:solidFill>
                            <a:srgbClr val="000000"/>
                          </a:solidFill>
                          <a:latin typeface="+mn-lt"/>
                          <a:ea typeface="+mn-ea"/>
                          <a:cs typeface="+mn-cs"/>
                        </a:rPr>
                        <a:t>$9,026.02</a:t>
                      </a:r>
                    </a:p>
                  </a:txBody>
                  <a:tcPr/>
                </a:tc>
                <a:tc>
                  <a:txBody>
                    <a:bodyPr/>
                    <a:lstStyle/>
                    <a:p>
                      <a:r>
                        <a:rPr lang="en-US" sz="1000" b="0" i="0" u="none" strike="noStrike" kern="1200" dirty="0">
                          <a:solidFill>
                            <a:srgbClr val="000000"/>
                          </a:solidFill>
                          <a:latin typeface="+mn-lt"/>
                          <a:ea typeface="+mn-ea"/>
                          <a:cs typeface="+mn-cs"/>
                        </a:rPr>
                        <a:t>$8,838.85</a:t>
                      </a:r>
                    </a:p>
                  </a:txBody>
                  <a:tcPr/>
                </a:tc>
                <a:tc>
                  <a:txBody>
                    <a:bodyPr/>
                    <a:lstStyle/>
                    <a:p>
                      <a:r>
                        <a:rPr lang="en-US" sz="1000" b="0" i="0" u="none" strike="noStrike" kern="1200" dirty="0">
                          <a:solidFill>
                            <a:srgbClr val="000000"/>
                          </a:solidFill>
                          <a:latin typeface="+mn-lt"/>
                          <a:ea typeface="+mn-ea"/>
                          <a:cs typeface="+mn-cs"/>
                        </a:rPr>
                        <a:t>$10,110.87</a:t>
                      </a:r>
                    </a:p>
                  </a:txBody>
                  <a:tcPr/>
                </a:tc>
                <a:tc>
                  <a:txBody>
                    <a:bodyPr/>
                    <a:lstStyle/>
                    <a:p>
                      <a:r>
                        <a:rPr lang="en-US" sz="1000" b="0" i="0" u="none" strike="noStrike" kern="1200" dirty="0">
                          <a:solidFill>
                            <a:srgbClr val="000000"/>
                          </a:solidFill>
                          <a:latin typeface="+mn-lt"/>
                          <a:ea typeface="+mn-ea"/>
                          <a:cs typeface="+mn-cs"/>
                        </a:rPr>
                        <a:t>$9,700.95</a:t>
                      </a:r>
                    </a:p>
                  </a:txBody>
                  <a:tcPr/>
                </a:tc>
                <a:tc>
                  <a:txBody>
                    <a:bodyPr/>
                    <a:lstStyle/>
                    <a:p>
                      <a:r>
                        <a:rPr lang="en-US" sz="1000" b="0" i="0" u="none" strike="noStrike" kern="1200" dirty="0">
                          <a:solidFill>
                            <a:srgbClr val="000000"/>
                          </a:solidFill>
                          <a:latin typeface="+mn-lt"/>
                          <a:ea typeface="+mn-ea"/>
                          <a:cs typeface="+mn-cs"/>
                        </a:rPr>
                        <a:t>$10,769.49</a:t>
                      </a:r>
                    </a:p>
                  </a:txBody>
                  <a:tcPr/>
                </a:tc>
                <a:tc>
                  <a:txBody>
                    <a:bodyPr/>
                    <a:lstStyle/>
                    <a:p>
                      <a:r>
                        <a:rPr lang="en-US" sz="1000" b="0" i="0" u="none" strike="noStrike" kern="1200" dirty="0">
                          <a:solidFill>
                            <a:srgbClr val="000000"/>
                          </a:solidFill>
                          <a:latin typeface="+mn-lt"/>
                          <a:ea typeface="+mn-ea"/>
                          <a:cs typeface="+mn-cs"/>
                        </a:rPr>
                        <a:t>$9,882.14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$11,197.11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$6,767.39</a:t>
                      </a:r>
                    </a:p>
                  </a:txBody>
                  <a:tcPr/>
                </a:tc>
                <a:tc>
                  <a:txBody>
                    <a:bodyPr/>
                    <a:lstStyle/>
                    <a:p>
                      <a:r>
                        <a:rPr lang="en-US" sz="1000" b="0" i="0" u="none" strike="noStrike" kern="1200" dirty="0">
                          <a:solidFill>
                            <a:srgbClr val="000000"/>
                          </a:solidFill>
                          <a:latin typeface="+mn-lt"/>
                          <a:ea typeface="+mn-ea"/>
                          <a:cs typeface="+mn-cs"/>
                        </a:rPr>
                        <a:t>$7,228.09</a:t>
                      </a:r>
                    </a:p>
                  </a:txBody>
                  <a:tcPr/>
                </a:tc>
                <a:tc>
                  <a:txBody>
                    <a:bodyPr/>
                    <a:lstStyle/>
                    <a:p>
                      <a:r>
                        <a:rPr lang="en-US" sz="1000" b="0" i="0" u="none" strike="noStrike" kern="1200" dirty="0">
                          <a:solidFill>
                            <a:srgbClr val="000000"/>
                          </a:solidFill>
                          <a:latin typeface="+mn-lt"/>
                          <a:ea typeface="+mn-ea"/>
                          <a:cs typeface="+mn-cs"/>
                        </a:rPr>
                        <a:t>$10,384.81</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b="0" i="0" u="none" strike="noStrike" kern="1200" dirty="0">
                          <a:solidFill>
                            <a:srgbClr val="000000"/>
                          </a:solidFill>
                          <a:latin typeface="+mn-lt"/>
                          <a:ea typeface="+mn-ea"/>
                          <a:cs typeface="+mn-cs"/>
                        </a:rPr>
                        <a:t>$9,457.30 </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4945315"/>
                  </a:ext>
                </a:extLst>
              </a:tr>
              <a:tr h="155464">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2,069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2,169</a:t>
                      </a:r>
                    </a:p>
                  </a:txBody>
                  <a:tcPr anchor="b"/>
                </a:tc>
                <a:tc>
                  <a:txBody>
                    <a:bodyPr/>
                    <a:lstStyle/>
                    <a:p>
                      <a:r>
                        <a:rPr lang="en-US" sz="1000" b="0" i="0" u="none" strike="noStrike" kern="1200" dirty="0">
                          <a:solidFill>
                            <a:srgbClr val="000000"/>
                          </a:solidFill>
                          <a:latin typeface="+mn-lt"/>
                          <a:ea typeface="+mn-ea"/>
                          <a:cs typeface="+mn-cs"/>
                        </a:rPr>
                        <a:t>2,058</a:t>
                      </a:r>
                    </a:p>
                  </a:txBody>
                  <a:tcPr/>
                </a:tc>
                <a:tc>
                  <a:txBody>
                    <a:bodyPr/>
                    <a:lstStyle/>
                    <a:p>
                      <a:r>
                        <a:rPr lang="en-US" sz="1000" b="0" i="0" u="none" strike="noStrike" kern="1200" dirty="0">
                          <a:solidFill>
                            <a:srgbClr val="000000"/>
                          </a:solidFill>
                          <a:latin typeface="+mn-lt"/>
                          <a:ea typeface="+mn-ea"/>
                          <a:cs typeface="+mn-cs"/>
                        </a:rPr>
                        <a:t>1,673</a:t>
                      </a:r>
                    </a:p>
                  </a:txBody>
                  <a:tcPr/>
                </a:tc>
                <a:tc>
                  <a:txBody>
                    <a:bodyPr/>
                    <a:lstStyle/>
                    <a:p>
                      <a:r>
                        <a:rPr lang="en-US" sz="1000" b="0" i="0" u="none" strike="noStrike" kern="1200" dirty="0">
                          <a:solidFill>
                            <a:srgbClr val="000000"/>
                          </a:solidFill>
                          <a:latin typeface="+mn-lt"/>
                          <a:ea typeface="+mn-ea"/>
                          <a:cs typeface="+mn-cs"/>
                        </a:rPr>
                        <a:t>1,584</a:t>
                      </a:r>
                    </a:p>
                  </a:txBody>
                  <a:tcPr/>
                </a:tc>
                <a:tc>
                  <a:txBody>
                    <a:bodyPr/>
                    <a:lstStyle/>
                    <a:p>
                      <a:r>
                        <a:rPr lang="en-US" sz="1000" b="0" i="0" u="none" strike="noStrike" kern="1200" dirty="0">
                          <a:solidFill>
                            <a:srgbClr val="000000"/>
                          </a:solidFill>
                          <a:latin typeface="+mn-lt"/>
                          <a:ea typeface="+mn-ea"/>
                          <a:cs typeface="+mn-cs"/>
                        </a:rPr>
                        <a:t>1,591</a:t>
                      </a:r>
                    </a:p>
                  </a:txBody>
                  <a:tcPr/>
                </a:tc>
                <a:tc>
                  <a:txBody>
                    <a:bodyPr/>
                    <a:lstStyle/>
                    <a:p>
                      <a:r>
                        <a:rPr lang="en-US" sz="1000" b="0" i="0" u="none" strike="noStrike" kern="1200" dirty="0">
                          <a:solidFill>
                            <a:srgbClr val="000000"/>
                          </a:solidFill>
                          <a:latin typeface="+mn-lt"/>
                          <a:ea typeface="+mn-ea"/>
                          <a:cs typeface="+mn-cs"/>
                        </a:rPr>
                        <a:t>1,522</a:t>
                      </a:r>
                    </a:p>
                  </a:txBody>
                  <a:tcPr/>
                </a:tc>
                <a:tc>
                  <a:txBody>
                    <a:bodyPr/>
                    <a:lstStyle/>
                    <a:p>
                      <a:r>
                        <a:rPr lang="en-US" sz="1000" b="0" i="0" u="none" strike="noStrike" kern="1200" dirty="0">
                          <a:solidFill>
                            <a:srgbClr val="000000"/>
                          </a:solidFill>
                          <a:latin typeface="+mn-lt"/>
                          <a:ea typeface="+mn-ea"/>
                          <a:cs typeface="+mn-cs"/>
                        </a:rPr>
                        <a:t>1,501</a:t>
                      </a:r>
                    </a:p>
                  </a:txBody>
                  <a:tcPr/>
                </a:tc>
                <a:tc>
                  <a:txBody>
                    <a:bodyPr/>
                    <a:lstStyle/>
                    <a:p>
                      <a:r>
                        <a:rPr lang="en-US" sz="1000" b="0" i="0" u="none" strike="noStrike" kern="1200" dirty="0">
                          <a:solidFill>
                            <a:srgbClr val="000000"/>
                          </a:solidFill>
                          <a:latin typeface="+mn-lt"/>
                          <a:ea typeface="+mn-ea"/>
                          <a:cs typeface="+mn-cs"/>
                        </a:rPr>
                        <a:t>1,856</a:t>
                      </a:r>
                    </a:p>
                  </a:txBody>
                  <a:tcPr/>
                </a:tc>
                <a:tc>
                  <a:txBody>
                    <a:bodyPr/>
                    <a:lstStyle/>
                    <a:p>
                      <a:r>
                        <a:rPr lang="en-US" sz="1000" b="0" i="0" u="none" strike="noStrike" kern="1200" dirty="0">
                          <a:solidFill>
                            <a:srgbClr val="000000"/>
                          </a:solidFill>
                          <a:latin typeface="+mn-lt"/>
                          <a:ea typeface="+mn-ea"/>
                          <a:cs typeface="+mn-cs"/>
                        </a:rPr>
                        <a:t>1,294</a:t>
                      </a:r>
                    </a:p>
                  </a:txBody>
                  <a:tcPr/>
                </a:tc>
                <a:tc>
                  <a:txBody>
                    <a:bodyPr/>
                    <a:lstStyle/>
                    <a:p>
                      <a:r>
                        <a:rPr lang="en-US" sz="1000" b="0" i="0" u="none" strike="noStrike" kern="1200" dirty="0">
                          <a:solidFill>
                            <a:srgbClr val="000000"/>
                          </a:solidFill>
                          <a:latin typeface="+mn-lt"/>
                          <a:ea typeface="+mn-ea"/>
                          <a:cs typeface="+mn-cs"/>
                        </a:rPr>
                        <a:t>1,372</a:t>
                      </a:r>
                    </a:p>
                  </a:txBody>
                  <a:tcPr/>
                </a:tc>
                <a:tc>
                  <a:txBody>
                    <a:bodyPr/>
                    <a:lstStyle/>
                    <a:p>
                      <a:r>
                        <a:rPr lang="en-US" sz="1000" b="0" i="0" u="none" strike="noStrike" kern="1200" dirty="0">
                          <a:solidFill>
                            <a:srgbClr val="000000"/>
                          </a:solidFill>
                          <a:latin typeface="+mn-lt"/>
                          <a:ea typeface="+mn-ea"/>
                          <a:cs typeface="+mn-cs"/>
                        </a:rPr>
                        <a:t>1,757</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b="0" i="0" u="none" strike="noStrike" kern="1200" dirty="0">
                          <a:solidFill>
                            <a:srgbClr val="000000"/>
                          </a:solidFill>
                          <a:latin typeface="+mn-lt"/>
                          <a:ea typeface="+mn-ea"/>
                          <a:cs typeface="+mn-cs"/>
                        </a:rPr>
                        <a:t>1,704</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21340581"/>
                  </a:ext>
                </a:extLst>
              </a:tr>
              <a:tr h="155464">
                <a:tc>
                  <a:txBody>
                    <a:bodyPr/>
                    <a:lstStyle/>
                    <a:p>
                      <a:r>
                        <a:rPr lang="en-US" sz="1000" dirty="0"/>
                        <a:t>Conv.</a:t>
                      </a:r>
                    </a:p>
                  </a:txBody>
                  <a:tcPr anchor="ctr"/>
                </a:tc>
                <a:tc>
                  <a:txBody>
                    <a:bodyPr/>
                    <a:lstStyle/>
                    <a:p>
                      <a:pPr algn="l"/>
                      <a:r>
                        <a:rPr lang="en-US" sz="1000" b="0" i="0" u="none" strike="noStrike" dirty="0">
                          <a:solidFill>
                            <a:srgbClr val="000000"/>
                          </a:solidFill>
                          <a:latin typeface="+mn-lt"/>
                        </a:rPr>
                        <a:t>46</a:t>
                      </a:r>
                      <a:endParaRPr lang="en-US" sz="1000" dirty="0"/>
                    </a:p>
                  </a:txBody>
                  <a:tcPr anchor="b"/>
                </a:tc>
                <a:tc>
                  <a:txBody>
                    <a:bodyPr/>
                    <a:lstStyle/>
                    <a:p>
                      <a:pPr algn="l"/>
                      <a:r>
                        <a:rPr lang="en-US" sz="1000" b="0" i="0" u="none" strike="noStrike" dirty="0">
                          <a:solidFill>
                            <a:srgbClr val="000000"/>
                          </a:solidFill>
                          <a:latin typeface="+mn-lt"/>
                        </a:rPr>
                        <a:t>54</a:t>
                      </a:r>
                      <a:endParaRPr lang="en-US" sz="1000" dirty="0"/>
                    </a:p>
                  </a:txBody>
                  <a:tcPr anchor="b"/>
                </a:tc>
                <a:tc>
                  <a:txBody>
                    <a:bodyPr/>
                    <a:lstStyle/>
                    <a:p>
                      <a:r>
                        <a:rPr lang="en-US" sz="1000" b="0" i="0" u="none" strike="noStrike" kern="1200" dirty="0">
                          <a:solidFill>
                            <a:srgbClr val="000000"/>
                          </a:solidFill>
                          <a:latin typeface="+mn-lt"/>
                          <a:ea typeface="+mn-ea"/>
                          <a:cs typeface="+mn-cs"/>
                        </a:rPr>
                        <a:t>39</a:t>
                      </a:r>
                    </a:p>
                  </a:txBody>
                  <a:tcPr/>
                </a:tc>
                <a:tc>
                  <a:txBody>
                    <a:bodyPr/>
                    <a:lstStyle/>
                    <a:p>
                      <a:r>
                        <a:rPr lang="en-US" sz="1000" b="0" i="0" u="none" strike="noStrike" kern="1200" dirty="0">
                          <a:solidFill>
                            <a:srgbClr val="000000"/>
                          </a:solidFill>
                          <a:latin typeface="+mn-lt"/>
                          <a:ea typeface="+mn-ea"/>
                          <a:cs typeface="+mn-cs"/>
                        </a:rPr>
                        <a:t>32</a:t>
                      </a:r>
                    </a:p>
                  </a:txBody>
                  <a:tcPr/>
                </a:tc>
                <a:tc>
                  <a:txBody>
                    <a:bodyPr/>
                    <a:lstStyle/>
                    <a:p>
                      <a:r>
                        <a:rPr lang="en-US" sz="1000" b="0" i="0" u="none" strike="noStrike" kern="1200" dirty="0">
                          <a:solidFill>
                            <a:srgbClr val="000000"/>
                          </a:solidFill>
                          <a:latin typeface="+mn-lt"/>
                          <a:ea typeface="+mn-ea"/>
                          <a:cs typeface="+mn-cs"/>
                        </a:rPr>
                        <a:t>43</a:t>
                      </a:r>
                    </a:p>
                  </a:txBody>
                  <a:tcPr/>
                </a:tc>
                <a:tc>
                  <a:txBody>
                    <a:bodyPr/>
                    <a:lstStyle/>
                    <a:p>
                      <a:r>
                        <a:rPr lang="en-US" sz="1000" b="0" i="0" u="none" strike="noStrike" kern="1200" dirty="0">
                          <a:solidFill>
                            <a:srgbClr val="000000"/>
                          </a:solidFill>
                          <a:latin typeface="+mn-lt"/>
                          <a:ea typeface="+mn-ea"/>
                          <a:cs typeface="+mn-cs"/>
                        </a:rPr>
                        <a:t>47</a:t>
                      </a:r>
                    </a:p>
                  </a:txBody>
                  <a:tcPr/>
                </a:tc>
                <a:tc>
                  <a:txBody>
                    <a:bodyPr/>
                    <a:lstStyle/>
                    <a:p>
                      <a:r>
                        <a:rPr lang="en-US" sz="1000" b="0" i="0" u="none" strike="noStrike" kern="1200" dirty="0">
                          <a:solidFill>
                            <a:srgbClr val="000000"/>
                          </a:solidFill>
                          <a:latin typeface="+mn-lt"/>
                          <a:ea typeface="+mn-ea"/>
                          <a:cs typeface="+mn-cs"/>
                        </a:rPr>
                        <a:t>35</a:t>
                      </a:r>
                    </a:p>
                  </a:txBody>
                  <a:tcPr/>
                </a:tc>
                <a:tc>
                  <a:txBody>
                    <a:bodyPr/>
                    <a:lstStyle/>
                    <a:p>
                      <a:r>
                        <a:rPr lang="en-US" sz="1000" b="0" i="0" u="none" strike="noStrike" kern="1200" dirty="0">
                          <a:solidFill>
                            <a:srgbClr val="000000"/>
                          </a:solidFill>
                          <a:latin typeface="+mn-lt"/>
                          <a:ea typeface="+mn-ea"/>
                          <a:cs typeface="+mn-cs"/>
                        </a:rPr>
                        <a:t>52</a:t>
                      </a:r>
                    </a:p>
                  </a:txBody>
                  <a:tcPr/>
                </a:tc>
                <a:tc>
                  <a:txBody>
                    <a:bodyPr/>
                    <a:lstStyle/>
                    <a:p>
                      <a:r>
                        <a:rPr lang="en-US" sz="1000" b="0" i="0" u="none" strike="noStrike" kern="1200" dirty="0">
                          <a:solidFill>
                            <a:srgbClr val="000000"/>
                          </a:solidFill>
                          <a:latin typeface="+mn-lt"/>
                          <a:ea typeface="+mn-ea"/>
                          <a:cs typeface="+mn-cs"/>
                        </a:rPr>
                        <a:t>47</a:t>
                      </a:r>
                    </a:p>
                  </a:txBody>
                  <a:tcPr/>
                </a:tc>
                <a:tc>
                  <a:txBody>
                    <a:bodyPr/>
                    <a:lstStyle/>
                    <a:p>
                      <a:r>
                        <a:rPr lang="en-US" sz="1000" b="0" i="0" u="none" strike="noStrike" kern="1200" dirty="0">
                          <a:solidFill>
                            <a:srgbClr val="000000"/>
                          </a:solidFill>
                          <a:latin typeface="+mn-lt"/>
                          <a:ea typeface="+mn-ea"/>
                          <a:cs typeface="+mn-cs"/>
                        </a:rPr>
                        <a:t>29</a:t>
                      </a:r>
                    </a:p>
                  </a:txBody>
                  <a:tcPr/>
                </a:tc>
                <a:tc>
                  <a:txBody>
                    <a:bodyPr/>
                    <a:lstStyle/>
                    <a:p>
                      <a:r>
                        <a:rPr lang="en-US" sz="1000" b="0" i="0" u="none" strike="noStrike" kern="1200" dirty="0">
                          <a:solidFill>
                            <a:srgbClr val="000000"/>
                          </a:solidFill>
                          <a:latin typeface="+mn-lt"/>
                          <a:ea typeface="+mn-ea"/>
                          <a:cs typeface="+mn-cs"/>
                        </a:rPr>
                        <a:t>35</a:t>
                      </a:r>
                    </a:p>
                  </a:txBody>
                  <a:tcPr/>
                </a:tc>
                <a:tc>
                  <a:txBody>
                    <a:bodyPr/>
                    <a:lstStyle/>
                    <a:p>
                      <a:r>
                        <a:rPr lang="en-US" sz="1000" b="0" i="0" u="none" strike="noStrike" kern="1200" dirty="0">
                          <a:solidFill>
                            <a:srgbClr val="000000"/>
                          </a:solidFill>
                          <a:latin typeface="+mn-lt"/>
                          <a:ea typeface="+mn-ea"/>
                          <a:cs typeface="+mn-cs"/>
                        </a:rPr>
                        <a:t>49</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b="0" i="0" u="none" strike="noStrike" kern="1200" dirty="0">
                          <a:solidFill>
                            <a:srgbClr val="000000"/>
                          </a:solidFill>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0739261"/>
                  </a:ext>
                </a:extLst>
              </a:tr>
              <a:tr h="258508">
                <a:tc>
                  <a:txBody>
                    <a:bodyPr/>
                    <a:lstStyle/>
                    <a:p>
                      <a:r>
                        <a:rPr lang="en-US" sz="1000" dirty="0"/>
                        <a:t>Conv.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2.19%</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2.49%</a:t>
                      </a:r>
                    </a:p>
                  </a:txBody>
                  <a:tcPr anchor="b"/>
                </a:tc>
                <a:tc>
                  <a:txBody>
                    <a:bodyPr/>
                    <a:lstStyle/>
                    <a:p>
                      <a:r>
                        <a:rPr lang="en-US" sz="1000" b="0" i="0" u="none" strike="noStrike" kern="1200" dirty="0">
                          <a:solidFill>
                            <a:srgbClr val="000000"/>
                          </a:solidFill>
                          <a:latin typeface="+mn-lt"/>
                          <a:ea typeface="+mn-ea"/>
                          <a:cs typeface="+mn-cs"/>
                        </a:rPr>
                        <a:t>1.87%</a:t>
                      </a:r>
                    </a:p>
                  </a:txBody>
                  <a:tcPr/>
                </a:tc>
                <a:tc>
                  <a:txBody>
                    <a:bodyPr/>
                    <a:lstStyle/>
                    <a:p>
                      <a:r>
                        <a:rPr lang="en-US" sz="1000" b="0" i="0" u="none" strike="noStrike" kern="1200" dirty="0">
                          <a:solidFill>
                            <a:srgbClr val="000000"/>
                          </a:solidFill>
                          <a:latin typeface="+mn-lt"/>
                          <a:ea typeface="+mn-ea"/>
                          <a:cs typeface="+mn-cs"/>
                        </a:rPr>
                        <a:t>1.91%</a:t>
                      </a:r>
                    </a:p>
                  </a:txBody>
                  <a:tcPr/>
                </a:tc>
                <a:tc>
                  <a:txBody>
                    <a:bodyPr/>
                    <a:lstStyle/>
                    <a:p>
                      <a:r>
                        <a:rPr lang="en-US" sz="1000" b="0" i="0" u="none" strike="noStrike" kern="1200" dirty="0">
                          <a:solidFill>
                            <a:srgbClr val="000000"/>
                          </a:solidFill>
                          <a:latin typeface="+mn-lt"/>
                          <a:ea typeface="+mn-ea"/>
                          <a:cs typeface="+mn-cs"/>
                        </a:rPr>
                        <a:t>2.72%</a:t>
                      </a:r>
                    </a:p>
                  </a:txBody>
                  <a:tcPr/>
                </a:tc>
                <a:tc>
                  <a:txBody>
                    <a:bodyPr/>
                    <a:lstStyle/>
                    <a:p>
                      <a:r>
                        <a:rPr lang="en-US" sz="1000" b="0" i="0" u="none" strike="noStrike" kern="1200" dirty="0">
                          <a:solidFill>
                            <a:srgbClr val="000000"/>
                          </a:solidFill>
                          <a:latin typeface="+mn-lt"/>
                          <a:ea typeface="+mn-ea"/>
                          <a:cs typeface="+mn-cs"/>
                        </a:rPr>
                        <a:t>2.94%</a:t>
                      </a:r>
                    </a:p>
                  </a:txBody>
                  <a:tcPr/>
                </a:tc>
                <a:tc>
                  <a:txBody>
                    <a:bodyPr/>
                    <a:lstStyle/>
                    <a:p>
                      <a:r>
                        <a:rPr lang="en-US" sz="1000" b="0" i="0" u="none" strike="noStrike" kern="1200" dirty="0">
                          <a:solidFill>
                            <a:srgbClr val="000000"/>
                          </a:solidFill>
                          <a:latin typeface="+mn-lt"/>
                          <a:ea typeface="+mn-ea"/>
                          <a:cs typeface="+mn-cs"/>
                        </a:rPr>
                        <a:t>2.32%</a:t>
                      </a:r>
                    </a:p>
                  </a:txBody>
                  <a:tcPr/>
                </a:tc>
                <a:tc>
                  <a:txBody>
                    <a:bodyPr/>
                    <a:lstStyle/>
                    <a:p>
                      <a:r>
                        <a:rPr lang="en-US" sz="1000" b="0" i="0" u="none" strike="noStrike" kern="1200" dirty="0">
                          <a:solidFill>
                            <a:srgbClr val="000000"/>
                          </a:solidFill>
                          <a:latin typeface="+mn-lt"/>
                          <a:ea typeface="+mn-ea"/>
                          <a:cs typeface="+mn-cs"/>
                        </a:rPr>
                        <a:t>3.46%</a:t>
                      </a:r>
                    </a:p>
                  </a:txBody>
                  <a:tcPr/>
                </a:tc>
                <a:tc>
                  <a:txBody>
                    <a:bodyPr/>
                    <a:lstStyle/>
                    <a:p>
                      <a:r>
                        <a:rPr lang="en-US" sz="1000" b="0" i="0" u="none" strike="noStrike" kern="1200" dirty="0">
                          <a:solidFill>
                            <a:srgbClr val="000000"/>
                          </a:solidFill>
                          <a:latin typeface="+mn-lt"/>
                          <a:ea typeface="+mn-ea"/>
                          <a:cs typeface="+mn-cs"/>
                        </a:rPr>
                        <a:t>2.55%</a:t>
                      </a:r>
                    </a:p>
                  </a:txBody>
                  <a:tcPr/>
                </a:tc>
                <a:tc>
                  <a:txBody>
                    <a:bodyPr/>
                    <a:lstStyle/>
                    <a:p>
                      <a:r>
                        <a:rPr lang="en-US" sz="1000" b="0" i="0" u="none" strike="noStrike" kern="1200" dirty="0">
                          <a:solidFill>
                            <a:srgbClr val="000000"/>
                          </a:solidFill>
                          <a:latin typeface="+mn-lt"/>
                          <a:ea typeface="+mn-ea"/>
                          <a:cs typeface="+mn-cs"/>
                        </a:rPr>
                        <a:t>2.20%</a:t>
                      </a:r>
                    </a:p>
                  </a:txBody>
                  <a:tcPr/>
                </a:tc>
                <a:tc>
                  <a:txBody>
                    <a:bodyPr/>
                    <a:lstStyle/>
                    <a:p>
                      <a:r>
                        <a:rPr lang="en-US" sz="1000" b="0" i="0" u="none" strike="noStrike" kern="1200" dirty="0">
                          <a:solidFill>
                            <a:srgbClr val="000000"/>
                          </a:solidFill>
                          <a:latin typeface="+mn-lt"/>
                          <a:ea typeface="+mn-ea"/>
                          <a:cs typeface="+mn-cs"/>
                        </a:rPr>
                        <a:t>2.55%</a:t>
                      </a:r>
                    </a:p>
                  </a:txBody>
                  <a:tcPr/>
                </a:tc>
                <a:tc>
                  <a:txBody>
                    <a:bodyPr/>
                    <a:lstStyle/>
                    <a:p>
                      <a:r>
                        <a:rPr lang="en-US" sz="1000" b="0" i="0" u="none" strike="noStrike" kern="1200" dirty="0">
                          <a:solidFill>
                            <a:srgbClr val="000000"/>
                          </a:solidFill>
                          <a:latin typeface="+mn-lt"/>
                          <a:ea typeface="+mn-ea"/>
                          <a:cs typeface="+mn-cs"/>
                        </a:rPr>
                        <a:t>2.76%</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b="0" i="0" u="none" strike="noStrike" kern="1200" dirty="0">
                          <a:solidFill>
                            <a:srgbClr val="000000"/>
                          </a:solidFill>
                          <a:latin typeface="+mn-lt"/>
                          <a:ea typeface="+mn-ea"/>
                          <a:cs typeface="+mn-cs"/>
                        </a:rPr>
                        <a:t>2.50%</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8432404"/>
                  </a:ext>
                </a:extLst>
              </a:tr>
              <a:tr h="258508">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$218.34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a:solidFill>
                            <a:srgbClr val="000000"/>
                          </a:solidFill>
                          <a:latin typeface="+mn-lt"/>
                        </a:rPr>
                        <a:t>$179.06</a:t>
                      </a:r>
                      <a:endParaRPr lang="en-US" sz="1000" b="0" i="0" u="none" strike="noStrike" dirty="0">
                        <a:solidFill>
                          <a:srgbClr val="000000"/>
                        </a:solidFill>
                        <a:latin typeface="+mn-lt"/>
                      </a:endParaRPr>
                    </a:p>
                  </a:txBody>
                  <a:tcPr anchor="b"/>
                </a:tc>
                <a:tc>
                  <a:txBody>
                    <a:bodyPr/>
                    <a:lstStyle/>
                    <a:p>
                      <a:r>
                        <a:rPr lang="en-US" sz="1000" b="0" i="0" u="none" strike="noStrike" kern="1200" dirty="0">
                          <a:solidFill>
                            <a:srgbClr val="000000"/>
                          </a:solidFill>
                          <a:latin typeface="+mn-lt"/>
                          <a:ea typeface="+mn-ea"/>
                          <a:cs typeface="+mn-cs"/>
                        </a:rPr>
                        <a:t>$234.44</a:t>
                      </a:r>
                    </a:p>
                  </a:txBody>
                  <a:tcPr/>
                </a:tc>
                <a:tc>
                  <a:txBody>
                    <a:bodyPr/>
                    <a:lstStyle/>
                    <a:p>
                      <a:r>
                        <a:rPr lang="en-US" sz="1000" b="0" i="0" u="none" strike="noStrike" kern="1200" dirty="0">
                          <a:solidFill>
                            <a:srgbClr val="000000"/>
                          </a:solidFill>
                          <a:latin typeface="+mn-lt"/>
                          <a:ea typeface="+mn-ea"/>
                          <a:cs typeface="+mn-cs"/>
                        </a:rPr>
                        <a:t>$277.08</a:t>
                      </a:r>
                    </a:p>
                  </a:txBody>
                  <a:tcPr/>
                </a:tc>
                <a:tc>
                  <a:txBody>
                    <a:bodyPr/>
                    <a:lstStyle/>
                    <a:p>
                      <a:r>
                        <a:rPr lang="en-US" sz="1000" b="0" i="0" u="none" strike="noStrike" kern="1200" dirty="0">
                          <a:solidFill>
                            <a:srgbClr val="000000"/>
                          </a:solidFill>
                          <a:latin typeface="+mn-lt"/>
                          <a:ea typeface="+mn-ea"/>
                          <a:cs typeface="+mn-cs"/>
                        </a:rPr>
                        <a:t>$234.59</a:t>
                      </a:r>
                    </a:p>
                  </a:txBody>
                  <a:tcPr/>
                </a:tc>
                <a:tc>
                  <a:txBody>
                    <a:bodyPr/>
                    <a:lstStyle/>
                    <a:p>
                      <a:r>
                        <a:rPr lang="en-US" sz="1000" b="0" i="0" u="none" strike="noStrike" kern="1200">
                          <a:solidFill>
                            <a:srgbClr val="000000"/>
                          </a:solidFill>
                          <a:latin typeface="+mn-lt"/>
                          <a:ea typeface="+mn-ea"/>
                          <a:cs typeface="+mn-cs"/>
                        </a:rPr>
                        <a:t>$207.73</a:t>
                      </a:r>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$305.08</a:t>
                      </a:r>
                    </a:p>
                  </a:txBody>
                  <a:tcPr/>
                </a:tc>
                <a:tc>
                  <a:txBody>
                    <a:bodyPr/>
                    <a:lstStyle/>
                    <a:p>
                      <a:r>
                        <a:rPr lang="en-US" sz="1000" b="0" i="0" u="none" strike="noStrike" kern="1200" dirty="0">
                          <a:solidFill>
                            <a:srgbClr val="000000"/>
                          </a:solidFill>
                          <a:latin typeface="+mn-lt"/>
                          <a:ea typeface="+mn-ea"/>
                          <a:cs typeface="+mn-cs"/>
                        </a:rPr>
                        <a:t>$190.04</a:t>
                      </a:r>
                    </a:p>
                  </a:txBody>
                  <a:tcPr/>
                </a:tc>
                <a:tc>
                  <a:txBody>
                    <a:bodyPr/>
                    <a:lstStyle/>
                    <a:p>
                      <a:r>
                        <a:rPr lang="en-US" sz="1000" b="0" i="0" u="none" strike="noStrike" kern="1200" dirty="0">
                          <a:solidFill>
                            <a:srgbClr val="000000"/>
                          </a:solidFill>
                          <a:latin typeface="+mn-lt"/>
                          <a:ea typeface="+mn-ea"/>
                          <a:cs typeface="+mn-cs"/>
                        </a:rPr>
                        <a:t>$236.98</a:t>
                      </a:r>
                    </a:p>
                  </a:txBody>
                  <a:tcPr/>
                </a:tc>
                <a:tc>
                  <a:txBody>
                    <a:bodyPr/>
                    <a:lstStyle/>
                    <a:p>
                      <a:r>
                        <a:rPr lang="en-US" sz="1000" b="0" i="0" u="none" strike="noStrike" kern="1200" dirty="0">
                          <a:solidFill>
                            <a:srgbClr val="000000"/>
                          </a:solidFill>
                          <a:latin typeface="+mn-lt"/>
                          <a:ea typeface="+mn-ea"/>
                          <a:cs typeface="+mn-cs"/>
                        </a:rPr>
                        <a:t>$237.45</a:t>
                      </a:r>
                    </a:p>
                  </a:txBody>
                  <a:tcPr/>
                </a:tc>
                <a:tc>
                  <a:txBody>
                    <a:bodyPr/>
                    <a:lstStyle/>
                    <a:p>
                      <a:r>
                        <a:rPr lang="en-US" sz="1000" b="0" i="0" u="none" strike="noStrike" kern="1200" dirty="0">
                          <a:solidFill>
                            <a:srgbClr val="000000"/>
                          </a:solidFill>
                          <a:latin typeface="+mn-lt"/>
                          <a:ea typeface="+mn-ea"/>
                          <a:cs typeface="+mn-cs"/>
                        </a:rPr>
                        <a:t>$206.52</a:t>
                      </a:r>
                    </a:p>
                  </a:txBody>
                  <a:tcPr/>
                </a:tc>
                <a:tc>
                  <a:txBody>
                    <a:bodyPr/>
                    <a:lstStyle/>
                    <a:p>
                      <a:r>
                        <a:rPr lang="en-US" sz="1000" b="0" i="0" u="none" strike="noStrike" kern="1200" dirty="0">
                          <a:solidFill>
                            <a:srgbClr val="000000"/>
                          </a:solidFill>
                          <a:latin typeface="+mn-lt"/>
                          <a:ea typeface="+mn-ea"/>
                          <a:cs typeface="+mn-cs"/>
                        </a:rPr>
                        <a:t>$214.12</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r>
                        <a:rPr lang="en-US" sz="1000" b="0" i="0" u="none" strike="noStrike" kern="1200" dirty="0">
                          <a:solidFill>
                            <a:srgbClr val="000000"/>
                          </a:solidFill>
                          <a:latin typeface="+mn-lt"/>
                          <a:ea typeface="+mn-ea"/>
                          <a:cs typeface="+mn-cs"/>
                        </a:rPr>
                        <a:t>$228.45 </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5652447"/>
                  </a:ext>
                </a:extLst>
              </a:tr>
            </a:tbl>
          </a:graphicData>
        </a:graphic>
      </p:graphicFrame>
      <p:cxnSp>
        <p:nvCxnSpPr>
          <p:cNvPr id="8" name="Straight Arrow Connector 7">
            <a:extLst>
              <a:ext uri="{FF2B5EF4-FFF2-40B4-BE49-F238E27FC236}">
                <a16:creationId xmlns:a16="http://schemas.microsoft.com/office/drawing/2014/main" id="{11591467-416B-4774-BDA8-6DC1BD471993}"/>
              </a:ext>
            </a:extLst>
          </p:cNvPr>
          <p:cNvCxnSpPr>
            <a:cxnSpLocks/>
          </p:cNvCxnSpPr>
          <p:nvPr/>
        </p:nvCxnSpPr>
        <p:spPr>
          <a:xfrm>
            <a:off x="7323483" y="2865556"/>
            <a:ext cx="0" cy="3115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339BDE5-8AF7-46EB-9172-3A79230975CA}"/>
              </a:ext>
            </a:extLst>
          </p:cNvPr>
          <p:cNvSpPr txBox="1"/>
          <p:nvPr/>
        </p:nvSpPr>
        <p:spPr>
          <a:xfrm>
            <a:off x="7323483" y="2816526"/>
            <a:ext cx="1576072" cy="461665"/>
          </a:xfrm>
          <a:prstGeom prst="rect">
            <a:avLst/>
          </a:prstGeom>
          <a:noFill/>
        </p:spPr>
        <p:txBody>
          <a:bodyPr wrap="none" rtlCol="0">
            <a:spAutoFit/>
          </a:bodyPr>
          <a:lstStyle/>
          <a:p>
            <a:r>
              <a:rPr lang="en-US" sz="1200" dirty="0">
                <a:solidFill>
                  <a:schemeClr val="tx2"/>
                </a:solidFill>
              </a:rPr>
              <a:t>Finally got EU MDR </a:t>
            </a:r>
          </a:p>
          <a:p>
            <a:r>
              <a:rPr lang="en-US" sz="1200" dirty="0">
                <a:solidFill>
                  <a:schemeClr val="tx2"/>
                </a:solidFill>
              </a:rPr>
              <a:t>lead tracking on</a:t>
            </a:r>
          </a:p>
        </p:txBody>
      </p:sp>
      <p:cxnSp>
        <p:nvCxnSpPr>
          <p:cNvPr id="10" name="Straight Arrow Connector 9">
            <a:extLst>
              <a:ext uri="{FF2B5EF4-FFF2-40B4-BE49-F238E27FC236}">
                <a16:creationId xmlns:a16="http://schemas.microsoft.com/office/drawing/2014/main" id="{633C5B7B-BA56-4662-814D-36D765D97ED4}"/>
              </a:ext>
            </a:extLst>
          </p:cNvPr>
          <p:cNvCxnSpPr>
            <a:cxnSpLocks/>
          </p:cNvCxnSpPr>
          <p:nvPr/>
        </p:nvCxnSpPr>
        <p:spPr>
          <a:xfrm>
            <a:off x="9066055" y="2846702"/>
            <a:ext cx="0" cy="3340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592E82-6F73-4761-A1DE-B6D55E0EE56E}"/>
              </a:ext>
            </a:extLst>
          </p:cNvPr>
          <p:cNvSpPr txBox="1"/>
          <p:nvPr/>
        </p:nvSpPr>
        <p:spPr>
          <a:xfrm>
            <a:off x="9066055" y="2814125"/>
            <a:ext cx="3025015" cy="461665"/>
          </a:xfrm>
          <a:prstGeom prst="rect">
            <a:avLst/>
          </a:prstGeom>
          <a:noFill/>
        </p:spPr>
        <p:txBody>
          <a:bodyPr wrap="square" rtlCol="0">
            <a:spAutoFit/>
          </a:bodyPr>
          <a:lstStyle/>
          <a:p>
            <a:r>
              <a:rPr lang="en-US" sz="1200" dirty="0">
                <a:solidFill>
                  <a:schemeClr val="tx2"/>
                </a:solidFill>
              </a:rPr>
              <a:t>Most campaigns paused 10/8 SSL Cert</a:t>
            </a:r>
          </a:p>
          <a:p>
            <a:r>
              <a:rPr lang="en-US" sz="1200" dirty="0">
                <a:solidFill>
                  <a:schemeClr val="tx2"/>
                </a:solidFill>
              </a:rPr>
              <a:t>Turned back on 10-23 &amp; CFR 10-28</a:t>
            </a:r>
          </a:p>
        </p:txBody>
      </p:sp>
      <p:cxnSp>
        <p:nvCxnSpPr>
          <p:cNvPr id="12" name="Straight Arrow Connector 11">
            <a:extLst>
              <a:ext uri="{FF2B5EF4-FFF2-40B4-BE49-F238E27FC236}">
                <a16:creationId xmlns:a16="http://schemas.microsoft.com/office/drawing/2014/main" id="{42E94043-2CB6-4050-87BC-D494B4028022}"/>
              </a:ext>
            </a:extLst>
          </p:cNvPr>
          <p:cNvCxnSpPr>
            <a:cxnSpLocks/>
          </p:cNvCxnSpPr>
          <p:nvPr/>
        </p:nvCxnSpPr>
        <p:spPr>
          <a:xfrm flipV="1">
            <a:off x="9876775" y="4824828"/>
            <a:ext cx="1" cy="2238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A305695-9565-4F89-815C-B404FBD74A97}"/>
              </a:ext>
            </a:extLst>
          </p:cNvPr>
          <p:cNvSpPr txBox="1"/>
          <p:nvPr/>
        </p:nvSpPr>
        <p:spPr>
          <a:xfrm>
            <a:off x="9876775" y="4735093"/>
            <a:ext cx="1779654" cy="461665"/>
          </a:xfrm>
          <a:prstGeom prst="rect">
            <a:avLst/>
          </a:prstGeom>
          <a:noFill/>
        </p:spPr>
        <p:txBody>
          <a:bodyPr wrap="none" rtlCol="0">
            <a:spAutoFit/>
          </a:bodyPr>
          <a:lstStyle/>
          <a:p>
            <a:r>
              <a:rPr lang="en-US" sz="1200" dirty="0">
                <a:solidFill>
                  <a:schemeClr val="tx2"/>
                </a:solidFill>
              </a:rPr>
              <a:t>11-12 Paused OOS &amp; </a:t>
            </a:r>
          </a:p>
          <a:p>
            <a:r>
              <a:rPr lang="en-US" sz="1200" dirty="0">
                <a:solidFill>
                  <a:schemeClr val="tx2"/>
                </a:solidFill>
              </a:rPr>
              <a:t>Nonconformance </a:t>
            </a:r>
            <a:r>
              <a:rPr lang="en-US" sz="1200" dirty="0" err="1">
                <a:solidFill>
                  <a:schemeClr val="tx2"/>
                </a:solidFill>
              </a:rPr>
              <a:t>Mgmt</a:t>
            </a:r>
            <a:endParaRPr lang="en-US" sz="1200" dirty="0">
              <a:solidFill>
                <a:schemeClr val="tx2"/>
              </a:solidFill>
            </a:endParaRPr>
          </a:p>
        </p:txBody>
      </p:sp>
      <p:sp>
        <p:nvSpPr>
          <p:cNvPr id="20" name="TextBox 30">
            <a:extLst>
              <a:ext uri="{FF2B5EF4-FFF2-40B4-BE49-F238E27FC236}">
                <a16:creationId xmlns:a16="http://schemas.microsoft.com/office/drawing/2014/main" id="{5D10B76B-DDFF-4B4B-A9D5-6C25039EB4C4}"/>
              </a:ext>
            </a:extLst>
          </p:cNvPr>
          <p:cNvSpPr txBox="1">
            <a:spLocks noChangeArrowheads="1"/>
          </p:cNvSpPr>
          <p:nvPr/>
        </p:nvSpPr>
        <p:spPr bwMode="auto">
          <a:xfrm>
            <a:off x="417824" y="499263"/>
            <a:ext cx="1079787" cy="477054"/>
          </a:xfrm>
          <a:prstGeom prst="rect">
            <a:avLst/>
          </a:prstGeom>
          <a:noFill/>
          <a:ln w="9525">
            <a:noFill/>
            <a:miter lim="800000"/>
            <a:headEnd/>
            <a:tailEnd/>
          </a:ln>
        </p:spPr>
        <p:txBody>
          <a:bodyPr wrap="square">
            <a:spAutoFit/>
          </a:bodyPr>
          <a:lstStyle/>
          <a:p>
            <a:r>
              <a:rPr lang="en-US" sz="2500" dirty="0"/>
              <a:t>2021</a:t>
            </a:r>
          </a:p>
        </p:txBody>
      </p:sp>
      <p:graphicFrame>
        <p:nvGraphicFramePr>
          <p:cNvPr id="21" name="Table 20">
            <a:extLst>
              <a:ext uri="{FF2B5EF4-FFF2-40B4-BE49-F238E27FC236}">
                <a16:creationId xmlns:a16="http://schemas.microsoft.com/office/drawing/2014/main" id="{EA83F4CB-1B70-47FA-8BF8-0FA90884DFC9}"/>
              </a:ext>
            </a:extLst>
          </p:cNvPr>
          <p:cNvGraphicFramePr>
            <a:graphicFrameLocks noGrp="1"/>
          </p:cNvGraphicFramePr>
          <p:nvPr/>
        </p:nvGraphicFramePr>
        <p:xfrm>
          <a:off x="530237" y="1029929"/>
          <a:ext cx="11365058" cy="1766696"/>
        </p:xfrm>
        <a:graphic>
          <a:graphicData uri="http://schemas.openxmlformats.org/drawingml/2006/table">
            <a:tbl>
              <a:tblPr firstRow="1" bandRow="1">
                <a:tableStyleId>{21E4AEA4-8DFA-4A89-87EB-49C32662AFE0}</a:tableStyleId>
              </a:tblPr>
              <a:tblGrid>
                <a:gridCol w="912064">
                  <a:extLst>
                    <a:ext uri="{9D8B030D-6E8A-4147-A177-3AD203B41FA5}">
                      <a16:colId xmlns:a16="http://schemas.microsoft.com/office/drawing/2014/main" val="1609601348"/>
                    </a:ext>
                  </a:extLst>
                </a:gridCol>
                <a:gridCol w="754144">
                  <a:extLst>
                    <a:ext uri="{9D8B030D-6E8A-4147-A177-3AD203B41FA5}">
                      <a16:colId xmlns:a16="http://schemas.microsoft.com/office/drawing/2014/main" val="4280880245"/>
                    </a:ext>
                  </a:extLst>
                </a:gridCol>
                <a:gridCol w="775336">
                  <a:extLst>
                    <a:ext uri="{9D8B030D-6E8A-4147-A177-3AD203B41FA5}">
                      <a16:colId xmlns:a16="http://schemas.microsoft.com/office/drawing/2014/main" val="1561587232"/>
                    </a:ext>
                  </a:extLst>
                </a:gridCol>
                <a:gridCol w="789554">
                  <a:extLst>
                    <a:ext uri="{9D8B030D-6E8A-4147-A177-3AD203B41FA5}">
                      <a16:colId xmlns:a16="http://schemas.microsoft.com/office/drawing/2014/main" val="682704015"/>
                    </a:ext>
                  </a:extLst>
                </a:gridCol>
                <a:gridCol w="824891">
                  <a:extLst>
                    <a:ext uri="{9D8B030D-6E8A-4147-A177-3AD203B41FA5}">
                      <a16:colId xmlns:a16="http://schemas.microsoft.com/office/drawing/2014/main" val="402851621"/>
                    </a:ext>
                  </a:extLst>
                </a:gridCol>
                <a:gridCol w="781641">
                  <a:extLst>
                    <a:ext uri="{9D8B030D-6E8A-4147-A177-3AD203B41FA5}">
                      <a16:colId xmlns:a16="http://schemas.microsoft.com/office/drawing/2014/main" val="3409050611"/>
                    </a:ext>
                  </a:extLst>
                </a:gridCol>
                <a:gridCol w="821005">
                  <a:extLst>
                    <a:ext uri="{9D8B030D-6E8A-4147-A177-3AD203B41FA5}">
                      <a16:colId xmlns:a16="http://schemas.microsoft.com/office/drawing/2014/main" val="1393310545"/>
                    </a:ext>
                  </a:extLst>
                </a:gridCol>
                <a:gridCol w="868129">
                  <a:extLst>
                    <a:ext uri="{9D8B030D-6E8A-4147-A177-3AD203B41FA5}">
                      <a16:colId xmlns:a16="http://schemas.microsoft.com/office/drawing/2014/main" val="1277713091"/>
                    </a:ext>
                  </a:extLst>
                </a:gridCol>
                <a:gridCol w="828788">
                  <a:extLst>
                    <a:ext uri="{9D8B030D-6E8A-4147-A177-3AD203B41FA5}">
                      <a16:colId xmlns:a16="http://schemas.microsoft.com/office/drawing/2014/main" val="1442201619"/>
                    </a:ext>
                  </a:extLst>
                </a:gridCol>
                <a:gridCol w="860243">
                  <a:extLst>
                    <a:ext uri="{9D8B030D-6E8A-4147-A177-3AD203B41FA5}">
                      <a16:colId xmlns:a16="http://schemas.microsoft.com/office/drawing/2014/main" val="3582683877"/>
                    </a:ext>
                  </a:extLst>
                </a:gridCol>
                <a:gridCol w="919164">
                  <a:extLst>
                    <a:ext uri="{9D8B030D-6E8A-4147-A177-3AD203B41FA5}">
                      <a16:colId xmlns:a16="http://schemas.microsoft.com/office/drawing/2014/main" val="1498818586"/>
                    </a:ext>
                  </a:extLst>
                </a:gridCol>
                <a:gridCol w="883812">
                  <a:extLst>
                    <a:ext uri="{9D8B030D-6E8A-4147-A177-3AD203B41FA5}">
                      <a16:colId xmlns:a16="http://schemas.microsoft.com/office/drawing/2014/main" val="1549032308"/>
                    </a:ext>
                  </a:extLst>
                </a:gridCol>
                <a:gridCol w="632136">
                  <a:extLst>
                    <a:ext uri="{9D8B030D-6E8A-4147-A177-3AD203B41FA5}">
                      <a16:colId xmlns:a16="http://schemas.microsoft.com/office/drawing/2014/main" val="13817360"/>
                    </a:ext>
                  </a:extLst>
                </a:gridCol>
                <a:gridCol w="714151">
                  <a:extLst>
                    <a:ext uri="{9D8B030D-6E8A-4147-A177-3AD203B41FA5}">
                      <a16:colId xmlns:a16="http://schemas.microsoft.com/office/drawing/2014/main" val="1235186571"/>
                    </a:ext>
                  </a:extLst>
                </a:gridCol>
              </a:tblGrid>
              <a:tr h="191668">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tc>
                  <a:txBody>
                    <a:bodyPr/>
                    <a:lstStyle/>
                    <a:p>
                      <a:r>
                        <a:rPr lang="en-US" sz="1200" dirty="0"/>
                        <a:t>Avg.</a:t>
                      </a:r>
                    </a:p>
                  </a:txBody>
                  <a:tcPr/>
                </a:tc>
                <a:extLst>
                  <a:ext uri="{0D108BD9-81ED-4DB2-BD59-A6C34878D82A}">
                    <a16:rowId xmlns:a16="http://schemas.microsoft.com/office/drawing/2014/main" val="2353146752"/>
                  </a:ext>
                </a:extLst>
              </a:tr>
              <a:tr h="155464">
                <a:tc>
                  <a:txBody>
                    <a:bodyPr/>
                    <a:lstStyle/>
                    <a:p>
                      <a:r>
                        <a:rPr lang="en-US" sz="1000" dirty="0"/>
                        <a:t>Spend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$9,987.17 </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$9,424.40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$8,933.80</a:t>
                      </a:r>
                    </a:p>
                  </a:txBody>
                  <a:tcPr/>
                </a:tc>
                <a:tc>
                  <a:txBody>
                    <a:bodyPr/>
                    <a:lstStyle/>
                    <a:p>
                      <a:r>
                        <a:rPr lang="en-US" sz="1000" b="0" i="0" u="none" strike="noStrike" kern="1200" dirty="0">
                          <a:solidFill>
                            <a:srgbClr val="000000"/>
                          </a:solidFill>
                          <a:latin typeface="+mn-lt"/>
                          <a:ea typeface="+mn-ea"/>
                          <a:cs typeface="+mn-cs"/>
                        </a:rPr>
                        <a:t>$8,892.16</a:t>
                      </a:r>
                    </a:p>
                  </a:txBody>
                  <a:tcPr/>
                </a:tc>
                <a:tc>
                  <a:txBody>
                    <a:bodyPr/>
                    <a:lstStyle/>
                    <a:p>
                      <a:r>
                        <a:rPr lang="en-US" sz="1000" b="0" i="0" u="none" strike="noStrike" kern="1200" dirty="0">
                          <a:solidFill>
                            <a:srgbClr val="000000"/>
                          </a:solidFill>
                          <a:latin typeface="+mn-lt"/>
                          <a:ea typeface="+mn-ea"/>
                          <a:cs typeface="+mn-cs"/>
                        </a:rPr>
                        <a:t>$7,893.11</a:t>
                      </a:r>
                    </a:p>
                  </a:txBody>
                  <a:tcPr/>
                </a:tc>
                <a:tc>
                  <a:txBody>
                    <a:bodyPr/>
                    <a:lstStyle/>
                    <a:p>
                      <a:r>
                        <a:rPr lang="en-US" sz="1000" b="0" i="0" u="none" strike="noStrike" kern="1200" dirty="0">
                          <a:solidFill>
                            <a:srgbClr val="000000"/>
                          </a:solidFill>
                          <a:latin typeface="+mn-lt"/>
                          <a:ea typeface="+mn-ea"/>
                          <a:cs typeface="+mn-cs"/>
                        </a:rPr>
                        <a:t>$7,845.84</a:t>
                      </a:r>
                    </a:p>
                  </a:txBody>
                  <a:tcPr/>
                </a:tc>
                <a:tc>
                  <a:txBody>
                    <a:bodyPr/>
                    <a:lstStyle/>
                    <a:p>
                      <a:r>
                        <a:rPr lang="en-US" sz="1000" dirty="0">
                          <a:solidFill>
                            <a:schemeClr val="tx1"/>
                          </a:solidFill>
                        </a:rPr>
                        <a:t>$7,787.98</a:t>
                      </a:r>
                    </a:p>
                  </a:txBody>
                  <a:tcPr/>
                </a:tc>
                <a:tc>
                  <a:txBody>
                    <a:bodyPr/>
                    <a:lstStyle/>
                    <a:p>
                      <a:r>
                        <a:rPr lang="en-US" sz="1000" dirty="0">
                          <a:solidFill>
                            <a:schemeClr val="tx1"/>
                          </a:solidFill>
                        </a:rPr>
                        <a:t>$7,790.21</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4945315"/>
                  </a:ext>
                </a:extLst>
              </a:tr>
              <a:tr h="155464">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1,897</a:t>
                      </a:r>
                    </a:p>
                  </a:txBody>
                  <a:tcPr anchor="b"/>
                </a:tc>
                <a:tc>
                  <a:txBody>
                    <a:bodyPr/>
                    <a:lstStyle/>
                    <a:p>
                      <a:r>
                        <a:rPr lang="en-US" sz="1000" dirty="0"/>
                        <a:t>1,851</a:t>
                      </a:r>
                    </a:p>
                  </a:txBody>
                  <a:tcPr/>
                </a:tc>
                <a:tc>
                  <a:txBody>
                    <a:bodyPr/>
                    <a:lstStyle/>
                    <a:p>
                      <a:r>
                        <a:rPr lang="en-US" sz="1000" b="0" i="0" u="none" strike="noStrike" kern="1200" dirty="0">
                          <a:solidFill>
                            <a:srgbClr val="000000"/>
                          </a:solidFill>
                          <a:latin typeface="+mn-lt"/>
                          <a:ea typeface="+mn-ea"/>
                          <a:cs typeface="+mn-cs"/>
                        </a:rPr>
                        <a:t>1,667</a:t>
                      </a:r>
                    </a:p>
                  </a:txBody>
                  <a:tcPr/>
                </a:tc>
                <a:tc>
                  <a:txBody>
                    <a:bodyPr/>
                    <a:lstStyle/>
                    <a:p>
                      <a:r>
                        <a:rPr lang="en-US" sz="1000" b="0" i="0" u="none" strike="noStrike" kern="1200" dirty="0">
                          <a:solidFill>
                            <a:srgbClr val="000000"/>
                          </a:solidFill>
                          <a:latin typeface="+mn-lt"/>
                          <a:ea typeface="+mn-ea"/>
                          <a:cs typeface="+mn-cs"/>
                        </a:rPr>
                        <a:t>1,621</a:t>
                      </a:r>
                    </a:p>
                  </a:txBody>
                  <a:tcPr/>
                </a:tc>
                <a:tc>
                  <a:txBody>
                    <a:bodyPr/>
                    <a:lstStyle/>
                    <a:p>
                      <a:r>
                        <a:rPr lang="en-US" sz="1000" b="0" i="0" u="none" strike="noStrike" kern="1200" dirty="0">
                          <a:solidFill>
                            <a:srgbClr val="000000"/>
                          </a:solidFill>
                          <a:latin typeface="+mn-lt"/>
                          <a:ea typeface="+mn-ea"/>
                          <a:cs typeface="+mn-cs"/>
                        </a:rPr>
                        <a:t>1,457</a:t>
                      </a:r>
                    </a:p>
                  </a:txBody>
                  <a:tcPr/>
                </a:tc>
                <a:tc>
                  <a:txBody>
                    <a:bodyPr/>
                    <a:lstStyle/>
                    <a:p>
                      <a:r>
                        <a:rPr lang="en-US" sz="1000" b="0" i="0" u="none" strike="noStrike" kern="1200" dirty="0">
                          <a:solidFill>
                            <a:srgbClr val="000000"/>
                          </a:solidFill>
                          <a:latin typeface="+mn-lt"/>
                          <a:ea typeface="+mn-ea"/>
                          <a:cs typeface="+mn-cs"/>
                        </a:rPr>
                        <a:t>1,845</a:t>
                      </a:r>
                    </a:p>
                  </a:txBody>
                  <a:tcPr/>
                </a:tc>
                <a:tc>
                  <a:txBody>
                    <a:bodyPr/>
                    <a:lstStyle/>
                    <a:p>
                      <a:r>
                        <a:rPr lang="en-US" sz="1000" dirty="0">
                          <a:solidFill>
                            <a:schemeClr val="tx1"/>
                          </a:solidFill>
                        </a:rPr>
                        <a:t>1,795</a:t>
                      </a:r>
                    </a:p>
                  </a:txBody>
                  <a:tcPr/>
                </a:tc>
                <a:tc>
                  <a:txBody>
                    <a:bodyPr/>
                    <a:lstStyle/>
                    <a:p>
                      <a:r>
                        <a:rPr lang="en-US" sz="1000" dirty="0">
                          <a:solidFill>
                            <a:schemeClr val="tx1"/>
                          </a:solidFill>
                        </a:rPr>
                        <a:t>1,896</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21340581"/>
                  </a:ext>
                </a:extLst>
              </a:tr>
              <a:tr h="155464">
                <a:tc>
                  <a:txBody>
                    <a:bodyPr/>
                    <a:lstStyle/>
                    <a:p>
                      <a:r>
                        <a:rPr lang="en-US" sz="1000" dirty="0"/>
                        <a:t>Impressions</a:t>
                      </a:r>
                    </a:p>
                  </a:txBody>
                  <a:tcPr anchor="ctr"/>
                </a:tc>
                <a:tc>
                  <a:txBody>
                    <a:bodyPr/>
                    <a:lstStyle/>
                    <a:p>
                      <a:pPr algn="l"/>
                      <a:r>
                        <a:rPr lang="en-US" sz="1000" dirty="0"/>
                        <a:t>50,602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52,106</a:t>
                      </a:r>
                    </a:p>
                  </a:txBody>
                  <a:tcPr/>
                </a:tc>
                <a:tc>
                  <a:txBody>
                    <a:bodyPr/>
                    <a:lstStyle/>
                    <a:p>
                      <a:r>
                        <a:rPr lang="en-US" sz="1000" b="0" i="0" u="none" strike="noStrike" kern="1200" dirty="0">
                          <a:solidFill>
                            <a:srgbClr val="000000"/>
                          </a:solidFill>
                          <a:latin typeface="+mn-lt"/>
                          <a:ea typeface="+mn-ea"/>
                          <a:cs typeface="+mn-cs"/>
                        </a:rPr>
                        <a:t>47,453</a:t>
                      </a:r>
                    </a:p>
                  </a:txBody>
                  <a:tcPr/>
                </a:tc>
                <a:tc>
                  <a:txBody>
                    <a:bodyPr/>
                    <a:lstStyle/>
                    <a:p>
                      <a:r>
                        <a:rPr lang="en-US" sz="1000" b="0" i="0" u="none" strike="noStrike" kern="1200" dirty="0">
                          <a:solidFill>
                            <a:srgbClr val="000000"/>
                          </a:solidFill>
                          <a:latin typeface="+mn-lt"/>
                          <a:ea typeface="+mn-ea"/>
                          <a:cs typeface="+mn-cs"/>
                        </a:rPr>
                        <a:t>38,290</a:t>
                      </a:r>
                    </a:p>
                  </a:txBody>
                  <a:tcPr/>
                </a:tc>
                <a:tc>
                  <a:txBody>
                    <a:bodyPr/>
                    <a:lstStyle/>
                    <a:p>
                      <a:r>
                        <a:rPr lang="en-US" sz="1000" b="0" i="0" u="none" strike="noStrike" kern="1200" dirty="0">
                          <a:solidFill>
                            <a:srgbClr val="000000"/>
                          </a:solidFill>
                          <a:latin typeface="+mn-lt"/>
                          <a:ea typeface="+mn-ea"/>
                          <a:cs typeface="+mn-cs"/>
                        </a:rPr>
                        <a:t>32,695</a:t>
                      </a:r>
                    </a:p>
                  </a:txBody>
                  <a:tcPr/>
                </a:tc>
                <a:tc>
                  <a:txBody>
                    <a:bodyPr/>
                    <a:lstStyle/>
                    <a:p>
                      <a:r>
                        <a:rPr lang="en-US" sz="1000" b="0" i="0" u="none" strike="noStrike" kern="1200" dirty="0">
                          <a:solidFill>
                            <a:srgbClr val="000000"/>
                          </a:solidFill>
                          <a:latin typeface="+mn-lt"/>
                          <a:ea typeface="+mn-ea"/>
                          <a:cs typeface="+mn-cs"/>
                        </a:rPr>
                        <a:t>49,851</a:t>
                      </a:r>
                    </a:p>
                  </a:txBody>
                  <a:tcPr/>
                </a:tc>
                <a:tc>
                  <a:txBody>
                    <a:bodyPr/>
                    <a:lstStyle/>
                    <a:p>
                      <a:r>
                        <a:rPr lang="en-US" sz="1000" dirty="0">
                          <a:solidFill>
                            <a:schemeClr val="tx1"/>
                          </a:solidFill>
                        </a:rPr>
                        <a:t>46,076</a:t>
                      </a:r>
                    </a:p>
                  </a:txBody>
                  <a:tcPr/>
                </a:tc>
                <a:tc>
                  <a:txBody>
                    <a:bodyPr/>
                    <a:lstStyle/>
                    <a:p>
                      <a:r>
                        <a:rPr lang="en-US" sz="1000" dirty="0">
                          <a:solidFill>
                            <a:schemeClr val="tx1"/>
                          </a:solidFill>
                        </a:rPr>
                        <a:t>45,184</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91858337"/>
                  </a:ext>
                </a:extLst>
              </a:tr>
              <a:tr h="155464">
                <a:tc>
                  <a:txBody>
                    <a:bodyPr/>
                    <a:lstStyle/>
                    <a:p>
                      <a:r>
                        <a:rPr lang="en-US" sz="1000" dirty="0"/>
                        <a:t>Conv.</a:t>
                      </a:r>
                    </a:p>
                  </a:txBody>
                  <a:tcPr anchor="ctr"/>
                </a:tc>
                <a:tc>
                  <a:txBody>
                    <a:bodyPr/>
                    <a:lstStyle/>
                    <a:p>
                      <a:pPr algn="l"/>
                      <a:r>
                        <a:rPr lang="en-US" sz="1000" dirty="0"/>
                        <a:t>59</a:t>
                      </a:r>
                    </a:p>
                  </a:txBody>
                  <a:tcPr anchor="b"/>
                </a:tc>
                <a:tc>
                  <a:txBody>
                    <a:bodyPr/>
                    <a:lstStyle/>
                    <a:p>
                      <a:r>
                        <a:rPr lang="en-US" sz="1000" dirty="0"/>
                        <a:t>52</a:t>
                      </a:r>
                    </a:p>
                  </a:txBody>
                  <a:tcPr/>
                </a:tc>
                <a:tc>
                  <a:txBody>
                    <a:bodyPr/>
                    <a:lstStyle/>
                    <a:p>
                      <a:r>
                        <a:rPr lang="en-US" sz="1000" b="0" i="0" u="none" strike="noStrike" kern="1200" dirty="0">
                          <a:solidFill>
                            <a:srgbClr val="000000"/>
                          </a:solidFill>
                          <a:latin typeface="+mn-lt"/>
                          <a:ea typeface="+mn-ea"/>
                          <a:cs typeface="+mn-cs"/>
                        </a:rPr>
                        <a:t>59</a:t>
                      </a:r>
                    </a:p>
                  </a:txBody>
                  <a:tcPr/>
                </a:tc>
                <a:tc>
                  <a:txBody>
                    <a:bodyPr/>
                    <a:lstStyle/>
                    <a:p>
                      <a:r>
                        <a:rPr lang="en-US" sz="1000" b="0" i="0" u="none" strike="noStrike" kern="1200" dirty="0">
                          <a:solidFill>
                            <a:srgbClr val="000000"/>
                          </a:solidFill>
                          <a:latin typeface="+mn-lt"/>
                          <a:ea typeface="+mn-ea"/>
                          <a:cs typeface="+mn-cs"/>
                        </a:rPr>
                        <a:t>20</a:t>
                      </a:r>
                    </a:p>
                  </a:txBody>
                  <a:tcPr/>
                </a:tc>
                <a:tc>
                  <a:txBody>
                    <a:bodyPr/>
                    <a:lstStyle/>
                    <a:p>
                      <a:r>
                        <a:rPr lang="en-US" sz="1000" b="0" i="0" u="none" strike="noStrike" kern="1200" dirty="0">
                          <a:solidFill>
                            <a:srgbClr val="000000"/>
                          </a:solidFill>
                          <a:latin typeface="+mn-lt"/>
                          <a:ea typeface="+mn-ea"/>
                          <a:cs typeface="+mn-cs"/>
                        </a:rPr>
                        <a:t>22</a:t>
                      </a:r>
                    </a:p>
                  </a:txBody>
                  <a:tcPr/>
                </a:tc>
                <a:tc>
                  <a:txBody>
                    <a:bodyPr/>
                    <a:lstStyle/>
                    <a:p>
                      <a:r>
                        <a:rPr lang="en-US" sz="1000" b="0" i="0" u="none" strike="noStrike" kern="1200" dirty="0">
                          <a:solidFill>
                            <a:srgbClr val="000000"/>
                          </a:solidFill>
                          <a:latin typeface="+mn-lt"/>
                          <a:ea typeface="+mn-ea"/>
                          <a:cs typeface="+mn-cs"/>
                        </a:rPr>
                        <a:t>27</a:t>
                      </a:r>
                    </a:p>
                  </a:txBody>
                  <a:tcPr/>
                </a:tc>
                <a:tc>
                  <a:txBody>
                    <a:bodyPr/>
                    <a:lstStyle/>
                    <a:p>
                      <a:r>
                        <a:rPr lang="en-US" sz="1000" dirty="0">
                          <a:solidFill>
                            <a:schemeClr val="tx1"/>
                          </a:solidFill>
                        </a:rPr>
                        <a:t>30</a:t>
                      </a:r>
                    </a:p>
                  </a:txBody>
                  <a:tcPr/>
                </a:tc>
                <a:tc>
                  <a:txBody>
                    <a:bodyPr/>
                    <a:lstStyle/>
                    <a:p>
                      <a:r>
                        <a:rPr lang="en-US" sz="1000" dirty="0">
                          <a:solidFill>
                            <a:schemeClr val="tx1"/>
                          </a:solidFill>
                        </a:rPr>
                        <a:t>33</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0739261"/>
                  </a:ext>
                </a:extLst>
              </a:tr>
              <a:tr h="258508">
                <a:tc>
                  <a:txBody>
                    <a:bodyPr/>
                    <a:lstStyle/>
                    <a:p>
                      <a:r>
                        <a:rPr lang="en-US" sz="1000" dirty="0"/>
                        <a:t>Conv.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3.08%</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2.81%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3.53%</a:t>
                      </a:r>
                    </a:p>
                  </a:txBody>
                  <a:tcPr/>
                </a:tc>
                <a:tc>
                  <a:txBody>
                    <a:bodyPr/>
                    <a:lstStyle/>
                    <a:p>
                      <a:r>
                        <a:rPr lang="en-US" sz="1000" b="0" i="0" u="none" strike="noStrike" kern="1200" dirty="0">
                          <a:solidFill>
                            <a:srgbClr val="000000"/>
                          </a:solidFill>
                          <a:latin typeface="+mn-lt"/>
                          <a:ea typeface="+mn-ea"/>
                          <a:cs typeface="+mn-cs"/>
                        </a:rPr>
                        <a:t>1.23%</a:t>
                      </a:r>
                    </a:p>
                  </a:txBody>
                  <a:tcPr/>
                </a:tc>
                <a:tc>
                  <a:txBody>
                    <a:bodyPr/>
                    <a:lstStyle/>
                    <a:p>
                      <a:r>
                        <a:rPr lang="en-US" sz="1000" b="0" i="0" u="none" strike="noStrike" kern="1200" dirty="0">
                          <a:solidFill>
                            <a:srgbClr val="000000"/>
                          </a:solidFill>
                          <a:latin typeface="+mn-lt"/>
                          <a:ea typeface="+mn-ea"/>
                          <a:cs typeface="+mn-cs"/>
                        </a:rPr>
                        <a:t>1.49%</a:t>
                      </a:r>
                    </a:p>
                  </a:txBody>
                  <a:tcPr/>
                </a:tc>
                <a:tc>
                  <a:txBody>
                    <a:bodyPr/>
                    <a:lstStyle/>
                    <a:p>
                      <a:r>
                        <a:rPr lang="en-US" sz="1000" b="0" i="0" u="none" strike="noStrike" kern="1200" dirty="0">
                          <a:solidFill>
                            <a:srgbClr val="000000"/>
                          </a:solidFill>
                          <a:latin typeface="+mn-lt"/>
                          <a:ea typeface="+mn-ea"/>
                          <a:cs typeface="+mn-cs"/>
                        </a:rPr>
                        <a:t>1.46%</a:t>
                      </a:r>
                    </a:p>
                  </a:txBody>
                  <a:tcPr/>
                </a:tc>
                <a:tc>
                  <a:txBody>
                    <a:bodyPr/>
                    <a:lstStyle/>
                    <a:p>
                      <a:r>
                        <a:rPr lang="en-US" sz="1000" dirty="0">
                          <a:solidFill>
                            <a:schemeClr val="tx1"/>
                          </a:solidFill>
                        </a:rPr>
                        <a:t>1.68%</a:t>
                      </a:r>
                    </a:p>
                  </a:txBody>
                  <a:tcPr/>
                </a:tc>
                <a:tc>
                  <a:txBody>
                    <a:bodyPr/>
                    <a:lstStyle/>
                    <a:p>
                      <a:r>
                        <a:rPr lang="en-US" sz="1000" dirty="0">
                          <a:solidFill>
                            <a:schemeClr val="tx1"/>
                          </a:solidFill>
                        </a:rPr>
                        <a:t>1.74%</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8432404"/>
                  </a:ext>
                </a:extLst>
              </a:tr>
              <a:tr h="258508">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$170.72</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$181.24</a:t>
                      </a:r>
                    </a:p>
                  </a:txBody>
                  <a:tcPr/>
                </a:tc>
                <a:tc>
                  <a:txBody>
                    <a:bodyPr/>
                    <a:lstStyle/>
                    <a:p>
                      <a:r>
                        <a:rPr lang="en-US" sz="1000" b="0" i="0" u="none" strike="noStrike" kern="1200" dirty="0">
                          <a:solidFill>
                            <a:srgbClr val="000000"/>
                          </a:solidFill>
                          <a:latin typeface="+mn-lt"/>
                          <a:ea typeface="+mn-ea"/>
                          <a:cs typeface="+mn-cs"/>
                        </a:rPr>
                        <a:t>$151.68</a:t>
                      </a:r>
                    </a:p>
                  </a:txBody>
                  <a:tcPr/>
                </a:tc>
                <a:tc>
                  <a:txBody>
                    <a:bodyPr/>
                    <a:lstStyle/>
                    <a:p>
                      <a:r>
                        <a:rPr lang="en-US" sz="1000" b="0" i="0" u="none" strike="noStrike" kern="1200" dirty="0">
                          <a:solidFill>
                            <a:srgbClr val="000000"/>
                          </a:solidFill>
                          <a:latin typeface="+mn-lt"/>
                          <a:ea typeface="+mn-ea"/>
                          <a:cs typeface="+mn-cs"/>
                        </a:rPr>
                        <a:t>$444.61</a:t>
                      </a:r>
                    </a:p>
                  </a:txBody>
                  <a:tcPr/>
                </a:tc>
                <a:tc>
                  <a:txBody>
                    <a:bodyPr/>
                    <a:lstStyle/>
                    <a:p>
                      <a:r>
                        <a:rPr lang="en-US" sz="1000" b="0" i="0" u="none" strike="noStrike" kern="1200" dirty="0">
                          <a:solidFill>
                            <a:srgbClr val="000000"/>
                          </a:solidFill>
                          <a:latin typeface="+mn-lt"/>
                          <a:ea typeface="+mn-ea"/>
                          <a:cs typeface="+mn-cs"/>
                        </a:rPr>
                        <a:t>$364.30</a:t>
                      </a:r>
                    </a:p>
                  </a:txBody>
                  <a:tcPr/>
                </a:tc>
                <a:tc>
                  <a:txBody>
                    <a:bodyPr/>
                    <a:lstStyle/>
                    <a:p>
                      <a:r>
                        <a:rPr lang="en-US" sz="1000" b="0" i="0" u="none" strike="noStrike" kern="1200" dirty="0">
                          <a:solidFill>
                            <a:srgbClr val="000000"/>
                          </a:solidFill>
                          <a:latin typeface="+mn-lt"/>
                          <a:ea typeface="+mn-ea"/>
                          <a:cs typeface="+mn-cs"/>
                        </a:rPr>
                        <a:t>$290.59</a:t>
                      </a:r>
                    </a:p>
                  </a:txBody>
                  <a:tcPr/>
                </a:tc>
                <a:tc>
                  <a:txBody>
                    <a:bodyPr/>
                    <a:lstStyle/>
                    <a:p>
                      <a:r>
                        <a:rPr lang="en-US" sz="1000" dirty="0">
                          <a:solidFill>
                            <a:schemeClr val="tx1"/>
                          </a:solidFill>
                        </a:rPr>
                        <a:t>$258.17</a:t>
                      </a:r>
                    </a:p>
                  </a:txBody>
                  <a:tcPr/>
                </a:tc>
                <a:tc>
                  <a:txBody>
                    <a:bodyPr/>
                    <a:lstStyle/>
                    <a:p>
                      <a:r>
                        <a:rPr lang="en-US" sz="1000" dirty="0">
                          <a:solidFill>
                            <a:schemeClr val="tx1"/>
                          </a:solidFill>
                        </a:rPr>
                        <a:t>$236.07</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endParaRPr lang="en-US" sz="10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5652447"/>
                  </a:ext>
                </a:extLst>
              </a:tr>
            </a:tbl>
          </a:graphicData>
        </a:graphic>
      </p:graphicFrame>
      <p:cxnSp>
        <p:nvCxnSpPr>
          <p:cNvPr id="16" name="Straight Arrow Connector 15">
            <a:extLst>
              <a:ext uri="{FF2B5EF4-FFF2-40B4-BE49-F238E27FC236}">
                <a16:creationId xmlns:a16="http://schemas.microsoft.com/office/drawing/2014/main" id="{3F75B394-14C5-466F-911A-6D4CE26FAD31}"/>
              </a:ext>
            </a:extLst>
          </p:cNvPr>
          <p:cNvCxnSpPr>
            <a:cxnSpLocks/>
          </p:cNvCxnSpPr>
          <p:nvPr/>
        </p:nvCxnSpPr>
        <p:spPr>
          <a:xfrm>
            <a:off x="2313241" y="633818"/>
            <a:ext cx="0" cy="3115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06F918-CAAE-4D94-9FBB-F2F94955BD81}"/>
              </a:ext>
            </a:extLst>
          </p:cNvPr>
          <p:cNvSpPr txBox="1"/>
          <p:nvPr/>
        </p:nvSpPr>
        <p:spPr>
          <a:xfrm>
            <a:off x="1433225" y="397699"/>
            <a:ext cx="1968809" cy="276999"/>
          </a:xfrm>
          <a:prstGeom prst="rect">
            <a:avLst/>
          </a:prstGeom>
          <a:noFill/>
        </p:spPr>
        <p:txBody>
          <a:bodyPr wrap="none" rtlCol="0">
            <a:spAutoFit/>
          </a:bodyPr>
          <a:lstStyle/>
          <a:p>
            <a:r>
              <a:rPr lang="en-US" sz="1200" dirty="0">
                <a:solidFill>
                  <a:schemeClr val="tx2"/>
                </a:solidFill>
              </a:rPr>
              <a:t>Paused </a:t>
            </a:r>
            <a:r>
              <a:rPr lang="en-US" sz="1200" dirty="0" err="1">
                <a:solidFill>
                  <a:schemeClr val="tx2"/>
                </a:solidFill>
              </a:rPr>
              <a:t>Dcmnt</a:t>
            </a:r>
            <a:r>
              <a:rPr lang="en-US" sz="1200" dirty="0">
                <a:solidFill>
                  <a:schemeClr val="tx2"/>
                </a:solidFill>
              </a:rPr>
              <a:t> </a:t>
            </a:r>
            <a:r>
              <a:rPr lang="en-US" sz="1200" dirty="0" err="1">
                <a:solidFill>
                  <a:schemeClr val="tx2"/>
                </a:solidFill>
              </a:rPr>
              <a:t>Mgmt</a:t>
            </a:r>
            <a:r>
              <a:rPr lang="en-US" sz="1200" dirty="0">
                <a:solidFill>
                  <a:schemeClr val="tx2"/>
                </a:solidFill>
              </a:rPr>
              <a:t> 2-19</a:t>
            </a:r>
          </a:p>
        </p:txBody>
      </p:sp>
      <p:sp>
        <p:nvSpPr>
          <p:cNvPr id="2" name="TextBox 1">
            <a:extLst>
              <a:ext uri="{FF2B5EF4-FFF2-40B4-BE49-F238E27FC236}">
                <a16:creationId xmlns:a16="http://schemas.microsoft.com/office/drawing/2014/main" id="{8500DC9D-3B96-4AF2-9849-912CA3FB78BC}"/>
              </a:ext>
            </a:extLst>
          </p:cNvPr>
          <p:cNvSpPr txBox="1"/>
          <p:nvPr/>
        </p:nvSpPr>
        <p:spPr>
          <a:xfrm>
            <a:off x="7968343" y="127429"/>
            <a:ext cx="4119110" cy="646331"/>
          </a:xfrm>
          <a:prstGeom prst="rect">
            <a:avLst/>
          </a:prstGeom>
          <a:noFill/>
        </p:spPr>
        <p:txBody>
          <a:bodyPr wrap="square" rtlCol="0">
            <a:spAutoFit/>
          </a:bodyPr>
          <a:lstStyle/>
          <a:p>
            <a:r>
              <a:rPr lang="en-US" sz="1200" dirty="0">
                <a:solidFill>
                  <a:srgbClr val="FF0000"/>
                </a:solidFill>
              </a:rPr>
              <a:t>Note: After close review, </a:t>
            </a:r>
            <a:r>
              <a:rPr lang="en-US" sz="1200" dirty="0" err="1">
                <a:solidFill>
                  <a:srgbClr val="FF0000"/>
                </a:solidFill>
              </a:rPr>
              <a:t>Qlty</a:t>
            </a:r>
            <a:r>
              <a:rPr lang="en-US" sz="1200" dirty="0">
                <a:solidFill>
                  <a:srgbClr val="FF0000"/>
                </a:solidFill>
              </a:rPr>
              <a:t> </a:t>
            </a:r>
            <a:r>
              <a:rPr lang="en-US" sz="1200" dirty="0" err="1">
                <a:solidFill>
                  <a:srgbClr val="FF0000"/>
                </a:solidFill>
              </a:rPr>
              <a:t>Mgmt</a:t>
            </a:r>
            <a:r>
              <a:rPr lang="en-US" sz="1200" dirty="0">
                <a:solidFill>
                  <a:srgbClr val="FF0000"/>
                </a:solidFill>
              </a:rPr>
              <a:t> campaign generates MQLs even though </a:t>
            </a:r>
            <a:r>
              <a:rPr lang="en-US" sz="1200" dirty="0" err="1">
                <a:solidFill>
                  <a:srgbClr val="FF0000"/>
                </a:solidFill>
              </a:rPr>
              <a:t>GoogleAds</a:t>
            </a:r>
            <a:r>
              <a:rPr lang="en-US" sz="1200" dirty="0">
                <a:solidFill>
                  <a:srgbClr val="FF0000"/>
                </a:solidFill>
              </a:rPr>
              <a:t> performance doesn’t look great. Even though quantity is low, quality is good.</a:t>
            </a:r>
          </a:p>
        </p:txBody>
      </p:sp>
      <p:cxnSp>
        <p:nvCxnSpPr>
          <p:cNvPr id="18" name="Straight Arrow Connector 17">
            <a:extLst>
              <a:ext uri="{FF2B5EF4-FFF2-40B4-BE49-F238E27FC236}">
                <a16:creationId xmlns:a16="http://schemas.microsoft.com/office/drawing/2014/main" id="{08304D09-3AB0-42A4-981A-8BE8CE4EC6C0}"/>
              </a:ext>
            </a:extLst>
          </p:cNvPr>
          <p:cNvCxnSpPr>
            <a:cxnSpLocks/>
          </p:cNvCxnSpPr>
          <p:nvPr/>
        </p:nvCxnSpPr>
        <p:spPr>
          <a:xfrm>
            <a:off x="3075241" y="718415"/>
            <a:ext cx="0" cy="3115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C6173C2-AF05-4394-A044-A00D9CDC8AF2}"/>
              </a:ext>
            </a:extLst>
          </p:cNvPr>
          <p:cNvSpPr txBox="1"/>
          <p:nvPr/>
        </p:nvSpPr>
        <p:spPr>
          <a:xfrm>
            <a:off x="2999767" y="704526"/>
            <a:ext cx="1813317" cy="276999"/>
          </a:xfrm>
          <a:prstGeom prst="rect">
            <a:avLst/>
          </a:prstGeom>
          <a:noFill/>
        </p:spPr>
        <p:txBody>
          <a:bodyPr wrap="none" rtlCol="0">
            <a:spAutoFit/>
          </a:bodyPr>
          <a:lstStyle/>
          <a:p>
            <a:r>
              <a:rPr lang="en-US" sz="1200" dirty="0">
                <a:solidFill>
                  <a:schemeClr val="tx2"/>
                </a:solidFill>
              </a:rPr>
              <a:t>New budget $9k/</a:t>
            </a:r>
            <a:r>
              <a:rPr lang="en-US" sz="1200" dirty="0" err="1">
                <a:solidFill>
                  <a:schemeClr val="tx2"/>
                </a:solidFill>
              </a:rPr>
              <a:t>mo</a:t>
            </a:r>
            <a:r>
              <a:rPr lang="en-US" sz="1200" dirty="0">
                <a:solidFill>
                  <a:schemeClr val="tx2"/>
                </a:solidFill>
              </a:rPr>
              <a:t> 3-1</a:t>
            </a:r>
          </a:p>
        </p:txBody>
      </p:sp>
      <p:sp>
        <p:nvSpPr>
          <p:cNvPr id="22" name="TextBox 21">
            <a:extLst>
              <a:ext uri="{FF2B5EF4-FFF2-40B4-BE49-F238E27FC236}">
                <a16:creationId xmlns:a16="http://schemas.microsoft.com/office/drawing/2014/main" id="{4CD38488-646A-4A17-B9C2-34DF5E221CEA}"/>
              </a:ext>
            </a:extLst>
          </p:cNvPr>
          <p:cNvSpPr txBox="1"/>
          <p:nvPr/>
        </p:nvSpPr>
        <p:spPr>
          <a:xfrm>
            <a:off x="4217664" y="389441"/>
            <a:ext cx="1702710" cy="276999"/>
          </a:xfrm>
          <a:prstGeom prst="rect">
            <a:avLst/>
          </a:prstGeom>
          <a:noFill/>
        </p:spPr>
        <p:txBody>
          <a:bodyPr wrap="none" rtlCol="0">
            <a:spAutoFit/>
          </a:bodyPr>
          <a:lstStyle/>
          <a:p>
            <a:r>
              <a:rPr lang="en-US" sz="1200" dirty="0">
                <a:solidFill>
                  <a:schemeClr val="tx2"/>
                </a:solidFill>
              </a:rPr>
              <a:t>Paused EU MDR 5-26</a:t>
            </a:r>
          </a:p>
        </p:txBody>
      </p:sp>
      <p:cxnSp>
        <p:nvCxnSpPr>
          <p:cNvPr id="23" name="Straight Arrow Connector 22">
            <a:extLst>
              <a:ext uri="{FF2B5EF4-FFF2-40B4-BE49-F238E27FC236}">
                <a16:creationId xmlns:a16="http://schemas.microsoft.com/office/drawing/2014/main" id="{840218AF-5548-4A1C-84AC-45D9BCBDDC77}"/>
              </a:ext>
            </a:extLst>
          </p:cNvPr>
          <p:cNvCxnSpPr>
            <a:cxnSpLocks/>
          </p:cNvCxnSpPr>
          <p:nvPr/>
        </p:nvCxnSpPr>
        <p:spPr>
          <a:xfrm>
            <a:off x="5048585" y="674698"/>
            <a:ext cx="0" cy="3115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E9A3C1-D80A-41F5-B83E-13702885D27E}"/>
              </a:ext>
            </a:extLst>
          </p:cNvPr>
          <p:cNvCxnSpPr>
            <a:cxnSpLocks/>
          </p:cNvCxnSpPr>
          <p:nvPr/>
        </p:nvCxnSpPr>
        <p:spPr>
          <a:xfrm>
            <a:off x="5785447" y="848412"/>
            <a:ext cx="0" cy="1676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4F0EA85-27D5-444B-9C29-C809185D171C}"/>
              </a:ext>
            </a:extLst>
          </p:cNvPr>
          <p:cNvSpPr txBox="1"/>
          <p:nvPr/>
        </p:nvSpPr>
        <p:spPr>
          <a:xfrm>
            <a:off x="5741484" y="606449"/>
            <a:ext cx="3107389" cy="461665"/>
          </a:xfrm>
          <a:prstGeom prst="rect">
            <a:avLst/>
          </a:prstGeom>
          <a:noFill/>
        </p:spPr>
        <p:txBody>
          <a:bodyPr wrap="none" rtlCol="0">
            <a:spAutoFit/>
          </a:bodyPr>
          <a:lstStyle/>
          <a:p>
            <a:r>
              <a:rPr lang="en-US" sz="1200" dirty="0">
                <a:solidFill>
                  <a:schemeClr val="tx2"/>
                </a:solidFill>
              </a:rPr>
              <a:t>Changed CFR Terms LP</a:t>
            </a:r>
          </a:p>
          <a:p>
            <a:r>
              <a:rPr lang="en-US" sz="1200" dirty="0">
                <a:solidFill>
                  <a:schemeClr val="tx2"/>
                </a:solidFill>
              </a:rPr>
              <a:t>Eloqua to website 6-18 (not tracking conv’s</a:t>
            </a:r>
          </a:p>
        </p:txBody>
      </p:sp>
    </p:spTree>
    <p:extLst>
      <p:ext uri="{BB962C8B-B14F-4D97-AF65-F5344CB8AC3E}">
        <p14:creationId xmlns:p14="http://schemas.microsoft.com/office/powerpoint/2010/main" val="396725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E9D99-8C46-49D1-968A-94A478682B61}"/>
              </a:ext>
            </a:extLst>
          </p:cNvPr>
          <p:cNvSpPr>
            <a:spLocks noGrp="1"/>
          </p:cNvSpPr>
          <p:nvPr>
            <p:ph type="title"/>
          </p:nvPr>
        </p:nvSpPr>
        <p:spPr>
          <a:xfrm>
            <a:off x="0" y="68008"/>
            <a:ext cx="11338560" cy="768263"/>
          </a:xfrm>
        </p:spPr>
        <p:txBody>
          <a:bodyPr/>
          <a:lstStyle/>
          <a:p>
            <a:r>
              <a:rPr lang="en-US" dirty="0"/>
              <a:t>USBU PPC 2021</a:t>
            </a:r>
          </a:p>
        </p:txBody>
      </p:sp>
      <p:sp>
        <p:nvSpPr>
          <p:cNvPr id="11490" name="TextBox 30"/>
          <p:cNvSpPr txBox="1">
            <a:spLocks noChangeArrowheads="1"/>
          </p:cNvSpPr>
          <p:nvPr/>
        </p:nvSpPr>
        <p:spPr bwMode="auto">
          <a:xfrm>
            <a:off x="211074" y="3691682"/>
            <a:ext cx="2946923" cy="477054"/>
          </a:xfrm>
          <a:prstGeom prst="rect">
            <a:avLst/>
          </a:prstGeom>
          <a:noFill/>
          <a:ln w="9525">
            <a:noFill/>
            <a:miter lim="800000"/>
            <a:headEnd/>
            <a:tailEnd/>
          </a:ln>
        </p:spPr>
        <p:txBody>
          <a:bodyPr wrap="square">
            <a:spAutoFit/>
          </a:bodyPr>
          <a:lstStyle/>
          <a:p>
            <a:r>
              <a:rPr lang="en-US" sz="2500" dirty="0"/>
              <a:t>Omnichannel Nav</a:t>
            </a:r>
          </a:p>
        </p:txBody>
      </p:sp>
      <p:sp>
        <p:nvSpPr>
          <p:cNvPr id="4" name="Text Placeholder 3">
            <a:extLst>
              <a:ext uri="{FF2B5EF4-FFF2-40B4-BE49-F238E27FC236}">
                <a16:creationId xmlns:a16="http://schemas.microsoft.com/office/drawing/2014/main" id="{ACF5E7E3-76A9-48F0-8D0D-6CFE93AC93DA}"/>
              </a:ext>
            </a:extLst>
          </p:cNvPr>
          <p:cNvSpPr>
            <a:spLocks noGrp="1"/>
          </p:cNvSpPr>
          <p:nvPr>
            <p:ph type="body" sz="quarter" idx="16"/>
          </p:nvPr>
        </p:nvSpPr>
        <p:spPr>
          <a:xfrm>
            <a:off x="211074" y="1091314"/>
            <a:ext cx="11338560" cy="402336"/>
          </a:xfrm>
        </p:spPr>
        <p:txBody>
          <a:bodyPr/>
          <a:lstStyle/>
          <a:p>
            <a:r>
              <a:rPr lang="en-US" sz="2500" i="0" dirty="0">
                <a:solidFill>
                  <a:schemeClr val="tx1"/>
                </a:solidFill>
              </a:rPr>
              <a:t>RW/</a:t>
            </a:r>
            <a:r>
              <a:rPr lang="en-US" sz="2500" i="0" dirty="0" err="1">
                <a:solidFill>
                  <a:schemeClr val="tx1"/>
                </a:solidFill>
              </a:rPr>
              <a:t>MedAffrs</a:t>
            </a:r>
            <a:endParaRPr lang="en-US" sz="2500" i="0" dirty="0">
              <a:solidFill>
                <a:schemeClr val="tx1"/>
              </a:solidFill>
            </a:endParaRPr>
          </a:p>
        </p:txBody>
      </p:sp>
      <p:graphicFrame>
        <p:nvGraphicFramePr>
          <p:cNvPr id="14" name="Table 13">
            <a:extLst>
              <a:ext uri="{FF2B5EF4-FFF2-40B4-BE49-F238E27FC236}">
                <a16:creationId xmlns:a16="http://schemas.microsoft.com/office/drawing/2014/main" id="{D491FD8B-B03B-4584-9B00-7CF9C5E5340C}"/>
              </a:ext>
            </a:extLst>
          </p:cNvPr>
          <p:cNvGraphicFramePr>
            <a:graphicFrameLocks noGrp="1"/>
          </p:cNvGraphicFramePr>
          <p:nvPr/>
        </p:nvGraphicFramePr>
        <p:xfrm>
          <a:off x="409735" y="4125059"/>
          <a:ext cx="10419255" cy="1766696"/>
        </p:xfrm>
        <a:graphic>
          <a:graphicData uri="http://schemas.openxmlformats.org/drawingml/2006/table">
            <a:tbl>
              <a:tblPr firstRow="1" bandRow="1">
                <a:tableStyleId>{21E4AEA4-8DFA-4A89-87EB-49C32662AFE0}</a:tableStyleId>
              </a:tblPr>
              <a:tblGrid>
                <a:gridCol w="1145473">
                  <a:extLst>
                    <a:ext uri="{9D8B030D-6E8A-4147-A177-3AD203B41FA5}">
                      <a16:colId xmlns:a16="http://schemas.microsoft.com/office/drawing/2014/main" val="1609601348"/>
                    </a:ext>
                  </a:extLst>
                </a:gridCol>
                <a:gridCol w="865395">
                  <a:extLst>
                    <a:ext uri="{9D8B030D-6E8A-4147-A177-3AD203B41FA5}">
                      <a16:colId xmlns:a16="http://schemas.microsoft.com/office/drawing/2014/main" val="4280880245"/>
                    </a:ext>
                  </a:extLst>
                </a:gridCol>
                <a:gridCol w="980986">
                  <a:extLst>
                    <a:ext uri="{9D8B030D-6E8A-4147-A177-3AD203B41FA5}">
                      <a16:colId xmlns:a16="http://schemas.microsoft.com/office/drawing/2014/main" val="1561587232"/>
                    </a:ext>
                  </a:extLst>
                </a:gridCol>
                <a:gridCol w="791281">
                  <a:extLst>
                    <a:ext uri="{9D8B030D-6E8A-4147-A177-3AD203B41FA5}">
                      <a16:colId xmlns:a16="http://schemas.microsoft.com/office/drawing/2014/main" val="682704015"/>
                    </a:ext>
                  </a:extLst>
                </a:gridCol>
                <a:gridCol w="798810">
                  <a:extLst>
                    <a:ext uri="{9D8B030D-6E8A-4147-A177-3AD203B41FA5}">
                      <a16:colId xmlns:a16="http://schemas.microsoft.com/office/drawing/2014/main" val="402851621"/>
                    </a:ext>
                  </a:extLst>
                </a:gridCol>
                <a:gridCol w="776605">
                  <a:extLst>
                    <a:ext uri="{9D8B030D-6E8A-4147-A177-3AD203B41FA5}">
                      <a16:colId xmlns:a16="http://schemas.microsoft.com/office/drawing/2014/main" val="3409050611"/>
                    </a:ext>
                  </a:extLst>
                </a:gridCol>
                <a:gridCol w="632765">
                  <a:extLst>
                    <a:ext uri="{9D8B030D-6E8A-4147-A177-3AD203B41FA5}">
                      <a16:colId xmlns:a16="http://schemas.microsoft.com/office/drawing/2014/main" val="1393310545"/>
                    </a:ext>
                  </a:extLst>
                </a:gridCol>
                <a:gridCol w="496975">
                  <a:extLst>
                    <a:ext uri="{9D8B030D-6E8A-4147-A177-3AD203B41FA5}">
                      <a16:colId xmlns:a16="http://schemas.microsoft.com/office/drawing/2014/main" val="1277713091"/>
                    </a:ext>
                  </a:extLst>
                </a:gridCol>
                <a:gridCol w="800100">
                  <a:extLst>
                    <a:ext uri="{9D8B030D-6E8A-4147-A177-3AD203B41FA5}">
                      <a16:colId xmlns:a16="http://schemas.microsoft.com/office/drawing/2014/main" val="1442201619"/>
                    </a:ext>
                  </a:extLst>
                </a:gridCol>
                <a:gridCol w="600075">
                  <a:extLst>
                    <a:ext uri="{9D8B030D-6E8A-4147-A177-3AD203B41FA5}">
                      <a16:colId xmlns:a16="http://schemas.microsoft.com/office/drawing/2014/main" val="3582683877"/>
                    </a:ext>
                  </a:extLst>
                </a:gridCol>
                <a:gridCol w="752475">
                  <a:extLst>
                    <a:ext uri="{9D8B030D-6E8A-4147-A177-3AD203B41FA5}">
                      <a16:colId xmlns:a16="http://schemas.microsoft.com/office/drawing/2014/main" val="1498818586"/>
                    </a:ext>
                  </a:extLst>
                </a:gridCol>
                <a:gridCol w="825352">
                  <a:extLst>
                    <a:ext uri="{9D8B030D-6E8A-4147-A177-3AD203B41FA5}">
                      <a16:colId xmlns:a16="http://schemas.microsoft.com/office/drawing/2014/main" val="1549032308"/>
                    </a:ext>
                  </a:extLst>
                </a:gridCol>
                <a:gridCol w="952963">
                  <a:extLst>
                    <a:ext uri="{9D8B030D-6E8A-4147-A177-3AD203B41FA5}">
                      <a16:colId xmlns:a16="http://schemas.microsoft.com/office/drawing/2014/main" val="13817360"/>
                    </a:ext>
                  </a:extLst>
                </a:gridCol>
              </a:tblGrid>
              <a:tr h="191668">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extLst>
                  <a:ext uri="{0D108BD9-81ED-4DB2-BD59-A6C34878D82A}">
                    <a16:rowId xmlns:a16="http://schemas.microsoft.com/office/drawing/2014/main" val="2353146752"/>
                  </a:ext>
                </a:extLst>
              </a:tr>
              <a:tr h="155464">
                <a:tc>
                  <a:txBody>
                    <a:bodyPr/>
                    <a:lstStyle/>
                    <a:p>
                      <a:r>
                        <a:rPr lang="en-US" sz="1000" dirty="0"/>
                        <a:t>Spend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$875.94</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4945315"/>
                  </a:ext>
                </a:extLst>
              </a:tr>
              <a:tr h="155464">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19</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1340581"/>
                  </a:ext>
                </a:extLst>
              </a:tr>
              <a:tr h="155464">
                <a:tc>
                  <a:txBody>
                    <a:bodyPr/>
                    <a:lstStyle/>
                    <a:p>
                      <a:r>
                        <a:rPr lang="en-US" sz="1000" dirty="0"/>
                        <a:t>Conv.</a:t>
                      </a:r>
                    </a:p>
                  </a:txBody>
                  <a:tcPr anchor="ctr"/>
                </a:tc>
                <a:tc>
                  <a:txBody>
                    <a:bodyPr/>
                    <a:lstStyle/>
                    <a:p>
                      <a:pPr algn="l"/>
                      <a:endParaRPr lang="en-US" sz="1000" dirty="0"/>
                    </a:p>
                  </a:txBody>
                  <a:tcPr anchor="b"/>
                </a:tc>
                <a:tc>
                  <a:txBody>
                    <a:bodyPr/>
                    <a:lstStyle/>
                    <a:p>
                      <a:pPr algn="l"/>
                      <a:endParaRPr lang="en-US" sz="1000" dirty="0"/>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2</a:t>
                      </a: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0739261"/>
                  </a:ext>
                </a:extLst>
              </a:tr>
              <a:tr h="155464">
                <a:tc>
                  <a:txBody>
                    <a:bodyPr/>
                    <a:lstStyle/>
                    <a:p>
                      <a:r>
                        <a:rPr lang="en-US" sz="1000" dirty="0"/>
                        <a:t>Impressions</a:t>
                      </a:r>
                    </a:p>
                  </a:txBody>
                  <a:tcPr anchor="ctr"/>
                </a:tc>
                <a:tc>
                  <a:txBody>
                    <a:bodyPr/>
                    <a:lstStyle/>
                    <a:p>
                      <a:pPr algn="l"/>
                      <a:endParaRPr lang="en-US" sz="1000" dirty="0"/>
                    </a:p>
                  </a:txBody>
                  <a:tcPr anchor="b"/>
                </a:tc>
                <a:tc>
                  <a:txBody>
                    <a:bodyPr/>
                    <a:lstStyle/>
                    <a:p>
                      <a:pPr algn="l"/>
                      <a:endParaRPr lang="en-US" sz="1000" dirty="0"/>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292</a:t>
                      </a: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6161347"/>
                  </a:ext>
                </a:extLst>
              </a:tr>
              <a:tr h="258508">
                <a:tc>
                  <a:txBody>
                    <a:bodyPr/>
                    <a:lstStyle/>
                    <a:p>
                      <a:r>
                        <a:rPr lang="en-US" sz="1000" dirty="0"/>
                        <a:t>Conv.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10.53%</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8432404"/>
                  </a:ext>
                </a:extLst>
              </a:tr>
              <a:tr h="258508">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$437.97</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5652447"/>
                  </a:ext>
                </a:extLst>
              </a:tr>
            </a:tbl>
          </a:graphicData>
        </a:graphic>
      </p:graphicFrame>
      <p:cxnSp>
        <p:nvCxnSpPr>
          <p:cNvPr id="5" name="Straight Connector 4">
            <a:extLst>
              <a:ext uri="{FF2B5EF4-FFF2-40B4-BE49-F238E27FC236}">
                <a16:creationId xmlns:a16="http://schemas.microsoft.com/office/drawing/2014/main" id="{C8D4ED26-9625-499F-81F5-A3A684CB8E48}"/>
              </a:ext>
            </a:extLst>
          </p:cNvPr>
          <p:cNvCxnSpPr>
            <a:cxnSpLocks/>
          </p:cNvCxnSpPr>
          <p:nvPr/>
        </p:nvCxnSpPr>
        <p:spPr>
          <a:xfrm flipH="1">
            <a:off x="6876459" y="3882774"/>
            <a:ext cx="11496" cy="2170785"/>
          </a:xfrm>
          <a:prstGeom prst="line">
            <a:avLst/>
          </a:prstGeom>
          <a:ln>
            <a:solidFill>
              <a:srgbClr val="DA291C"/>
            </a:solidFill>
          </a:ln>
        </p:spPr>
        <p:style>
          <a:lnRef idx="3">
            <a:schemeClr val="accent5"/>
          </a:lnRef>
          <a:fillRef idx="0">
            <a:schemeClr val="accent5"/>
          </a:fillRef>
          <a:effectRef idx="2">
            <a:schemeClr val="accent5"/>
          </a:effectRef>
          <a:fontRef idx="minor">
            <a:schemeClr val="tx1"/>
          </a:fontRef>
        </p:style>
      </p:cxnSp>
      <p:sp>
        <p:nvSpPr>
          <p:cNvPr id="8" name="TextBox 7">
            <a:extLst>
              <a:ext uri="{FF2B5EF4-FFF2-40B4-BE49-F238E27FC236}">
                <a16:creationId xmlns:a16="http://schemas.microsoft.com/office/drawing/2014/main" id="{FAA34EE8-134E-4C3C-99EA-E87F1AE9EF35}"/>
              </a:ext>
            </a:extLst>
          </p:cNvPr>
          <p:cNvSpPr txBox="1"/>
          <p:nvPr/>
        </p:nvSpPr>
        <p:spPr>
          <a:xfrm>
            <a:off x="6887955" y="3678257"/>
            <a:ext cx="2790824" cy="461665"/>
          </a:xfrm>
          <a:prstGeom prst="rect">
            <a:avLst/>
          </a:prstGeom>
          <a:noFill/>
        </p:spPr>
        <p:txBody>
          <a:bodyPr wrap="square" rtlCol="0">
            <a:spAutoFit/>
          </a:bodyPr>
          <a:lstStyle/>
          <a:p>
            <a:r>
              <a:rPr lang="en-US" sz="1200" dirty="0">
                <a:solidFill>
                  <a:srgbClr val="FF0000"/>
                </a:solidFill>
              </a:rPr>
              <a:t>Omnichannel Navigator</a:t>
            </a:r>
          </a:p>
          <a:p>
            <a:r>
              <a:rPr lang="en-US" sz="1200" dirty="0">
                <a:solidFill>
                  <a:srgbClr val="FF0000"/>
                </a:solidFill>
              </a:rPr>
              <a:t>8/05 – 9/30</a:t>
            </a:r>
          </a:p>
        </p:txBody>
      </p:sp>
      <p:graphicFrame>
        <p:nvGraphicFramePr>
          <p:cNvPr id="13" name="Table 12">
            <a:extLst>
              <a:ext uri="{FF2B5EF4-FFF2-40B4-BE49-F238E27FC236}">
                <a16:creationId xmlns:a16="http://schemas.microsoft.com/office/drawing/2014/main" id="{FEA16CCF-3EA7-4727-9CDA-A3CD3FBCFD66}"/>
              </a:ext>
            </a:extLst>
          </p:cNvPr>
          <p:cNvGraphicFramePr>
            <a:graphicFrameLocks noGrp="1"/>
          </p:cNvGraphicFramePr>
          <p:nvPr/>
        </p:nvGraphicFramePr>
        <p:xfrm>
          <a:off x="472456" y="1493650"/>
          <a:ext cx="10316897" cy="1766696"/>
        </p:xfrm>
        <a:graphic>
          <a:graphicData uri="http://schemas.openxmlformats.org/drawingml/2006/table">
            <a:tbl>
              <a:tblPr firstRow="1" bandRow="1">
                <a:tableStyleId>{21E4AEA4-8DFA-4A89-87EB-49C32662AFE0}</a:tableStyleId>
              </a:tblPr>
              <a:tblGrid>
                <a:gridCol w="922004">
                  <a:extLst>
                    <a:ext uri="{9D8B030D-6E8A-4147-A177-3AD203B41FA5}">
                      <a16:colId xmlns:a16="http://schemas.microsoft.com/office/drawing/2014/main" val="1609601348"/>
                    </a:ext>
                  </a:extLst>
                </a:gridCol>
                <a:gridCol w="619600">
                  <a:extLst>
                    <a:ext uri="{9D8B030D-6E8A-4147-A177-3AD203B41FA5}">
                      <a16:colId xmlns:a16="http://schemas.microsoft.com/office/drawing/2014/main" val="4280880245"/>
                    </a:ext>
                  </a:extLst>
                </a:gridCol>
                <a:gridCol w="856539">
                  <a:extLst>
                    <a:ext uri="{9D8B030D-6E8A-4147-A177-3AD203B41FA5}">
                      <a16:colId xmlns:a16="http://schemas.microsoft.com/office/drawing/2014/main" val="1561587232"/>
                    </a:ext>
                  </a:extLst>
                </a:gridCol>
                <a:gridCol w="871369">
                  <a:extLst>
                    <a:ext uri="{9D8B030D-6E8A-4147-A177-3AD203B41FA5}">
                      <a16:colId xmlns:a16="http://schemas.microsoft.com/office/drawing/2014/main" val="682704015"/>
                    </a:ext>
                  </a:extLst>
                </a:gridCol>
                <a:gridCol w="763793">
                  <a:extLst>
                    <a:ext uri="{9D8B030D-6E8A-4147-A177-3AD203B41FA5}">
                      <a16:colId xmlns:a16="http://schemas.microsoft.com/office/drawing/2014/main" val="402851621"/>
                    </a:ext>
                  </a:extLst>
                </a:gridCol>
                <a:gridCol w="839097">
                  <a:extLst>
                    <a:ext uri="{9D8B030D-6E8A-4147-A177-3AD203B41FA5}">
                      <a16:colId xmlns:a16="http://schemas.microsoft.com/office/drawing/2014/main" val="3409050611"/>
                    </a:ext>
                  </a:extLst>
                </a:gridCol>
                <a:gridCol w="753035">
                  <a:extLst>
                    <a:ext uri="{9D8B030D-6E8A-4147-A177-3AD203B41FA5}">
                      <a16:colId xmlns:a16="http://schemas.microsoft.com/office/drawing/2014/main" val="1393310545"/>
                    </a:ext>
                  </a:extLst>
                </a:gridCol>
                <a:gridCol w="785308">
                  <a:extLst>
                    <a:ext uri="{9D8B030D-6E8A-4147-A177-3AD203B41FA5}">
                      <a16:colId xmlns:a16="http://schemas.microsoft.com/office/drawing/2014/main" val="1277713091"/>
                    </a:ext>
                  </a:extLst>
                </a:gridCol>
                <a:gridCol w="772870">
                  <a:extLst>
                    <a:ext uri="{9D8B030D-6E8A-4147-A177-3AD203B41FA5}">
                      <a16:colId xmlns:a16="http://schemas.microsoft.com/office/drawing/2014/main" val="1442201619"/>
                    </a:ext>
                  </a:extLst>
                </a:gridCol>
                <a:gridCol w="786989">
                  <a:extLst>
                    <a:ext uri="{9D8B030D-6E8A-4147-A177-3AD203B41FA5}">
                      <a16:colId xmlns:a16="http://schemas.microsoft.com/office/drawing/2014/main" val="3582683877"/>
                    </a:ext>
                  </a:extLst>
                </a:gridCol>
                <a:gridCol w="785308">
                  <a:extLst>
                    <a:ext uri="{9D8B030D-6E8A-4147-A177-3AD203B41FA5}">
                      <a16:colId xmlns:a16="http://schemas.microsoft.com/office/drawing/2014/main" val="1498818586"/>
                    </a:ext>
                  </a:extLst>
                </a:gridCol>
                <a:gridCol w="774551">
                  <a:extLst>
                    <a:ext uri="{9D8B030D-6E8A-4147-A177-3AD203B41FA5}">
                      <a16:colId xmlns:a16="http://schemas.microsoft.com/office/drawing/2014/main" val="1549032308"/>
                    </a:ext>
                  </a:extLst>
                </a:gridCol>
                <a:gridCol w="786434">
                  <a:extLst>
                    <a:ext uri="{9D8B030D-6E8A-4147-A177-3AD203B41FA5}">
                      <a16:colId xmlns:a16="http://schemas.microsoft.com/office/drawing/2014/main" val="13817360"/>
                    </a:ext>
                  </a:extLst>
                </a:gridCol>
              </a:tblGrid>
              <a:tr h="191668">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extLst>
                  <a:ext uri="{0D108BD9-81ED-4DB2-BD59-A6C34878D82A}">
                    <a16:rowId xmlns:a16="http://schemas.microsoft.com/office/drawing/2014/main" val="2353146752"/>
                  </a:ext>
                </a:extLst>
              </a:tr>
              <a:tr h="155464">
                <a:tc>
                  <a:txBody>
                    <a:bodyPr/>
                    <a:lstStyle/>
                    <a:p>
                      <a:r>
                        <a:rPr lang="en-US" sz="1000" dirty="0"/>
                        <a:t>Spend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 </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 $0</a:t>
                      </a:r>
                    </a:p>
                  </a:txBody>
                  <a:tcPr/>
                </a:tc>
                <a:tc>
                  <a:txBody>
                    <a:bodyPr/>
                    <a:lstStyle/>
                    <a:p>
                      <a:r>
                        <a:rPr lang="en-US" sz="1000" b="0" i="0" u="none" strike="noStrike" kern="1200" dirty="0">
                          <a:solidFill>
                            <a:srgbClr val="000000"/>
                          </a:solidFill>
                          <a:latin typeface="+mn-lt"/>
                          <a:ea typeface="+mn-ea"/>
                          <a:cs typeface="+mn-cs"/>
                        </a:rPr>
                        <a:t>$2,011.82</a:t>
                      </a:r>
                    </a:p>
                  </a:txBody>
                  <a:tcPr/>
                </a:tc>
                <a:tc>
                  <a:txBody>
                    <a:bodyPr/>
                    <a:lstStyle/>
                    <a:p>
                      <a:r>
                        <a:rPr lang="en-US" sz="1000" b="0" i="0" u="none" strike="noStrike" kern="1200" dirty="0">
                          <a:solidFill>
                            <a:srgbClr val="000000"/>
                          </a:solidFill>
                          <a:latin typeface="+mn-lt"/>
                          <a:ea typeface="+mn-ea"/>
                          <a:cs typeface="+mn-cs"/>
                        </a:rPr>
                        <a:t>$2,360.31</a:t>
                      </a:r>
                    </a:p>
                  </a:txBody>
                  <a:tcPr/>
                </a:tc>
                <a:tc>
                  <a:txBody>
                    <a:bodyPr/>
                    <a:lstStyle/>
                    <a:p>
                      <a:r>
                        <a:rPr lang="en-US" sz="1000" b="0" i="0" u="none" strike="noStrike" kern="1200" dirty="0">
                          <a:solidFill>
                            <a:srgbClr val="000000"/>
                          </a:solidFill>
                          <a:latin typeface="+mn-lt"/>
                          <a:ea typeface="+mn-ea"/>
                          <a:cs typeface="+mn-cs"/>
                        </a:rPr>
                        <a:t>$2,040.61</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$2,641.54</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4945315"/>
                  </a:ext>
                </a:extLst>
              </a:tr>
              <a:tr h="155464">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nchor="b"/>
                </a:tc>
                <a:tc>
                  <a:txBody>
                    <a:bodyPr/>
                    <a:lstStyle/>
                    <a:p>
                      <a:r>
                        <a:rPr lang="en-US" sz="1000" dirty="0"/>
                        <a:t>0</a:t>
                      </a:r>
                    </a:p>
                  </a:txBody>
                  <a:tcPr/>
                </a:tc>
                <a:tc>
                  <a:txBody>
                    <a:bodyPr/>
                    <a:lstStyle/>
                    <a:p>
                      <a:r>
                        <a:rPr lang="en-US" sz="1000" b="0" i="0" u="none" strike="noStrike" kern="1200" dirty="0">
                          <a:solidFill>
                            <a:srgbClr val="000000"/>
                          </a:solidFill>
                          <a:latin typeface="+mn-lt"/>
                          <a:ea typeface="+mn-ea"/>
                          <a:cs typeface="+mn-cs"/>
                        </a:rPr>
                        <a:t>230</a:t>
                      </a:r>
                    </a:p>
                  </a:txBody>
                  <a:tcPr/>
                </a:tc>
                <a:tc>
                  <a:txBody>
                    <a:bodyPr/>
                    <a:lstStyle/>
                    <a:p>
                      <a:r>
                        <a:rPr lang="en-US" sz="1000" b="0" i="0" u="none" strike="noStrike" kern="1200" dirty="0">
                          <a:solidFill>
                            <a:srgbClr val="000000"/>
                          </a:solidFill>
                          <a:latin typeface="+mn-lt"/>
                          <a:ea typeface="+mn-ea"/>
                          <a:cs typeface="+mn-cs"/>
                        </a:rPr>
                        <a:t>273</a:t>
                      </a:r>
                    </a:p>
                  </a:txBody>
                  <a:tcPr/>
                </a:tc>
                <a:tc>
                  <a:txBody>
                    <a:bodyPr/>
                    <a:lstStyle/>
                    <a:p>
                      <a:r>
                        <a:rPr lang="en-US" sz="1000" b="0" i="0" u="none" strike="noStrike" kern="1200" dirty="0">
                          <a:solidFill>
                            <a:srgbClr val="000000"/>
                          </a:solidFill>
                          <a:latin typeface="+mn-lt"/>
                          <a:ea typeface="+mn-ea"/>
                          <a:cs typeface="+mn-cs"/>
                        </a:rPr>
                        <a:t>239</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417</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1340581"/>
                  </a:ext>
                </a:extLst>
              </a:tr>
              <a:tr h="155464">
                <a:tc>
                  <a:txBody>
                    <a:bodyPr/>
                    <a:lstStyle/>
                    <a:p>
                      <a:r>
                        <a:rPr lang="en-US" sz="1000" dirty="0"/>
                        <a:t>Impressions</a:t>
                      </a:r>
                    </a:p>
                  </a:txBody>
                  <a:tcPr anchor="ctr"/>
                </a:tc>
                <a:tc>
                  <a:txBody>
                    <a:bodyPr/>
                    <a:lstStyle/>
                    <a:p>
                      <a:pPr algn="l"/>
                      <a:endParaRPr lang="en-US" sz="1000" dirty="0"/>
                    </a:p>
                  </a:txBody>
                  <a:tcPr anchor="b"/>
                </a:tc>
                <a:tc>
                  <a:txBody>
                    <a:bodyPr/>
                    <a:lstStyle/>
                    <a:p>
                      <a:endParaRPr lang="en-US" sz="1000" dirty="0"/>
                    </a:p>
                  </a:txBody>
                  <a:tcPr/>
                </a:tc>
                <a:tc>
                  <a:txBody>
                    <a:bodyPr/>
                    <a:lstStyle/>
                    <a:p>
                      <a:r>
                        <a:rPr lang="en-US" sz="1000" b="0" i="0" u="none" strike="noStrike" kern="1200" dirty="0">
                          <a:solidFill>
                            <a:srgbClr val="000000"/>
                          </a:solidFill>
                          <a:latin typeface="+mn-lt"/>
                          <a:ea typeface="+mn-ea"/>
                          <a:cs typeface="+mn-cs"/>
                        </a:rPr>
                        <a:t>6,241</a:t>
                      </a:r>
                    </a:p>
                  </a:txBody>
                  <a:tcPr/>
                </a:tc>
                <a:tc>
                  <a:txBody>
                    <a:bodyPr/>
                    <a:lstStyle/>
                    <a:p>
                      <a:r>
                        <a:rPr lang="en-US" sz="1000" b="0" i="0" u="none" strike="noStrike" kern="1200" dirty="0">
                          <a:solidFill>
                            <a:srgbClr val="000000"/>
                          </a:solidFill>
                          <a:latin typeface="+mn-lt"/>
                          <a:ea typeface="+mn-ea"/>
                          <a:cs typeface="+mn-cs"/>
                        </a:rPr>
                        <a:t>8,441</a:t>
                      </a:r>
                    </a:p>
                  </a:txBody>
                  <a:tcPr/>
                </a:tc>
                <a:tc>
                  <a:txBody>
                    <a:bodyPr/>
                    <a:lstStyle/>
                    <a:p>
                      <a:r>
                        <a:rPr lang="en-US" sz="1000" b="0" i="0" u="none" strike="noStrike" kern="1200" dirty="0">
                          <a:solidFill>
                            <a:srgbClr val="000000"/>
                          </a:solidFill>
                          <a:latin typeface="+mn-lt"/>
                          <a:ea typeface="+mn-ea"/>
                          <a:cs typeface="+mn-cs"/>
                        </a:rPr>
                        <a:t>7,676</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14,838</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2334577"/>
                  </a:ext>
                </a:extLst>
              </a:tr>
              <a:tr h="155464">
                <a:tc>
                  <a:txBody>
                    <a:bodyPr/>
                    <a:lstStyle/>
                    <a:p>
                      <a:r>
                        <a:rPr lang="en-US" sz="1000" dirty="0"/>
                        <a:t>Conv.</a:t>
                      </a:r>
                    </a:p>
                  </a:txBody>
                  <a:tcPr anchor="ctr"/>
                </a:tc>
                <a:tc>
                  <a:txBody>
                    <a:bodyPr/>
                    <a:lstStyle/>
                    <a:p>
                      <a:pPr algn="l"/>
                      <a:r>
                        <a:rPr lang="en-US" sz="1000" dirty="0"/>
                        <a:t>0</a:t>
                      </a:r>
                    </a:p>
                  </a:txBody>
                  <a:tcPr anchor="b"/>
                </a:tc>
                <a:tc>
                  <a:txBody>
                    <a:bodyPr/>
                    <a:lstStyle/>
                    <a:p>
                      <a:r>
                        <a:rPr lang="en-US" sz="1000" dirty="0"/>
                        <a:t>0</a:t>
                      </a:r>
                    </a:p>
                  </a:txBody>
                  <a:tcPr/>
                </a:tc>
                <a:tc>
                  <a:txBody>
                    <a:bodyPr/>
                    <a:lstStyle/>
                    <a:p>
                      <a:r>
                        <a:rPr lang="en-US" sz="1000" b="0" i="0" u="none" strike="noStrike" kern="1200" dirty="0">
                          <a:solidFill>
                            <a:srgbClr val="000000"/>
                          </a:solidFill>
                          <a:latin typeface="+mn-lt"/>
                          <a:ea typeface="+mn-ea"/>
                          <a:cs typeface="+mn-cs"/>
                        </a:rPr>
                        <a:t>20</a:t>
                      </a:r>
                    </a:p>
                  </a:txBody>
                  <a:tcPr/>
                </a:tc>
                <a:tc>
                  <a:txBody>
                    <a:bodyPr/>
                    <a:lstStyle/>
                    <a:p>
                      <a:r>
                        <a:rPr lang="en-US" sz="1000" b="0" i="0" u="none" strike="noStrike" kern="1200" dirty="0">
                          <a:solidFill>
                            <a:srgbClr val="000000"/>
                          </a:solidFill>
                          <a:latin typeface="+mn-lt"/>
                          <a:ea typeface="+mn-ea"/>
                          <a:cs typeface="+mn-cs"/>
                        </a:rPr>
                        <a:t>22</a:t>
                      </a:r>
                    </a:p>
                  </a:txBody>
                  <a:tcPr/>
                </a:tc>
                <a:tc>
                  <a:txBody>
                    <a:bodyPr/>
                    <a:lstStyle/>
                    <a:p>
                      <a:r>
                        <a:rPr lang="en-US" sz="1000" b="0" i="0" u="none" strike="noStrike" kern="1200" dirty="0">
                          <a:solidFill>
                            <a:srgbClr val="000000"/>
                          </a:solidFill>
                          <a:latin typeface="+mn-lt"/>
                          <a:ea typeface="+mn-ea"/>
                          <a:cs typeface="+mn-cs"/>
                        </a:rPr>
                        <a:t>13</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19</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0739261"/>
                  </a:ext>
                </a:extLst>
              </a:tr>
              <a:tr h="258508">
                <a:tc>
                  <a:txBody>
                    <a:bodyPr/>
                    <a:lstStyle/>
                    <a:p>
                      <a:r>
                        <a:rPr lang="en-US" sz="1000" dirty="0"/>
                        <a:t>Conv.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mn-lt"/>
                          <a:ea typeface="+mn-ea"/>
                          <a:cs typeface="+mn-cs"/>
                        </a:rPr>
                        <a:t>8.70%</a:t>
                      </a:r>
                    </a:p>
                  </a:txBody>
                  <a:tcPr/>
                </a:tc>
                <a:tc>
                  <a:txBody>
                    <a:bodyPr/>
                    <a:lstStyle/>
                    <a:p>
                      <a:r>
                        <a:rPr lang="en-US" sz="1000" b="0" i="0" u="none" strike="noStrike" kern="1200" dirty="0">
                          <a:solidFill>
                            <a:srgbClr val="000000"/>
                          </a:solidFill>
                          <a:latin typeface="+mn-lt"/>
                          <a:ea typeface="+mn-ea"/>
                          <a:cs typeface="+mn-cs"/>
                        </a:rPr>
                        <a:t>8.06%</a:t>
                      </a:r>
                    </a:p>
                  </a:txBody>
                  <a:tcPr/>
                </a:tc>
                <a:tc>
                  <a:txBody>
                    <a:bodyPr/>
                    <a:lstStyle/>
                    <a:p>
                      <a:r>
                        <a:rPr lang="en-US" sz="1000" b="0" i="0" u="none" strike="noStrike" kern="1200" dirty="0">
                          <a:solidFill>
                            <a:srgbClr val="000000"/>
                          </a:solidFill>
                          <a:latin typeface="+mn-lt"/>
                          <a:ea typeface="+mn-ea"/>
                          <a:cs typeface="+mn-cs"/>
                        </a:rPr>
                        <a:t>5.44%</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4.56%</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8432404"/>
                  </a:ext>
                </a:extLst>
              </a:tr>
              <a:tr h="258508">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tc>
                <a:tc>
                  <a:txBody>
                    <a:bodyPr/>
                    <a:lstStyle/>
                    <a:p>
                      <a:r>
                        <a:rPr lang="en-US" sz="1000" b="0" i="0" u="none" strike="noStrike" kern="1200" dirty="0">
                          <a:solidFill>
                            <a:srgbClr val="000000"/>
                          </a:solidFill>
                          <a:latin typeface="+mn-lt"/>
                          <a:ea typeface="+mn-ea"/>
                          <a:cs typeface="+mn-cs"/>
                        </a:rPr>
                        <a:t>$100.59</a:t>
                      </a:r>
                    </a:p>
                  </a:txBody>
                  <a:tcPr/>
                </a:tc>
                <a:tc>
                  <a:txBody>
                    <a:bodyPr/>
                    <a:lstStyle/>
                    <a:p>
                      <a:r>
                        <a:rPr lang="en-US" sz="1000" b="0" i="0" u="none" strike="noStrike" kern="1200" dirty="0">
                          <a:solidFill>
                            <a:srgbClr val="000000"/>
                          </a:solidFill>
                          <a:latin typeface="+mn-lt"/>
                          <a:ea typeface="+mn-ea"/>
                          <a:cs typeface="+mn-cs"/>
                        </a:rPr>
                        <a:t>$107.29</a:t>
                      </a:r>
                    </a:p>
                  </a:txBody>
                  <a:tcPr/>
                </a:tc>
                <a:tc>
                  <a:txBody>
                    <a:bodyPr/>
                    <a:lstStyle/>
                    <a:p>
                      <a:r>
                        <a:rPr lang="en-US" sz="1000" b="0" i="0" u="none" strike="noStrike" kern="1200" dirty="0">
                          <a:solidFill>
                            <a:srgbClr val="000000"/>
                          </a:solidFill>
                          <a:latin typeface="+mn-lt"/>
                          <a:ea typeface="+mn-ea"/>
                          <a:cs typeface="+mn-cs"/>
                        </a:rPr>
                        <a:t>$156.97</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$139.03</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5652447"/>
                  </a:ext>
                </a:extLst>
              </a:tr>
            </a:tbl>
          </a:graphicData>
        </a:graphic>
      </p:graphicFrame>
      <p:sp>
        <p:nvSpPr>
          <p:cNvPr id="17" name="TextBox 16">
            <a:extLst>
              <a:ext uri="{FF2B5EF4-FFF2-40B4-BE49-F238E27FC236}">
                <a16:creationId xmlns:a16="http://schemas.microsoft.com/office/drawing/2014/main" id="{BE65FD7F-9CB1-4610-B992-42C398EE20B3}"/>
              </a:ext>
            </a:extLst>
          </p:cNvPr>
          <p:cNvSpPr txBox="1"/>
          <p:nvPr/>
        </p:nvSpPr>
        <p:spPr>
          <a:xfrm>
            <a:off x="6849198" y="1046538"/>
            <a:ext cx="2106104" cy="461665"/>
          </a:xfrm>
          <a:prstGeom prst="rect">
            <a:avLst/>
          </a:prstGeom>
          <a:noFill/>
        </p:spPr>
        <p:txBody>
          <a:bodyPr wrap="square" rtlCol="0">
            <a:spAutoFit/>
          </a:bodyPr>
          <a:lstStyle/>
          <a:p>
            <a:r>
              <a:rPr lang="en-US" sz="1200" dirty="0">
                <a:solidFill>
                  <a:srgbClr val="FF0000"/>
                </a:solidFill>
              </a:rPr>
              <a:t>Med Affairs</a:t>
            </a:r>
          </a:p>
          <a:p>
            <a:r>
              <a:rPr lang="en-US" sz="1200" dirty="0">
                <a:solidFill>
                  <a:srgbClr val="FF0000"/>
                </a:solidFill>
              </a:rPr>
              <a:t>8/01 - 12/31</a:t>
            </a:r>
          </a:p>
        </p:txBody>
      </p:sp>
      <p:cxnSp>
        <p:nvCxnSpPr>
          <p:cNvPr id="18" name="Straight Connector 17">
            <a:extLst>
              <a:ext uri="{FF2B5EF4-FFF2-40B4-BE49-F238E27FC236}">
                <a16:creationId xmlns:a16="http://schemas.microsoft.com/office/drawing/2014/main" id="{ECCD92D2-B4FB-459F-A94C-93F490682357}"/>
              </a:ext>
            </a:extLst>
          </p:cNvPr>
          <p:cNvCxnSpPr>
            <a:cxnSpLocks/>
          </p:cNvCxnSpPr>
          <p:nvPr/>
        </p:nvCxnSpPr>
        <p:spPr>
          <a:xfrm>
            <a:off x="2874907" y="1374233"/>
            <a:ext cx="0" cy="1962150"/>
          </a:xfrm>
          <a:prstGeom prst="line">
            <a:avLst/>
          </a:prstGeom>
          <a:ln>
            <a:solidFill>
              <a:srgbClr val="DA291C"/>
            </a:solidFill>
          </a:ln>
        </p:spPr>
        <p:style>
          <a:lnRef idx="3">
            <a:schemeClr val="accent5"/>
          </a:lnRef>
          <a:fillRef idx="0">
            <a:schemeClr val="accent5"/>
          </a:fillRef>
          <a:effectRef idx="2">
            <a:schemeClr val="accent5"/>
          </a:effectRef>
          <a:fontRef idx="minor">
            <a:schemeClr val="tx1"/>
          </a:fontRef>
        </p:style>
      </p:cxnSp>
      <p:cxnSp>
        <p:nvCxnSpPr>
          <p:cNvPr id="19" name="Straight Connector 18">
            <a:extLst>
              <a:ext uri="{FF2B5EF4-FFF2-40B4-BE49-F238E27FC236}">
                <a16:creationId xmlns:a16="http://schemas.microsoft.com/office/drawing/2014/main" id="{7AC0CE7B-6FF1-4188-A7A3-40890BDDBE7A}"/>
              </a:ext>
            </a:extLst>
          </p:cNvPr>
          <p:cNvCxnSpPr>
            <a:cxnSpLocks/>
          </p:cNvCxnSpPr>
          <p:nvPr/>
        </p:nvCxnSpPr>
        <p:spPr>
          <a:xfrm>
            <a:off x="5344839" y="1398975"/>
            <a:ext cx="0" cy="1962150"/>
          </a:xfrm>
          <a:prstGeom prst="line">
            <a:avLst/>
          </a:prstGeom>
          <a:ln>
            <a:solidFill>
              <a:srgbClr val="DA291C"/>
            </a:solidFill>
          </a:ln>
        </p:spPr>
        <p:style>
          <a:lnRef idx="3">
            <a:schemeClr val="accent5"/>
          </a:lnRef>
          <a:fillRef idx="0">
            <a:schemeClr val="accent5"/>
          </a:fillRef>
          <a:effectRef idx="2">
            <a:schemeClr val="accent5"/>
          </a:effectRef>
          <a:fontRef idx="minor">
            <a:schemeClr val="tx1"/>
          </a:fontRef>
        </p:style>
      </p:cxnSp>
      <p:cxnSp>
        <p:nvCxnSpPr>
          <p:cNvPr id="16" name="Straight Connector 15">
            <a:extLst>
              <a:ext uri="{FF2B5EF4-FFF2-40B4-BE49-F238E27FC236}">
                <a16:creationId xmlns:a16="http://schemas.microsoft.com/office/drawing/2014/main" id="{05778C33-D41D-4741-AFC0-47FCFA7B342A}"/>
              </a:ext>
            </a:extLst>
          </p:cNvPr>
          <p:cNvCxnSpPr>
            <a:cxnSpLocks/>
          </p:cNvCxnSpPr>
          <p:nvPr/>
        </p:nvCxnSpPr>
        <p:spPr>
          <a:xfrm>
            <a:off x="6876459" y="1398975"/>
            <a:ext cx="0" cy="1962150"/>
          </a:xfrm>
          <a:prstGeom prst="line">
            <a:avLst/>
          </a:prstGeom>
          <a:ln>
            <a:solidFill>
              <a:srgbClr val="DA291C"/>
            </a:solidFill>
          </a:ln>
        </p:spPr>
        <p:style>
          <a:lnRef idx="3">
            <a:schemeClr val="accent5"/>
          </a:lnRef>
          <a:fillRef idx="0">
            <a:schemeClr val="accent5"/>
          </a:fillRef>
          <a:effectRef idx="2">
            <a:schemeClr val="accent5"/>
          </a:effectRef>
          <a:fontRef idx="minor">
            <a:schemeClr val="tx1"/>
          </a:fontRef>
        </p:style>
      </p:cxnSp>
      <p:sp>
        <p:nvSpPr>
          <p:cNvPr id="20" name="TextBox 19">
            <a:extLst>
              <a:ext uri="{FF2B5EF4-FFF2-40B4-BE49-F238E27FC236}">
                <a16:creationId xmlns:a16="http://schemas.microsoft.com/office/drawing/2014/main" id="{9885135E-CFC6-4475-AEAC-528A48DC4F23}"/>
              </a:ext>
            </a:extLst>
          </p:cNvPr>
          <p:cNvSpPr txBox="1"/>
          <p:nvPr/>
        </p:nvSpPr>
        <p:spPr>
          <a:xfrm>
            <a:off x="2902170" y="1046390"/>
            <a:ext cx="1113570" cy="461665"/>
          </a:xfrm>
          <a:prstGeom prst="rect">
            <a:avLst/>
          </a:prstGeom>
          <a:noFill/>
        </p:spPr>
        <p:txBody>
          <a:bodyPr wrap="square" rtlCol="0">
            <a:spAutoFit/>
          </a:bodyPr>
          <a:lstStyle/>
          <a:p>
            <a:r>
              <a:rPr lang="en-US" sz="1200" dirty="0">
                <a:solidFill>
                  <a:srgbClr val="FF0000"/>
                </a:solidFill>
              </a:rPr>
              <a:t>RW eBook</a:t>
            </a:r>
          </a:p>
          <a:p>
            <a:r>
              <a:rPr lang="en-US" sz="1200" dirty="0">
                <a:solidFill>
                  <a:srgbClr val="FF0000"/>
                </a:solidFill>
              </a:rPr>
              <a:t>3/01 - 05/31</a:t>
            </a:r>
          </a:p>
        </p:txBody>
      </p:sp>
    </p:spTree>
    <p:extLst>
      <p:ext uri="{BB962C8B-B14F-4D97-AF65-F5344CB8AC3E}">
        <p14:creationId xmlns:p14="http://schemas.microsoft.com/office/powerpoint/2010/main" val="6771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E9D99-8C46-49D1-968A-94A478682B61}"/>
              </a:ext>
            </a:extLst>
          </p:cNvPr>
          <p:cNvSpPr>
            <a:spLocks noGrp="1"/>
          </p:cNvSpPr>
          <p:nvPr>
            <p:ph type="title"/>
          </p:nvPr>
        </p:nvSpPr>
        <p:spPr>
          <a:xfrm>
            <a:off x="0" y="68008"/>
            <a:ext cx="11338560" cy="768263"/>
          </a:xfrm>
        </p:spPr>
        <p:txBody>
          <a:bodyPr/>
          <a:lstStyle/>
          <a:p>
            <a:r>
              <a:rPr lang="en-US" dirty="0"/>
              <a:t>USBU PPC 2021</a:t>
            </a:r>
          </a:p>
        </p:txBody>
      </p:sp>
      <p:sp>
        <p:nvSpPr>
          <p:cNvPr id="11490" name="TextBox 30"/>
          <p:cNvSpPr txBox="1">
            <a:spLocks noChangeArrowheads="1"/>
          </p:cNvSpPr>
          <p:nvPr/>
        </p:nvSpPr>
        <p:spPr bwMode="auto">
          <a:xfrm>
            <a:off x="211074" y="3691682"/>
            <a:ext cx="4731316" cy="477054"/>
          </a:xfrm>
          <a:prstGeom prst="rect">
            <a:avLst/>
          </a:prstGeom>
          <a:noFill/>
          <a:ln w="9525">
            <a:noFill/>
            <a:miter lim="800000"/>
            <a:headEnd/>
            <a:tailEnd/>
          </a:ln>
        </p:spPr>
        <p:txBody>
          <a:bodyPr wrap="square">
            <a:spAutoFit/>
          </a:bodyPr>
          <a:lstStyle/>
          <a:p>
            <a:r>
              <a:rPr lang="en-US" sz="2500" dirty="0"/>
              <a:t>IS - Data Management</a:t>
            </a:r>
          </a:p>
        </p:txBody>
      </p:sp>
      <p:sp>
        <p:nvSpPr>
          <p:cNvPr id="4" name="Text Placeholder 3">
            <a:extLst>
              <a:ext uri="{FF2B5EF4-FFF2-40B4-BE49-F238E27FC236}">
                <a16:creationId xmlns:a16="http://schemas.microsoft.com/office/drawing/2014/main" id="{ACF5E7E3-76A9-48F0-8D0D-6CFE93AC93DA}"/>
              </a:ext>
            </a:extLst>
          </p:cNvPr>
          <p:cNvSpPr>
            <a:spLocks noGrp="1"/>
          </p:cNvSpPr>
          <p:nvPr>
            <p:ph type="body" sz="quarter" idx="16"/>
          </p:nvPr>
        </p:nvSpPr>
        <p:spPr>
          <a:xfrm>
            <a:off x="211074" y="1091314"/>
            <a:ext cx="11338560" cy="402336"/>
          </a:xfrm>
        </p:spPr>
        <p:txBody>
          <a:bodyPr/>
          <a:lstStyle/>
          <a:p>
            <a:r>
              <a:rPr lang="en-US" sz="2500" i="0" dirty="0">
                <a:solidFill>
                  <a:schemeClr val="tx1"/>
                </a:solidFill>
              </a:rPr>
              <a:t>IS - Data &amp; Analytics</a:t>
            </a:r>
          </a:p>
        </p:txBody>
      </p:sp>
      <p:graphicFrame>
        <p:nvGraphicFramePr>
          <p:cNvPr id="14" name="Table 13">
            <a:extLst>
              <a:ext uri="{FF2B5EF4-FFF2-40B4-BE49-F238E27FC236}">
                <a16:creationId xmlns:a16="http://schemas.microsoft.com/office/drawing/2014/main" id="{D491FD8B-B03B-4584-9B00-7CF9C5E5340C}"/>
              </a:ext>
            </a:extLst>
          </p:cNvPr>
          <p:cNvGraphicFramePr>
            <a:graphicFrameLocks noGrp="1"/>
          </p:cNvGraphicFramePr>
          <p:nvPr/>
        </p:nvGraphicFramePr>
        <p:xfrm>
          <a:off x="409735" y="4125059"/>
          <a:ext cx="10419255" cy="1766696"/>
        </p:xfrm>
        <a:graphic>
          <a:graphicData uri="http://schemas.openxmlformats.org/drawingml/2006/table">
            <a:tbl>
              <a:tblPr firstRow="1" bandRow="1">
                <a:tableStyleId>{21E4AEA4-8DFA-4A89-87EB-49C32662AFE0}</a:tableStyleId>
              </a:tblPr>
              <a:tblGrid>
                <a:gridCol w="1145473">
                  <a:extLst>
                    <a:ext uri="{9D8B030D-6E8A-4147-A177-3AD203B41FA5}">
                      <a16:colId xmlns:a16="http://schemas.microsoft.com/office/drawing/2014/main" val="1609601348"/>
                    </a:ext>
                  </a:extLst>
                </a:gridCol>
                <a:gridCol w="865395">
                  <a:extLst>
                    <a:ext uri="{9D8B030D-6E8A-4147-A177-3AD203B41FA5}">
                      <a16:colId xmlns:a16="http://schemas.microsoft.com/office/drawing/2014/main" val="4280880245"/>
                    </a:ext>
                  </a:extLst>
                </a:gridCol>
                <a:gridCol w="980986">
                  <a:extLst>
                    <a:ext uri="{9D8B030D-6E8A-4147-A177-3AD203B41FA5}">
                      <a16:colId xmlns:a16="http://schemas.microsoft.com/office/drawing/2014/main" val="1561587232"/>
                    </a:ext>
                  </a:extLst>
                </a:gridCol>
                <a:gridCol w="791281">
                  <a:extLst>
                    <a:ext uri="{9D8B030D-6E8A-4147-A177-3AD203B41FA5}">
                      <a16:colId xmlns:a16="http://schemas.microsoft.com/office/drawing/2014/main" val="682704015"/>
                    </a:ext>
                  </a:extLst>
                </a:gridCol>
                <a:gridCol w="798810">
                  <a:extLst>
                    <a:ext uri="{9D8B030D-6E8A-4147-A177-3AD203B41FA5}">
                      <a16:colId xmlns:a16="http://schemas.microsoft.com/office/drawing/2014/main" val="402851621"/>
                    </a:ext>
                  </a:extLst>
                </a:gridCol>
                <a:gridCol w="776605">
                  <a:extLst>
                    <a:ext uri="{9D8B030D-6E8A-4147-A177-3AD203B41FA5}">
                      <a16:colId xmlns:a16="http://schemas.microsoft.com/office/drawing/2014/main" val="3409050611"/>
                    </a:ext>
                  </a:extLst>
                </a:gridCol>
                <a:gridCol w="632765">
                  <a:extLst>
                    <a:ext uri="{9D8B030D-6E8A-4147-A177-3AD203B41FA5}">
                      <a16:colId xmlns:a16="http://schemas.microsoft.com/office/drawing/2014/main" val="1393310545"/>
                    </a:ext>
                  </a:extLst>
                </a:gridCol>
                <a:gridCol w="496975">
                  <a:extLst>
                    <a:ext uri="{9D8B030D-6E8A-4147-A177-3AD203B41FA5}">
                      <a16:colId xmlns:a16="http://schemas.microsoft.com/office/drawing/2014/main" val="1277713091"/>
                    </a:ext>
                  </a:extLst>
                </a:gridCol>
                <a:gridCol w="800100">
                  <a:extLst>
                    <a:ext uri="{9D8B030D-6E8A-4147-A177-3AD203B41FA5}">
                      <a16:colId xmlns:a16="http://schemas.microsoft.com/office/drawing/2014/main" val="1442201619"/>
                    </a:ext>
                  </a:extLst>
                </a:gridCol>
                <a:gridCol w="600075">
                  <a:extLst>
                    <a:ext uri="{9D8B030D-6E8A-4147-A177-3AD203B41FA5}">
                      <a16:colId xmlns:a16="http://schemas.microsoft.com/office/drawing/2014/main" val="3582683877"/>
                    </a:ext>
                  </a:extLst>
                </a:gridCol>
                <a:gridCol w="752475">
                  <a:extLst>
                    <a:ext uri="{9D8B030D-6E8A-4147-A177-3AD203B41FA5}">
                      <a16:colId xmlns:a16="http://schemas.microsoft.com/office/drawing/2014/main" val="1498818586"/>
                    </a:ext>
                  </a:extLst>
                </a:gridCol>
                <a:gridCol w="825352">
                  <a:extLst>
                    <a:ext uri="{9D8B030D-6E8A-4147-A177-3AD203B41FA5}">
                      <a16:colId xmlns:a16="http://schemas.microsoft.com/office/drawing/2014/main" val="1549032308"/>
                    </a:ext>
                  </a:extLst>
                </a:gridCol>
                <a:gridCol w="952963">
                  <a:extLst>
                    <a:ext uri="{9D8B030D-6E8A-4147-A177-3AD203B41FA5}">
                      <a16:colId xmlns:a16="http://schemas.microsoft.com/office/drawing/2014/main" val="13817360"/>
                    </a:ext>
                  </a:extLst>
                </a:gridCol>
              </a:tblGrid>
              <a:tr h="191668">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extLst>
                  <a:ext uri="{0D108BD9-81ED-4DB2-BD59-A6C34878D82A}">
                    <a16:rowId xmlns:a16="http://schemas.microsoft.com/office/drawing/2014/main" val="2353146752"/>
                  </a:ext>
                </a:extLst>
              </a:tr>
              <a:tr h="155464">
                <a:tc>
                  <a:txBody>
                    <a:bodyPr/>
                    <a:lstStyle/>
                    <a:p>
                      <a:r>
                        <a:rPr lang="en-US" sz="1000" dirty="0"/>
                        <a:t>Spend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$1,583.32</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4945315"/>
                  </a:ext>
                </a:extLst>
              </a:tr>
              <a:tr h="155464">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197</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1340581"/>
                  </a:ext>
                </a:extLst>
              </a:tr>
              <a:tr h="155464">
                <a:tc>
                  <a:txBody>
                    <a:bodyPr/>
                    <a:lstStyle/>
                    <a:p>
                      <a:r>
                        <a:rPr lang="en-US" sz="1000" dirty="0"/>
                        <a:t>Conv.</a:t>
                      </a:r>
                    </a:p>
                  </a:txBody>
                  <a:tcPr anchor="ctr"/>
                </a:tc>
                <a:tc>
                  <a:txBody>
                    <a:bodyPr/>
                    <a:lstStyle/>
                    <a:p>
                      <a:pPr algn="l"/>
                      <a:endParaRPr lang="en-US" sz="1000" dirty="0"/>
                    </a:p>
                  </a:txBody>
                  <a:tcPr anchor="b"/>
                </a:tc>
                <a:tc>
                  <a:txBody>
                    <a:bodyPr/>
                    <a:lstStyle/>
                    <a:p>
                      <a:pPr algn="l"/>
                      <a:endParaRPr lang="en-US" sz="1000" dirty="0"/>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3</a:t>
                      </a: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0739261"/>
                  </a:ext>
                </a:extLst>
              </a:tr>
              <a:tr h="155464">
                <a:tc>
                  <a:txBody>
                    <a:bodyPr/>
                    <a:lstStyle/>
                    <a:p>
                      <a:r>
                        <a:rPr lang="en-US" sz="1000" dirty="0"/>
                        <a:t>Impressions</a:t>
                      </a:r>
                    </a:p>
                  </a:txBody>
                  <a:tcPr anchor="ctr"/>
                </a:tc>
                <a:tc>
                  <a:txBody>
                    <a:bodyPr/>
                    <a:lstStyle/>
                    <a:p>
                      <a:pPr algn="l"/>
                      <a:endParaRPr lang="en-US" sz="1000" dirty="0"/>
                    </a:p>
                  </a:txBody>
                  <a:tcPr anchor="b"/>
                </a:tc>
                <a:tc>
                  <a:txBody>
                    <a:bodyPr/>
                    <a:lstStyle/>
                    <a:p>
                      <a:pPr algn="l"/>
                      <a:endParaRPr lang="en-US" sz="1000" dirty="0"/>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10,161</a:t>
                      </a: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6161347"/>
                  </a:ext>
                </a:extLst>
              </a:tr>
              <a:tr h="258508">
                <a:tc>
                  <a:txBody>
                    <a:bodyPr/>
                    <a:lstStyle/>
                    <a:p>
                      <a:r>
                        <a:rPr lang="en-US" sz="1000" dirty="0"/>
                        <a:t>Conv.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1.52%</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8432404"/>
                  </a:ext>
                </a:extLst>
              </a:tr>
              <a:tr h="258508">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$1,583.32</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5652447"/>
                  </a:ext>
                </a:extLst>
              </a:tr>
            </a:tbl>
          </a:graphicData>
        </a:graphic>
      </p:graphicFrame>
      <p:cxnSp>
        <p:nvCxnSpPr>
          <p:cNvPr id="5" name="Straight Connector 4">
            <a:extLst>
              <a:ext uri="{FF2B5EF4-FFF2-40B4-BE49-F238E27FC236}">
                <a16:creationId xmlns:a16="http://schemas.microsoft.com/office/drawing/2014/main" id="{C8D4ED26-9625-499F-81F5-A3A684CB8E48}"/>
              </a:ext>
            </a:extLst>
          </p:cNvPr>
          <p:cNvCxnSpPr>
            <a:cxnSpLocks/>
          </p:cNvCxnSpPr>
          <p:nvPr/>
        </p:nvCxnSpPr>
        <p:spPr>
          <a:xfrm flipH="1">
            <a:off x="6876459" y="3882774"/>
            <a:ext cx="11496" cy="2159211"/>
          </a:xfrm>
          <a:prstGeom prst="line">
            <a:avLst/>
          </a:prstGeom>
          <a:ln>
            <a:solidFill>
              <a:srgbClr val="DA291C"/>
            </a:solidFill>
          </a:ln>
        </p:spPr>
        <p:style>
          <a:lnRef idx="3">
            <a:schemeClr val="accent5"/>
          </a:lnRef>
          <a:fillRef idx="0">
            <a:schemeClr val="accent5"/>
          </a:fillRef>
          <a:effectRef idx="2">
            <a:schemeClr val="accent5"/>
          </a:effectRef>
          <a:fontRef idx="minor">
            <a:schemeClr val="tx1"/>
          </a:fontRef>
        </p:style>
      </p:cxnSp>
      <p:sp>
        <p:nvSpPr>
          <p:cNvPr id="8" name="TextBox 7">
            <a:extLst>
              <a:ext uri="{FF2B5EF4-FFF2-40B4-BE49-F238E27FC236}">
                <a16:creationId xmlns:a16="http://schemas.microsoft.com/office/drawing/2014/main" id="{FAA34EE8-134E-4C3C-99EA-E87F1AE9EF35}"/>
              </a:ext>
            </a:extLst>
          </p:cNvPr>
          <p:cNvSpPr txBox="1"/>
          <p:nvPr/>
        </p:nvSpPr>
        <p:spPr>
          <a:xfrm>
            <a:off x="6887955" y="3678257"/>
            <a:ext cx="2790824" cy="461665"/>
          </a:xfrm>
          <a:prstGeom prst="rect">
            <a:avLst/>
          </a:prstGeom>
          <a:noFill/>
        </p:spPr>
        <p:txBody>
          <a:bodyPr wrap="square" rtlCol="0">
            <a:spAutoFit/>
          </a:bodyPr>
          <a:lstStyle/>
          <a:p>
            <a:r>
              <a:rPr lang="en-US" sz="1200" dirty="0">
                <a:solidFill>
                  <a:srgbClr val="FF0000"/>
                </a:solidFill>
              </a:rPr>
              <a:t>Data Management</a:t>
            </a:r>
          </a:p>
          <a:p>
            <a:r>
              <a:rPr lang="en-US" sz="1200" dirty="0">
                <a:solidFill>
                  <a:srgbClr val="FF0000"/>
                </a:solidFill>
              </a:rPr>
              <a:t>8/011 – 12/31</a:t>
            </a:r>
          </a:p>
        </p:txBody>
      </p:sp>
      <p:graphicFrame>
        <p:nvGraphicFramePr>
          <p:cNvPr id="13" name="Table 12">
            <a:extLst>
              <a:ext uri="{FF2B5EF4-FFF2-40B4-BE49-F238E27FC236}">
                <a16:creationId xmlns:a16="http://schemas.microsoft.com/office/drawing/2014/main" id="{FEA16CCF-3EA7-4727-9CDA-A3CD3FBCFD66}"/>
              </a:ext>
            </a:extLst>
          </p:cNvPr>
          <p:cNvGraphicFramePr>
            <a:graphicFrameLocks noGrp="1"/>
          </p:cNvGraphicFramePr>
          <p:nvPr/>
        </p:nvGraphicFramePr>
        <p:xfrm>
          <a:off x="472456" y="1493650"/>
          <a:ext cx="10316897" cy="1766696"/>
        </p:xfrm>
        <a:graphic>
          <a:graphicData uri="http://schemas.openxmlformats.org/drawingml/2006/table">
            <a:tbl>
              <a:tblPr firstRow="1" bandRow="1">
                <a:tableStyleId>{21E4AEA4-8DFA-4A89-87EB-49C32662AFE0}</a:tableStyleId>
              </a:tblPr>
              <a:tblGrid>
                <a:gridCol w="922004">
                  <a:extLst>
                    <a:ext uri="{9D8B030D-6E8A-4147-A177-3AD203B41FA5}">
                      <a16:colId xmlns:a16="http://schemas.microsoft.com/office/drawing/2014/main" val="1609601348"/>
                    </a:ext>
                  </a:extLst>
                </a:gridCol>
                <a:gridCol w="619600">
                  <a:extLst>
                    <a:ext uri="{9D8B030D-6E8A-4147-A177-3AD203B41FA5}">
                      <a16:colId xmlns:a16="http://schemas.microsoft.com/office/drawing/2014/main" val="4280880245"/>
                    </a:ext>
                  </a:extLst>
                </a:gridCol>
                <a:gridCol w="856539">
                  <a:extLst>
                    <a:ext uri="{9D8B030D-6E8A-4147-A177-3AD203B41FA5}">
                      <a16:colId xmlns:a16="http://schemas.microsoft.com/office/drawing/2014/main" val="1561587232"/>
                    </a:ext>
                  </a:extLst>
                </a:gridCol>
                <a:gridCol w="871369">
                  <a:extLst>
                    <a:ext uri="{9D8B030D-6E8A-4147-A177-3AD203B41FA5}">
                      <a16:colId xmlns:a16="http://schemas.microsoft.com/office/drawing/2014/main" val="682704015"/>
                    </a:ext>
                  </a:extLst>
                </a:gridCol>
                <a:gridCol w="763793">
                  <a:extLst>
                    <a:ext uri="{9D8B030D-6E8A-4147-A177-3AD203B41FA5}">
                      <a16:colId xmlns:a16="http://schemas.microsoft.com/office/drawing/2014/main" val="402851621"/>
                    </a:ext>
                  </a:extLst>
                </a:gridCol>
                <a:gridCol w="839097">
                  <a:extLst>
                    <a:ext uri="{9D8B030D-6E8A-4147-A177-3AD203B41FA5}">
                      <a16:colId xmlns:a16="http://schemas.microsoft.com/office/drawing/2014/main" val="3409050611"/>
                    </a:ext>
                  </a:extLst>
                </a:gridCol>
                <a:gridCol w="753035">
                  <a:extLst>
                    <a:ext uri="{9D8B030D-6E8A-4147-A177-3AD203B41FA5}">
                      <a16:colId xmlns:a16="http://schemas.microsoft.com/office/drawing/2014/main" val="1393310545"/>
                    </a:ext>
                  </a:extLst>
                </a:gridCol>
                <a:gridCol w="785308">
                  <a:extLst>
                    <a:ext uri="{9D8B030D-6E8A-4147-A177-3AD203B41FA5}">
                      <a16:colId xmlns:a16="http://schemas.microsoft.com/office/drawing/2014/main" val="1277713091"/>
                    </a:ext>
                  </a:extLst>
                </a:gridCol>
                <a:gridCol w="772870">
                  <a:extLst>
                    <a:ext uri="{9D8B030D-6E8A-4147-A177-3AD203B41FA5}">
                      <a16:colId xmlns:a16="http://schemas.microsoft.com/office/drawing/2014/main" val="1442201619"/>
                    </a:ext>
                  </a:extLst>
                </a:gridCol>
                <a:gridCol w="786989">
                  <a:extLst>
                    <a:ext uri="{9D8B030D-6E8A-4147-A177-3AD203B41FA5}">
                      <a16:colId xmlns:a16="http://schemas.microsoft.com/office/drawing/2014/main" val="3582683877"/>
                    </a:ext>
                  </a:extLst>
                </a:gridCol>
                <a:gridCol w="785308">
                  <a:extLst>
                    <a:ext uri="{9D8B030D-6E8A-4147-A177-3AD203B41FA5}">
                      <a16:colId xmlns:a16="http://schemas.microsoft.com/office/drawing/2014/main" val="1498818586"/>
                    </a:ext>
                  </a:extLst>
                </a:gridCol>
                <a:gridCol w="774551">
                  <a:extLst>
                    <a:ext uri="{9D8B030D-6E8A-4147-A177-3AD203B41FA5}">
                      <a16:colId xmlns:a16="http://schemas.microsoft.com/office/drawing/2014/main" val="1549032308"/>
                    </a:ext>
                  </a:extLst>
                </a:gridCol>
                <a:gridCol w="786434">
                  <a:extLst>
                    <a:ext uri="{9D8B030D-6E8A-4147-A177-3AD203B41FA5}">
                      <a16:colId xmlns:a16="http://schemas.microsoft.com/office/drawing/2014/main" val="13817360"/>
                    </a:ext>
                  </a:extLst>
                </a:gridCol>
              </a:tblGrid>
              <a:tr h="191668">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extLst>
                  <a:ext uri="{0D108BD9-81ED-4DB2-BD59-A6C34878D82A}">
                    <a16:rowId xmlns:a16="http://schemas.microsoft.com/office/drawing/2014/main" val="2353146752"/>
                  </a:ext>
                </a:extLst>
              </a:tr>
              <a:tr h="155464">
                <a:tc>
                  <a:txBody>
                    <a:bodyPr/>
                    <a:lstStyle/>
                    <a:p>
                      <a:r>
                        <a:rPr lang="en-US" sz="1000" dirty="0"/>
                        <a:t>Spend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$4,758.78</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4945315"/>
                  </a:ext>
                </a:extLst>
              </a:tr>
              <a:tr h="155464">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endParaRPr lang="en-US" sz="1000" dirty="0"/>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689</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1340581"/>
                  </a:ext>
                </a:extLst>
              </a:tr>
              <a:tr h="155464">
                <a:tc>
                  <a:txBody>
                    <a:bodyPr/>
                    <a:lstStyle/>
                    <a:p>
                      <a:r>
                        <a:rPr lang="en-US" sz="1000" dirty="0"/>
                        <a:t>Impressions</a:t>
                      </a:r>
                    </a:p>
                  </a:txBody>
                  <a:tcPr anchor="ctr"/>
                </a:tc>
                <a:tc>
                  <a:txBody>
                    <a:bodyPr/>
                    <a:lstStyle/>
                    <a:p>
                      <a:pPr algn="l"/>
                      <a:endParaRPr lang="en-US" sz="1000" dirty="0"/>
                    </a:p>
                  </a:txBody>
                  <a:tcPr anchor="b"/>
                </a:tc>
                <a:tc>
                  <a:txBody>
                    <a:bodyPr/>
                    <a:lstStyle/>
                    <a:p>
                      <a:endParaRPr lang="en-US" sz="1000" dirty="0"/>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42,754</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2334577"/>
                  </a:ext>
                </a:extLst>
              </a:tr>
              <a:tr h="155464">
                <a:tc>
                  <a:txBody>
                    <a:bodyPr/>
                    <a:lstStyle/>
                    <a:p>
                      <a:r>
                        <a:rPr lang="en-US" sz="1000" dirty="0"/>
                        <a:t>Conv.</a:t>
                      </a:r>
                    </a:p>
                  </a:txBody>
                  <a:tcPr anchor="ctr"/>
                </a:tc>
                <a:tc>
                  <a:txBody>
                    <a:bodyPr/>
                    <a:lstStyle/>
                    <a:p>
                      <a:pPr algn="l"/>
                      <a:endParaRPr lang="en-US" sz="1000" dirty="0"/>
                    </a:p>
                  </a:txBody>
                  <a:tcPr anchor="b"/>
                </a:tc>
                <a:tc>
                  <a:txBody>
                    <a:bodyPr/>
                    <a:lstStyle/>
                    <a:p>
                      <a:endParaRPr lang="en-US" sz="1000" dirty="0"/>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15</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0739261"/>
                  </a:ext>
                </a:extLst>
              </a:tr>
              <a:tr h="258508">
                <a:tc>
                  <a:txBody>
                    <a:bodyPr/>
                    <a:lstStyle/>
                    <a:p>
                      <a:r>
                        <a:rPr lang="en-US" sz="1000" dirty="0"/>
                        <a:t>Conv.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2.18%</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8432404"/>
                  </a:ext>
                </a:extLst>
              </a:tr>
              <a:tr h="258508">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mn-lt"/>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dirty="0">
                        <a:solidFill>
                          <a:schemeClr val="tx1"/>
                        </a:solidFill>
                      </a:endParaRPr>
                    </a:p>
                  </a:txBody>
                  <a:tcPr/>
                </a:tc>
                <a:tc>
                  <a:txBody>
                    <a:bodyPr/>
                    <a:lstStyle/>
                    <a:p>
                      <a:r>
                        <a:rPr lang="en-US" sz="1000" dirty="0">
                          <a:solidFill>
                            <a:schemeClr val="tx1"/>
                          </a:solidFill>
                        </a:rPr>
                        <a:t>$317.25</a:t>
                      </a: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tc>
                <a:tc>
                  <a:txBody>
                    <a:bodyPr/>
                    <a:lstStyle/>
                    <a:p>
                      <a:endParaRPr lang="en-US" sz="10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5652447"/>
                  </a:ext>
                </a:extLst>
              </a:tr>
            </a:tbl>
          </a:graphicData>
        </a:graphic>
      </p:graphicFrame>
      <p:cxnSp>
        <p:nvCxnSpPr>
          <p:cNvPr id="16" name="Straight Connector 15">
            <a:extLst>
              <a:ext uri="{FF2B5EF4-FFF2-40B4-BE49-F238E27FC236}">
                <a16:creationId xmlns:a16="http://schemas.microsoft.com/office/drawing/2014/main" id="{05778C33-D41D-4741-AFC0-47FCFA7B342A}"/>
              </a:ext>
            </a:extLst>
          </p:cNvPr>
          <p:cNvCxnSpPr>
            <a:cxnSpLocks/>
          </p:cNvCxnSpPr>
          <p:nvPr/>
        </p:nvCxnSpPr>
        <p:spPr>
          <a:xfrm>
            <a:off x="6876459" y="1398975"/>
            <a:ext cx="0" cy="1962150"/>
          </a:xfrm>
          <a:prstGeom prst="line">
            <a:avLst/>
          </a:prstGeom>
          <a:ln>
            <a:solidFill>
              <a:srgbClr val="DA291C"/>
            </a:solidFill>
          </a:ln>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id="{DC446196-CA8D-47F1-8372-6E9EB49D75CB}"/>
              </a:ext>
            </a:extLst>
          </p:cNvPr>
          <p:cNvSpPr txBox="1"/>
          <p:nvPr/>
        </p:nvSpPr>
        <p:spPr>
          <a:xfrm>
            <a:off x="6887955" y="1006224"/>
            <a:ext cx="2790824" cy="461665"/>
          </a:xfrm>
          <a:prstGeom prst="rect">
            <a:avLst/>
          </a:prstGeom>
          <a:noFill/>
        </p:spPr>
        <p:txBody>
          <a:bodyPr wrap="square" rtlCol="0">
            <a:spAutoFit/>
          </a:bodyPr>
          <a:lstStyle/>
          <a:p>
            <a:r>
              <a:rPr lang="en-US" sz="1200" dirty="0">
                <a:solidFill>
                  <a:srgbClr val="FF0000"/>
                </a:solidFill>
              </a:rPr>
              <a:t>Data &amp; Analytics</a:t>
            </a:r>
          </a:p>
          <a:p>
            <a:r>
              <a:rPr lang="en-US" sz="1200" dirty="0">
                <a:solidFill>
                  <a:srgbClr val="FF0000"/>
                </a:solidFill>
              </a:rPr>
              <a:t>8/11 – 12/31</a:t>
            </a:r>
          </a:p>
        </p:txBody>
      </p:sp>
    </p:spTree>
    <p:extLst>
      <p:ext uri="{BB962C8B-B14F-4D97-AF65-F5344CB8AC3E}">
        <p14:creationId xmlns:p14="http://schemas.microsoft.com/office/powerpoint/2010/main" val="73208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E9D99-8C46-49D1-968A-94A478682B61}"/>
              </a:ext>
            </a:extLst>
          </p:cNvPr>
          <p:cNvSpPr>
            <a:spLocks noGrp="1"/>
          </p:cNvSpPr>
          <p:nvPr>
            <p:ph type="title"/>
          </p:nvPr>
        </p:nvSpPr>
        <p:spPr>
          <a:xfrm>
            <a:off x="384694" y="294468"/>
            <a:ext cx="11338560" cy="768263"/>
          </a:xfrm>
        </p:spPr>
        <p:txBody>
          <a:bodyPr/>
          <a:lstStyle/>
          <a:p>
            <a:r>
              <a:rPr lang="en-US" dirty="0"/>
              <a:t>USBU PPC 2020</a:t>
            </a:r>
          </a:p>
        </p:txBody>
      </p:sp>
      <p:sp>
        <p:nvSpPr>
          <p:cNvPr id="11490" name="TextBox 30"/>
          <p:cNvSpPr txBox="1">
            <a:spLocks noChangeArrowheads="1"/>
          </p:cNvSpPr>
          <p:nvPr/>
        </p:nvSpPr>
        <p:spPr bwMode="auto">
          <a:xfrm>
            <a:off x="565223" y="1297103"/>
            <a:ext cx="1079787" cy="477054"/>
          </a:xfrm>
          <a:prstGeom prst="rect">
            <a:avLst/>
          </a:prstGeom>
          <a:noFill/>
          <a:ln w="9525">
            <a:noFill/>
            <a:miter lim="800000"/>
            <a:headEnd/>
            <a:tailEnd/>
          </a:ln>
        </p:spPr>
        <p:txBody>
          <a:bodyPr wrap="square">
            <a:spAutoFit/>
          </a:bodyPr>
          <a:lstStyle/>
          <a:p>
            <a:r>
              <a:rPr lang="en-US" sz="2500" dirty="0"/>
              <a:t>2020</a:t>
            </a:r>
          </a:p>
        </p:txBody>
      </p:sp>
      <p:graphicFrame>
        <p:nvGraphicFramePr>
          <p:cNvPr id="14" name="Table 13">
            <a:extLst>
              <a:ext uri="{FF2B5EF4-FFF2-40B4-BE49-F238E27FC236}">
                <a16:creationId xmlns:a16="http://schemas.microsoft.com/office/drawing/2014/main" id="{D491FD8B-B03B-4584-9B00-7CF9C5E5340C}"/>
              </a:ext>
            </a:extLst>
          </p:cNvPr>
          <p:cNvGraphicFramePr>
            <a:graphicFrameLocks noGrp="1"/>
          </p:cNvGraphicFramePr>
          <p:nvPr/>
        </p:nvGraphicFramePr>
        <p:xfrm>
          <a:off x="565223" y="1906144"/>
          <a:ext cx="10419255" cy="1522856"/>
        </p:xfrm>
        <a:graphic>
          <a:graphicData uri="http://schemas.openxmlformats.org/drawingml/2006/table">
            <a:tbl>
              <a:tblPr firstRow="1" bandRow="1">
                <a:tableStyleId>{21E4AEA4-8DFA-4A89-87EB-49C32662AFE0}</a:tableStyleId>
              </a:tblPr>
              <a:tblGrid>
                <a:gridCol w="1145473">
                  <a:extLst>
                    <a:ext uri="{9D8B030D-6E8A-4147-A177-3AD203B41FA5}">
                      <a16:colId xmlns:a16="http://schemas.microsoft.com/office/drawing/2014/main" val="1609601348"/>
                    </a:ext>
                  </a:extLst>
                </a:gridCol>
                <a:gridCol w="865395">
                  <a:extLst>
                    <a:ext uri="{9D8B030D-6E8A-4147-A177-3AD203B41FA5}">
                      <a16:colId xmlns:a16="http://schemas.microsoft.com/office/drawing/2014/main" val="4280880245"/>
                    </a:ext>
                  </a:extLst>
                </a:gridCol>
                <a:gridCol w="980986">
                  <a:extLst>
                    <a:ext uri="{9D8B030D-6E8A-4147-A177-3AD203B41FA5}">
                      <a16:colId xmlns:a16="http://schemas.microsoft.com/office/drawing/2014/main" val="1561587232"/>
                    </a:ext>
                  </a:extLst>
                </a:gridCol>
                <a:gridCol w="791281">
                  <a:extLst>
                    <a:ext uri="{9D8B030D-6E8A-4147-A177-3AD203B41FA5}">
                      <a16:colId xmlns:a16="http://schemas.microsoft.com/office/drawing/2014/main" val="682704015"/>
                    </a:ext>
                  </a:extLst>
                </a:gridCol>
                <a:gridCol w="798810">
                  <a:extLst>
                    <a:ext uri="{9D8B030D-6E8A-4147-A177-3AD203B41FA5}">
                      <a16:colId xmlns:a16="http://schemas.microsoft.com/office/drawing/2014/main" val="402851621"/>
                    </a:ext>
                  </a:extLst>
                </a:gridCol>
                <a:gridCol w="776605">
                  <a:extLst>
                    <a:ext uri="{9D8B030D-6E8A-4147-A177-3AD203B41FA5}">
                      <a16:colId xmlns:a16="http://schemas.microsoft.com/office/drawing/2014/main" val="3409050611"/>
                    </a:ext>
                  </a:extLst>
                </a:gridCol>
                <a:gridCol w="632765">
                  <a:extLst>
                    <a:ext uri="{9D8B030D-6E8A-4147-A177-3AD203B41FA5}">
                      <a16:colId xmlns:a16="http://schemas.microsoft.com/office/drawing/2014/main" val="1393310545"/>
                    </a:ext>
                  </a:extLst>
                </a:gridCol>
                <a:gridCol w="496975">
                  <a:extLst>
                    <a:ext uri="{9D8B030D-6E8A-4147-A177-3AD203B41FA5}">
                      <a16:colId xmlns:a16="http://schemas.microsoft.com/office/drawing/2014/main" val="1277713091"/>
                    </a:ext>
                  </a:extLst>
                </a:gridCol>
                <a:gridCol w="800100">
                  <a:extLst>
                    <a:ext uri="{9D8B030D-6E8A-4147-A177-3AD203B41FA5}">
                      <a16:colId xmlns:a16="http://schemas.microsoft.com/office/drawing/2014/main" val="1442201619"/>
                    </a:ext>
                  </a:extLst>
                </a:gridCol>
                <a:gridCol w="600075">
                  <a:extLst>
                    <a:ext uri="{9D8B030D-6E8A-4147-A177-3AD203B41FA5}">
                      <a16:colId xmlns:a16="http://schemas.microsoft.com/office/drawing/2014/main" val="3582683877"/>
                    </a:ext>
                  </a:extLst>
                </a:gridCol>
                <a:gridCol w="752475">
                  <a:extLst>
                    <a:ext uri="{9D8B030D-6E8A-4147-A177-3AD203B41FA5}">
                      <a16:colId xmlns:a16="http://schemas.microsoft.com/office/drawing/2014/main" val="1498818586"/>
                    </a:ext>
                  </a:extLst>
                </a:gridCol>
                <a:gridCol w="825352">
                  <a:extLst>
                    <a:ext uri="{9D8B030D-6E8A-4147-A177-3AD203B41FA5}">
                      <a16:colId xmlns:a16="http://schemas.microsoft.com/office/drawing/2014/main" val="1549032308"/>
                    </a:ext>
                  </a:extLst>
                </a:gridCol>
                <a:gridCol w="952963">
                  <a:extLst>
                    <a:ext uri="{9D8B030D-6E8A-4147-A177-3AD203B41FA5}">
                      <a16:colId xmlns:a16="http://schemas.microsoft.com/office/drawing/2014/main" val="13817360"/>
                    </a:ext>
                  </a:extLst>
                </a:gridCol>
              </a:tblGrid>
              <a:tr h="191668">
                <a:tc>
                  <a:txBody>
                    <a:bodyPr/>
                    <a:lstStyle/>
                    <a:p>
                      <a:endParaRPr lang="en-US" sz="1200" dirty="0"/>
                    </a:p>
                  </a:txBody>
                  <a:tcPr/>
                </a:tc>
                <a:tc>
                  <a:txBody>
                    <a:bodyPr/>
                    <a:lstStyle/>
                    <a:p>
                      <a:r>
                        <a:rPr lang="en-US" sz="1200" dirty="0"/>
                        <a:t>Jan.</a:t>
                      </a:r>
                    </a:p>
                  </a:txBody>
                  <a:tcPr/>
                </a:tc>
                <a:tc>
                  <a:txBody>
                    <a:bodyPr/>
                    <a:lstStyle/>
                    <a:p>
                      <a:r>
                        <a:rPr lang="en-US" sz="1200" dirty="0"/>
                        <a:t>Feb.</a:t>
                      </a:r>
                    </a:p>
                  </a:txBody>
                  <a:tcPr/>
                </a:tc>
                <a:tc>
                  <a:txBody>
                    <a:bodyPr/>
                    <a:lstStyle/>
                    <a:p>
                      <a:r>
                        <a:rPr lang="en-US" sz="1200" dirty="0"/>
                        <a:t>March</a:t>
                      </a:r>
                    </a:p>
                  </a:txBody>
                  <a:tcPr/>
                </a:tc>
                <a:tc>
                  <a:txBody>
                    <a:bodyPr/>
                    <a:lstStyle/>
                    <a:p>
                      <a:r>
                        <a:rPr lang="en-US" sz="1200" dirty="0"/>
                        <a:t>April</a:t>
                      </a:r>
                    </a:p>
                  </a:txBody>
                  <a:tcPr/>
                </a:tc>
                <a:tc>
                  <a:txBody>
                    <a:bodyPr/>
                    <a:lstStyle/>
                    <a:p>
                      <a:r>
                        <a:rPr lang="en-US" sz="1200" dirty="0"/>
                        <a:t>May</a:t>
                      </a:r>
                    </a:p>
                  </a:txBody>
                  <a:tcPr/>
                </a:tc>
                <a:tc>
                  <a:txBody>
                    <a:bodyPr/>
                    <a:lstStyle/>
                    <a:p>
                      <a:r>
                        <a:rPr lang="en-US" sz="1200" dirty="0"/>
                        <a:t>June</a:t>
                      </a:r>
                    </a:p>
                  </a:txBody>
                  <a:tcPr/>
                </a:tc>
                <a:tc>
                  <a:txBody>
                    <a:bodyPr/>
                    <a:lstStyle/>
                    <a:p>
                      <a:r>
                        <a:rPr lang="en-US" sz="1200" dirty="0"/>
                        <a:t>July</a:t>
                      </a:r>
                    </a:p>
                  </a:txBody>
                  <a:tcPr/>
                </a:tc>
                <a:tc>
                  <a:txBody>
                    <a:bodyPr/>
                    <a:lstStyle/>
                    <a:p>
                      <a:r>
                        <a:rPr lang="en-US" sz="1200" dirty="0"/>
                        <a:t>Aug.</a:t>
                      </a:r>
                    </a:p>
                  </a:txBody>
                  <a:tcPr/>
                </a:tc>
                <a:tc>
                  <a:txBody>
                    <a:bodyPr/>
                    <a:lstStyle/>
                    <a:p>
                      <a:r>
                        <a:rPr lang="en-US" sz="1200" dirty="0"/>
                        <a:t>Sept.</a:t>
                      </a:r>
                    </a:p>
                  </a:txBody>
                  <a:tcPr/>
                </a:tc>
                <a:tc>
                  <a:txBody>
                    <a:bodyPr/>
                    <a:lstStyle/>
                    <a:p>
                      <a:r>
                        <a:rPr lang="en-US" sz="1200" dirty="0"/>
                        <a:t>Oct.</a:t>
                      </a:r>
                    </a:p>
                  </a:txBody>
                  <a:tcPr/>
                </a:tc>
                <a:tc>
                  <a:txBody>
                    <a:bodyPr/>
                    <a:lstStyle/>
                    <a:p>
                      <a:r>
                        <a:rPr lang="en-US" sz="1200" dirty="0"/>
                        <a:t>Nov.</a:t>
                      </a:r>
                    </a:p>
                  </a:txBody>
                  <a:tcPr/>
                </a:tc>
                <a:tc>
                  <a:txBody>
                    <a:bodyPr/>
                    <a:lstStyle/>
                    <a:p>
                      <a:r>
                        <a:rPr lang="en-US" sz="1200" dirty="0"/>
                        <a:t>Dec.</a:t>
                      </a:r>
                    </a:p>
                  </a:txBody>
                  <a:tcPr/>
                </a:tc>
                <a:extLst>
                  <a:ext uri="{0D108BD9-81ED-4DB2-BD59-A6C34878D82A}">
                    <a16:rowId xmlns:a16="http://schemas.microsoft.com/office/drawing/2014/main" val="2353146752"/>
                  </a:ext>
                </a:extLst>
              </a:tr>
              <a:tr h="155464">
                <a:tc>
                  <a:txBody>
                    <a:bodyPr/>
                    <a:lstStyle/>
                    <a:p>
                      <a:r>
                        <a:rPr lang="en-US" sz="1000" dirty="0"/>
                        <a:t>Spend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$9..83 </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$344.65 </a:t>
                      </a:r>
                    </a:p>
                  </a:txBody>
                  <a:tcPr anchor="b"/>
                </a:tc>
                <a:tc>
                  <a:txBody>
                    <a:bodyPr/>
                    <a:lstStyle/>
                    <a:p>
                      <a:r>
                        <a:rPr lang="en-US" sz="1000" b="0" i="0" u="none" strike="noStrike" kern="1200" dirty="0">
                          <a:solidFill>
                            <a:srgbClr val="000000"/>
                          </a:solidFill>
                          <a:latin typeface="+mn-lt"/>
                          <a:ea typeface="+mn-ea"/>
                          <a:cs typeface="+mn-cs"/>
                        </a:rPr>
                        <a:t>$2,579.01</a:t>
                      </a:r>
                    </a:p>
                  </a:txBody>
                  <a:tcPr/>
                </a:tc>
                <a:tc>
                  <a:txBody>
                    <a:bodyPr/>
                    <a:lstStyle/>
                    <a:p>
                      <a:r>
                        <a:rPr lang="en-US" sz="1000" b="0" i="0" u="none" strike="noStrike" kern="1200" dirty="0">
                          <a:solidFill>
                            <a:srgbClr val="000000"/>
                          </a:solidFill>
                          <a:latin typeface="+mn-lt"/>
                          <a:ea typeface="+mn-ea"/>
                          <a:cs typeface="+mn-cs"/>
                        </a:rPr>
                        <a:t>$5,835.60</a:t>
                      </a:r>
                    </a:p>
                  </a:txBody>
                  <a:tcPr/>
                </a:tc>
                <a:tc>
                  <a:txBody>
                    <a:bodyPr/>
                    <a:lstStyle/>
                    <a:p>
                      <a:r>
                        <a:rPr lang="en-US" sz="1000" b="0" i="0" u="none" strike="noStrike" kern="1200" dirty="0">
                          <a:solidFill>
                            <a:srgbClr val="000000"/>
                          </a:solidFill>
                          <a:latin typeface="+mn-lt"/>
                          <a:ea typeface="+mn-ea"/>
                          <a:cs typeface="+mn-cs"/>
                        </a:rPr>
                        <a:t>$5,481.20</a:t>
                      </a: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$117.16</a:t>
                      </a:r>
                    </a:p>
                  </a:txBody>
                  <a:tcPr/>
                </a:tc>
                <a:tc>
                  <a:txBody>
                    <a:bodyPr/>
                    <a:lstStyle/>
                    <a:p>
                      <a:r>
                        <a:rPr lang="en-US" sz="1000" b="0" i="0" u="none" strike="noStrike" kern="1200" dirty="0">
                          <a:solidFill>
                            <a:srgbClr val="000000"/>
                          </a:solidFill>
                          <a:latin typeface="+mn-lt"/>
                          <a:ea typeface="+mn-ea"/>
                          <a:cs typeface="+mn-cs"/>
                        </a:rPr>
                        <a:t>$2,098.72</a:t>
                      </a:r>
                    </a:p>
                  </a:txBody>
                  <a:tcPr/>
                </a:tc>
                <a:tc>
                  <a:txBody>
                    <a:bodyPr/>
                    <a:lstStyle/>
                    <a:p>
                      <a:r>
                        <a:rPr lang="en-US" sz="1000" b="0" i="0" u="none" strike="noStrike" kern="1200" dirty="0">
                          <a:solidFill>
                            <a:srgbClr val="000000"/>
                          </a:solidFill>
                          <a:latin typeface="+mn-lt"/>
                          <a:ea typeface="+mn-ea"/>
                          <a:cs typeface="+mn-cs"/>
                        </a:rPr>
                        <a:t>$2,264.21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4945315"/>
                  </a:ext>
                </a:extLst>
              </a:tr>
              <a:tr h="155464">
                <a:tc>
                  <a:txBody>
                    <a:bodyPr/>
                    <a:lstStyle/>
                    <a:p>
                      <a:r>
                        <a:rPr lang="en-US" sz="1000" dirty="0"/>
                        <a:t>Clicks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24</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37</a:t>
                      </a:r>
                    </a:p>
                  </a:txBody>
                  <a:tcPr anchor="b"/>
                </a:tc>
                <a:tc>
                  <a:txBody>
                    <a:bodyPr/>
                    <a:lstStyle/>
                    <a:p>
                      <a:r>
                        <a:rPr lang="en-US" sz="1000" b="0" i="0" u="none" strike="noStrike" kern="1200" dirty="0">
                          <a:solidFill>
                            <a:srgbClr val="000000"/>
                          </a:solidFill>
                          <a:latin typeface="+mn-lt"/>
                          <a:ea typeface="+mn-ea"/>
                          <a:cs typeface="+mn-cs"/>
                        </a:rPr>
                        <a:t>232</a:t>
                      </a:r>
                    </a:p>
                  </a:txBody>
                  <a:tcPr/>
                </a:tc>
                <a:tc>
                  <a:txBody>
                    <a:bodyPr/>
                    <a:lstStyle/>
                    <a:p>
                      <a:r>
                        <a:rPr lang="en-US" sz="1000" b="0" i="0" u="none" strike="noStrike" kern="1200" dirty="0">
                          <a:solidFill>
                            <a:srgbClr val="000000"/>
                          </a:solidFill>
                          <a:latin typeface="+mn-lt"/>
                          <a:ea typeface="+mn-ea"/>
                          <a:cs typeface="+mn-cs"/>
                        </a:rPr>
                        <a:t>560</a:t>
                      </a:r>
                    </a:p>
                  </a:txBody>
                  <a:tcPr/>
                </a:tc>
                <a:tc>
                  <a:txBody>
                    <a:bodyPr/>
                    <a:lstStyle/>
                    <a:p>
                      <a:r>
                        <a:rPr lang="en-US" sz="1000" b="0" i="0" u="none" strike="noStrike" kern="1200" dirty="0">
                          <a:solidFill>
                            <a:srgbClr val="000000"/>
                          </a:solidFill>
                          <a:latin typeface="+mn-lt"/>
                          <a:ea typeface="+mn-ea"/>
                          <a:cs typeface="+mn-cs"/>
                        </a:rPr>
                        <a:t>451</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27</a:t>
                      </a:r>
                    </a:p>
                  </a:txBody>
                  <a:tcPr/>
                </a:tc>
                <a:tc>
                  <a:txBody>
                    <a:bodyPr/>
                    <a:lstStyle/>
                    <a:p>
                      <a:r>
                        <a:rPr lang="en-US" sz="1000" b="0" i="0" u="none" strike="noStrike" kern="1200" dirty="0">
                          <a:solidFill>
                            <a:srgbClr val="000000"/>
                          </a:solidFill>
                          <a:latin typeface="+mn-lt"/>
                          <a:ea typeface="+mn-ea"/>
                          <a:cs typeface="+mn-cs"/>
                        </a:rPr>
                        <a:t>248</a:t>
                      </a:r>
                    </a:p>
                  </a:txBody>
                  <a:tcPr/>
                </a:tc>
                <a:tc>
                  <a:txBody>
                    <a:bodyPr/>
                    <a:lstStyle/>
                    <a:p>
                      <a:r>
                        <a:rPr lang="en-US" sz="1000" b="0" i="0" u="none" strike="noStrike" kern="1200" dirty="0">
                          <a:solidFill>
                            <a:srgbClr val="000000"/>
                          </a:solidFill>
                          <a:latin typeface="+mn-lt"/>
                          <a:ea typeface="+mn-ea"/>
                          <a:cs typeface="+mn-cs"/>
                        </a:rPr>
                        <a:t>213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1340581"/>
                  </a:ext>
                </a:extLst>
              </a:tr>
              <a:tr h="155464">
                <a:tc>
                  <a:txBody>
                    <a:bodyPr/>
                    <a:lstStyle/>
                    <a:p>
                      <a:r>
                        <a:rPr lang="en-US" sz="1000" dirty="0"/>
                        <a:t>Conv.</a:t>
                      </a:r>
                    </a:p>
                  </a:txBody>
                  <a:tcPr anchor="ctr"/>
                </a:tc>
                <a:tc>
                  <a:txBody>
                    <a:bodyPr/>
                    <a:lstStyle/>
                    <a:p>
                      <a:pPr algn="l"/>
                      <a:r>
                        <a:rPr lang="en-US" sz="1000" b="0" i="0" u="none" strike="noStrike" dirty="0">
                          <a:solidFill>
                            <a:srgbClr val="000000"/>
                          </a:solidFill>
                          <a:latin typeface="+mn-lt"/>
                        </a:rPr>
                        <a:t>0</a:t>
                      </a:r>
                      <a:endParaRPr lang="en-US" sz="1000" dirty="0"/>
                    </a:p>
                  </a:txBody>
                  <a:tcPr anchor="b"/>
                </a:tc>
                <a:tc>
                  <a:txBody>
                    <a:bodyPr/>
                    <a:lstStyle/>
                    <a:p>
                      <a:pPr algn="l"/>
                      <a:r>
                        <a:rPr lang="en-US" sz="1000" b="0" i="0" u="none" strike="noStrike" dirty="0">
                          <a:solidFill>
                            <a:srgbClr val="000000"/>
                          </a:solidFill>
                          <a:latin typeface="+mn-lt"/>
                        </a:rPr>
                        <a:t>3</a:t>
                      </a:r>
                      <a:endParaRPr lang="en-US" sz="1000" dirty="0"/>
                    </a:p>
                  </a:txBody>
                  <a:tcPr anchor="b"/>
                </a:tc>
                <a:tc>
                  <a:txBody>
                    <a:bodyPr/>
                    <a:lstStyle/>
                    <a:p>
                      <a:r>
                        <a:rPr lang="en-US" sz="1000" b="0" i="0" u="none" strike="noStrike" kern="1200" dirty="0">
                          <a:solidFill>
                            <a:srgbClr val="000000"/>
                          </a:solidFill>
                          <a:latin typeface="+mn-lt"/>
                          <a:ea typeface="+mn-ea"/>
                          <a:cs typeface="+mn-cs"/>
                        </a:rPr>
                        <a:t>4</a:t>
                      </a:r>
                    </a:p>
                  </a:txBody>
                  <a:tcPr/>
                </a:tc>
                <a:tc>
                  <a:txBody>
                    <a:bodyPr/>
                    <a:lstStyle/>
                    <a:p>
                      <a:r>
                        <a:rPr lang="en-US" sz="1000" b="0" i="0" u="none" strike="noStrike" kern="1200" dirty="0">
                          <a:solidFill>
                            <a:srgbClr val="000000"/>
                          </a:solidFill>
                          <a:latin typeface="+mn-lt"/>
                          <a:ea typeface="+mn-ea"/>
                          <a:cs typeface="+mn-cs"/>
                        </a:rPr>
                        <a:t>30.50</a:t>
                      </a:r>
                    </a:p>
                  </a:txBody>
                  <a:tcPr/>
                </a:tc>
                <a:tc>
                  <a:txBody>
                    <a:bodyPr/>
                    <a:lstStyle/>
                    <a:p>
                      <a:r>
                        <a:rPr lang="en-US" sz="1000" b="0" i="0" u="none" strike="noStrike" kern="1200" dirty="0">
                          <a:solidFill>
                            <a:srgbClr val="000000"/>
                          </a:solidFill>
                          <a:latin typeface="+mn-lt"/>
                          <a:ea typeface="+mn-ea"/>
                          <a:cs typeface="+mn-cs"/>
                        </a:rPr>
                        <a:t>38.50</a:t>
                      </a: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2</a:t>
                      </a:r>
                    </a:p>
                  </a:txBody>
                  <a:tcPr/>
                </a:tc>
                <a:tc>
                  <a:txBody>
                    <a:bodyPr/>
                    <a:lstStyle/>
                    <a:p>
                      <a:r>
                        <a:rPr lang="en-US" sz="1000" b="0" i="0" u="none" strike="noStrike" kern="1200" dirty="0">
                          <a:solidFill>
                            <a:srgbClr val="000000"/>
                          </a:solidFill>
                          <a:latin typeface="+mn-lt"/>
                          <a:ea typeface="+mn-ea"/>
                          <a:cs typeface="+mn-cs"/>
                        </a:rPr>
                        <a:t>14</a:t>
                      </a:r>
                    </a:p>
                  </a:txBody>
                  <a:tcPr/>
                </a:tc>
                <a:tc>
                  <a:txBody>
                    <a:bodyPr/>
                    <a:lstStyle/>
                    <a:p>
                      <a:r>
                        <a:rPr lang="en-US" sz="1000" b="0" i="0" u="none" strike="noStrike" kern="1200" dirty="0">
                          <a:solidFill>
                            <a:srgbClr val="000000"/>
                          </a:solidFill>
                          <a:latin typeface="+mn-lt"/>
                          <a:ea typeface="+mn-ea"/>
                          <a:cs typeface="+mn-cs"/>
                        </a:rPr>
                        <a:t>16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0739261"/>
                  </a:ext>
                </a:extLst>
              </a:tr>
              <a:tr h="258508">
                <a:tc>
                  <a:txBody>
                    <a:bodyPr/>
                    <a:lstStyle/>
                    <a:p>
                      <a:r>
                        <a:rPr lang="en-US" sz="1000" dirty="0"/>
                        <a:t>Conv.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8.11%</a:t>
                      </a:r>
                    </a:p>
                  </a:txBody>
                  <a:tcPr anchor="b"/>
                </a:tc>
                <a:tc>
                  <a:txBody>
                    <a:bodyPr/>
                    <a:lstStyle/>
                    <a:p>
                      <a:r>
                        <a:rPr lang="en-US" sz="1000" b="0" i="0" u="none" strike="noStrike" kern="1200" dirty="0">
                          <a:solidFill>
                            <a:srgbClr val="000000"/>
                          </a:solidFill>
                          <a:latin typeface="+mn-lt"/>
                          <a:ea typeface="+mn-ea"/>
                          <a:cs typeface="+mn-cs"/>
                        </a:rPr>
                        <a:t>1.72%</a:t>
                      </a:r>
                    </a:p>
                  </a:txBody>
                  <a:tcPr/>
                </a:tc>
                <a:tc>
                  <a:txBody>
                    <a:bodyPr/>
                    <a:lstStyle/>
                    <a:p>
                      <a:r>
                        <a:rPr lang="en-US" sz="1000" b="0" i="0" u="none" strike="noStrike" kern="1200" dirty="0">
                          <a:solidFill>
                            <a:srgbClr val="000000"/>
                          </a:solidFill>
                          <a:latin typeface="+mn-lt"/>
                          <a:ea typeface="+mn-ea"/>
                          <a:cs typeface="+mn-cs"/>
                        </a:rPr>
                        <a:t>5.45%</a:t>
                      </a:r>
                    </a:p>
                  </a:txBody>
                  <a:tcPr/>
                </a:tc>
                <a:tc>
                  <a:txBody>
                    <a:bodyPr/>
                    <a:lstStyle/>
                    <a:p>
                      <a:r>
                        <a:rPr lang="en-US" sz="1000" b="0" i="0" u="none" strike="noStrike" kern="1200" dirty="0">
                          <a:solidFill>
                            <a:srgbClr val="000000"/>
                          </a:solidFill>
                          <a:latin typeface="+mn-lt"/>
                          <a:ea typeface="+mn-ea"/>
                          <a:cs typeface="+mn-cs"/>
                        </a:rPr>
                        <a:t>8.54%</a:t>
                      </a: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7.41%</a:t>
                      </a:r>
                    </a:p>
                  </a:txBody>
                  <a:tcPr/>
                </a:tc>
                <a:tc>
                  <a:txBody>
                    <a:bodyPr/>
                    <a:lstStyle/>
                    <a:p>
                      <a:r>
                        <a:rPr lang="en-US" sz="1000" b="0" i="0" u="none" strike="noStrike" kern="1200" dirty="0">
                          <a:solidFill>
                            <a:srgbClr val="000000"/>
                          </a:solidFill>
                          <a:latin typeface="+mn-lt"/>
                          <a:ea typeface="+mn-ea"/>
                          <a:cs typeface="+mn-cs"/>
                        </a:rPr>
                        <a:t>5.58%</a:t>
                      </a:r>
                    </a:p>
                  </a:txBody>
                  <a:tcPr/>
                </a:tc>
                <a:tc>
                  <a:txBody>
                    <a:bodyPr/>
                    <a:lstStyle/>
                    <a:p>
                      <a:r>
                        <a:rPr lang="en-US" sz="1000" b="0" i="0" u="none" strike="noStrike" kern="1200" dirty="0">
                          <a:solidFill>
                            <a:srgbClr val="000000"/>
                          </a:solidFill>
                          <a:latin typeface="+mn-lt"/>
                          <a:ea typeface="+mn-ea"/>
                          <a:cs typeface="+mn-cs"/>
                        </a:rPr>
                        <a:t>7.36%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8432404"/>
                  </a:ext>
                </a:extLst>
              </a:tr>
              <a:tr h="258508">
                <a:tc>
                  <a:txBody>
                    <a:bodyPr/>
                    <a:lstStyle/>
                    <a:p>
                      <a:r>
                        <a:rPr lang="en-US" sz="1000" dirty="0"/>
                        <a:t>Cost/Conv.</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0</a:t>
                      </a:r>
                    </a:p>
                  </a:txBody>
                  <a:tcPr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$144.88</a:t>
                      </a:r>
                    </a:p>
                  </a:txBody>
                  <a:tcPr anchor="b"/>
                </a:tc>
                <a:tc>
                  <a:txBody>
                    <a:bodyPr/>
                    <a:lstStyle/>
                    <a:p>
                      <a:r>
                        <a:rPr lang="en-US" sz="1000" b="0" i="0" u="none" strike="noStrike" kern="1200" dirty="0">
                          <a:solidFill>
                            <a:srgbClr val="000000"/>
                          </a:solidFill>
                          <a:latin typeface="+mn-lt"/>
                          <a:ea typeface="+mn-ea"/>
                          <a:cs typeface="+mn-cs"/>
                        </a:rPr>
                        <a:t>$644.75</a:t>
                      </a:r>
                    </a:p>
                  </a:txBody>
                  <a:tcPr/>
                </a:tc>
                <a:tc>
                  <a:txBody>
                    <a:bodyPr/>
                    <a:lstStyle/>
                    <a:p>
                      <a:r>
                        <a:rPr lang="en-US" sz="1000" b="0" i="0" u="none" strike="noStrike" kern="1200" dirty="0">
                          <a:solidFill>
                            <a:srgbClr val="000000"/>
                          </a:solidFill>
                          <a:latin typeface="+mn-lt"/>
                          <a:ea typeface="+mn-ea"/>
                          <a:cs typeface="+mn-cs"/>
                        </a:rPr>
                        <a:t>$191.33</a:t>
                      </a:r>
                    </a:p>
                  </a:txBody>
                  <a:tcPr/>
                </a:tc>
                <a:tc>
                  <a:txBody>
                    <a:bodyPr/>
                    <a:lstStyle/>
                    <a:p>
                      <a:r>
                        <a:rPr lang="en-US" sz="1000" b="0" i="0" u="none" strike="noStrike" kern="1200" dirty="0">
                          <a:solidFill>
                            <a:srgbClr val="000000"/>
                          </a:solidFill>
                          <a:latin typeface="+mn-lt"/>
                          <a:ea typeface="+mn-ea"/>
                          <a:cs typeface="+mn-cs"/>
                        </a:rPr>
                        <a:t>$142.37</a:t>
                      </a: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a:solidFill>
                          <a:srgbClr val="000000"/>
                        </a:solidFill>
                        <a:latin typeface="+mn-lt"/>
                        <a:ea typeface="+mn-ea"/>
                        <a:cs typeface="+mn-cs"/>
                      </a:endParaRPr>
                    </a:p>
                  </a:txBody>
                  <a:tcPr/>
                </a:tc>
                <a:tc>
                  <a:txBody>
                    <a:bodyPr/>
                    <a:lstStyle/>
                    <a:p>
                      <a:endParaRPr lang="en-US" sz="1000" b="0" i="0" u="none" strike="noStrike" kern="1200" dirty="0">
                        <a:solidFill>
                          <a:srgbClr val="000000"/>
                        </a:solidFill>
                        <a:latin typeface="+mn-lt"/>
                        <a:ea typeface="+mn-ea"/>
                        <a:cs typeface="+mn-cs"/>
                      </a:endParaRPr>
                    </a:p>
                  </a:txBody>
                  <a:tcPr/>
                </a:tc>
                <a:tc>
                  <a:txBody>
                    <a:bodyPr/>
                    <a:lstStyle/>
                    <a:p>
                      <a:r>
                        <a:rPr lang="en-US" sz="1000" b="0" i="0" u="none" strike="noStrike" kern="1200" dirty="0">
                          <a:solidFill>
                            <a:srgbClr val="000000"/>
                          </a:solidFill>
                          <a:latin typeface="+mn-lt"/>
                          <a:ea typeface="+mn-ea"/>
                          <a:cs typeface="+mn-cs"/>
                        </a:rPr>
                        <a:t>$117.16</a:t>
                      </a:r>
                    </a:p>
                  </a:txBody>
                  <a:tcPr/>
                </a:tc>
                <a:tc>
                  <a:txBody>
                    <a:bodyPr/>
                    <a:lstStyle/>
                    <a:p>
                      <a:r>
                        <a:rPr lang="en-US" sz="1000" b="0" i="0" u="none" strike="noStrike" kern="1200" dirty="0">
                          <a:solidFill>
                            <a:srgbClr val="000000"/>
                          </a:solidFill>
                          <a:latin typeface="+mn-lt"/>
                          <a:ea typeface="+mn-ea"/>
                          <a:cs typeface="+mn-cs"/>
                        </a:rPr>
                        <a:t>$151.71</a:t>
                      </a:r>
                    </a:p>
                  </a:txBody>
                  <a:tcPr/>
                </a:tc>
                <a:tc>
                  <a:txBody>
                    <a:bodyPr/>
                    <a:lstStyle/>
                    <a:p>
                      <a:r>
                        <a:rPr lang="en-US" sz="1000" b="0" i="0" u="none" strike="noStrike" kern="1200" dirty="0">
                          <a:solidFill>
                            <a:srgbClr val="000000"/>
                          </a:solidFill>
                          <a:latin typeface="+mn-lt"/>
                          <a:ea typeface="+mn-ea"/>
                          <a:cs typeface="+mn-cs"/>
                        </a:rPr>
                        <a:t>$144.52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5652447"/>
                  </a:ext>
                </a:extLst>
              </a:tr>
            </a:tbl>
          </a:graphicData>
        </a:graphic>
      </p:graphicFrame>
      <p:cxnSp>
        <p:nvCxnSpPr>
          <p:cNvPr id="5" name="Straight Connector 4">
            <a:extLst>
              <a:ext uri="{FF2B5EF4-FFF2-40B4-BE49-F238E27FC236}">
                <a16:creationId xmlns:a16="http://schemas.microsoft.com/office/drawing/2014/main" id="{C8D4ED26-9625-499F-81F5-A3A684CB8E48}"/>
              </a:ext>
            </a:extLst>
          </p:cNvPr>
          <p:cNvCxnSpPr>
            <a:cxnSpLocks/>
          </p:cNvCxnSpPr>
          <p:nvPr/>
        </p:nvCxnSpPr>
        <p:spPr>
          <a:xfrm>
            <a:off x="5920038" y="1618252"/>
            <a:ext cx="0" cy="1962150"/>
          </a:xfrm>
          <a:prstGeom prst="line">
            <a:avLst/>
          </a:prstGeom>
          <a:ln>
            <a:solidFill>
              <a:srgbClr val="DA291C"/>
            </a:solidFill>
          </a:ln>
        </p:spPr>
        <p:style>
          <a:lnRef idx="3">
            <a:schemeClr val="accent5"/>
          </a:lnRef>
          <a:fillRef idx="0">
            <a:schemeClr val="accent5"/>
          </a:fillRef>
          <a:effectRef idx="2">
            <a:schemeClr val="accent5"/>
          </a:effectRef>
          <a:fontRef idx="minor">
            <a:schemeClr val="tx1"/>
          </a:fontRef>
        </p:style>
      </p:cxnSp>
      <p:sp>
        <p:nvSpPr>
          <p:cNvPr id="8" name="TextBox 7">
            <a:extLst>
              <a:ext uri="{FF2B5EF4-FFF2-40B4-BE49-F238E27FC236}">
                <a16:creationId xmlns:a16="http://schemas.microsoft.com/office/drawing/2014/main" id="{FAA34EE8-134E-4C3C-99EA-E87F1AE9EF35}"/>
              </a:ext>
            </a:extLst>
          </p:cNvPr>
          <p:cNvSpPr txBox="1"/>
          <p:nvPr/>
        </p:nvSpPr>
        <p:spPr>
          <a:xfrm>
            <a:off x="5920037" y="1663859"/>
            <a:ext cx="2790824" cy="276999"/>
          </a:xfrm>
          <a:prstGeom prst="rect">
            <a:avLst/>
          </a:prstGeom>
          <a:noFill/>
        </p:spPr>
        <p:txBody>
          <a:bodyPr wrap="square" rtlCol="0">
            <a:spAutoFit/>
          </a:bodyPr>
          <a:lstStyle/>
          <a:p>
            <a:r>
              <a:rPr lang="en-US" sz="1200" dirty="0">
                <a:solidFill>
                  <a:srgbClr val="FF0000"/>
                </a:solidFill>
              </a:rPr>
              <a:t>Ended 5/31/2020</a:t>
            </a:r>
          </a:p>
        </p:txBody>
      </p:sp>
      <p:cxnSp>
        <p:nvCxnSpPr>
          <p:cNvPr id="9" name="Straight Arrow Connector 8">
            <a:extLst>
              <a:ext uri="{FF2B5EF4-FFF2-40B4-BE49-F238E27FC236}">
                <a16:creationId xmlns:a16="http://schemas.microsoft.com/office/drawing/2014/main" id="{89F3E93F-DAC6-4875-B6A2-0543C4246E90}"/>
              </a:ext>
            </a:extLst>
          </p:cNvPr>
          <p:cNvCxnSpPr>
            <a:cxnSpLocks/>
          </p:cNvCxnSpPr>
          <p:nvPr/>
        </p:nvCxnSpPr>
        <p:spPr>
          <a:xfrm flipH="1" flipV="1">
            <a:off x="8860828" y="3523522"/>
            <a:ext cx="1" cy="3867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0F4F31-6CB5-4316-B1E8-A2C7471D0D2A}"/>
              </a:ext>
            </a:extLst>
          </p:cNvPr>
          <p:cNvSpPr txBox="1"/>
          <p:nvPr/>
        </p:nvSpPr>
        <p:spPr>
          <a:xfrm>
            <a:off x="8148133" y="3948166"/>
            <a:ext cx="1425390" cy="276999"/>
          </a:xfrm>
          <a:prstGeom prst="rect">
            <a:avLst/>
          </a:prstGeom>
          <a:noFill/>
        </p:spPr>
        <p:txBody>
          <a:bodyPr wrap="none" rtlCol="0">
            <a:spAutoFit/>
          </a:bodyPr>
          <a:lstStyle/>
          <a:p>
            <a:r>
              <a:rPr lang="en-US" sz="1200" dirty="0">
                <a:solidFill>
                  <a:schemeClr val="tx2"/>
                </a:solidFill>
              </a:rPr>
              <a:t>Last 5 days of Oct</a:t>
            </a:r>
          </a:p>
        </p:txBody>
      </p:sp>
      <p:cxnSp>
        <p:nvCxnSpPr>
          <p:cNvPr id="11" name="Straight Connector 10">
            <a:extLst>
              <a:ext uri="{FF2B5EF4-FFF2-40B4-BE49-F238E27FC236}">
                <a16:creationId xmlns:a16="http://schemas.microsoft.com/office/drawing/2014/main" id="{CF71D39B-DA59-4D55-81B8-296F90E706F2}"/>
              </a:ext>
            </a:extLst>
          </p:cNvPr>
          <p:cNvCxnSpPr>
            <a:cxnSpLocks/>
          </p:cNvCxnSpPr>
          <p:nvPr/>
        </p:nvCxnSpPr>
        <p:spPr>
          <a:xfrm>
            <a:off x="8452933" y="1618252"/>
            <a:ext cx="0" cy="1937725"/>
          </a:xfrm>
          <a:prstGeom prst="line">
            <a:avLst/>
          </a:prstGeom>
          <a:ln>
            <a:solidFill>
              <a:srgbClr val="DA291C"/>
            </a:solidFill>
          </a:ln>
        </p:spPr>
        <p:style>
          <a:lnRef idx="3">
            <a:schemeClr val="accent5"/>
          </a:lnRef>
          <a:fillRef idx="0">
            <a:schemeClr val="accent5"/>
          </a:fillRef>
          <a:effectRef idx="2">
            <a:schemeClr val="accent5"/>
          </a:effectRef>
          <a:fontRef idx="minor">
            <a:schemeClr val="tx1"/>
          </a:fontRef>
        </p:style>
      </p:cxnSp>
      <p:sp>
        <p:nvSpPr>
          <p:cNvPr id="12" name="TextBox 11">
            <a:extLst>
              <a:ext uri="{FF2B5EF4-FFF2-40B4-BE49-F238E27FC236}">
                <a16:creationId xmlns:a16="http://schemas.microsoft.com/office/drawing/2014/main" id="{23727576-4A83-4E9F-B64E-D42C6CE076E1}"/>
              </a:ext>
            </a:extLst>
          </p:cNvPr>
          <p:cNvSpPr txBox="1"/>
          <p:nvPr/>
        </p:nvSpPr>
        <p:spPr>
          <a:xfrm>
            <a:off x="8452933" y="1479193"/>
            <a:ext cx="3270321" cy="461665"/>
          </a:xfrm>
          <a:prstGeom prst="rect">
            <a:avLst/>
          </a:prstGeom>
          <a:noFill/>
        </p:spPr>
        <p:txBody>
          <a:bodyPr wrap="square" rtlCol="0">
            <a:spAutoFit/>
          </a:bodyPr>
          <a:lstStyle/>
          <a:p>
            <a:r>
              <a:rPr lang="en-US" sz="1200" dirty="0">
                <a:solidFill>
                  <a:srgbClr val="FF0000"/>
                </a:solidFill>
              </a:rPr>
              <a:t>Brand Optimizer – Drug Launch</a:t>
            </a:r>
          </a:p>
          <a:p>
            <a:r>
              <a:rPr lang="en-US" sz="1200" dirty="0">
                <a:solidFill>
                  <a:srgbClr val="FF0000"/>
                </a:solidFill>
              </a:rPr>
              <a:t>10/26/2020 thru 01/04/2021</a:t>
            </a:r>
          </a:p>
        </p:txBody>
      </p:sp>
    </p:spTree>
    <p:extLst>
      <p:ext uri="{BB962C8B-B14F-4D97-AF65-F5344CB8AC3E}">
        <p14:creationId xmlns:p14="http://schemas.microsoft.com/office/powerpoint/2010/main" val="38169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D9865E36-0CCC-40F8-8536-0DE05C113875}"/>
              </a:ext>
            </a:extLst>
          </p:cNvPr>
          <p:cNvGraphicFramePr>
            <a:graphicFrameLocks/>
          </p:cNvGraphicFramePr>
          <p:nvPr>
            <p:extLst>
              <p:ext uri="{D42A27DB-BD31-4B8C-83A1-F6EECF244321}">
                <p14:modId xmlns:p14="http://schemas.microsoft.com/office/powerpoint/2010/main" val="3787592440"/>
              </p:ext>
            </p:extLst>
          </p:nvPr>
        </p:nvGraphicFramePr>
        <p:xfrm>
          <a:off x="3684590" y="3738472"/>
          <a:ext cx="4612774" cy="2738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64010C51-64D5-4683-A873-2E6C8A03D8F7}"/>
              </a:ext>
            </a:extLst>
          </p:cNvPr>
          <p:cNvGraphicFramePr>
            <a:graphicFrameLocks/>
          </p:cNvGraphicFramePr>
          <p:nvPr>
            <p:extLst>
              <p:ext uri="{D42A27DB-BD31-4B8C-83A1-F6EECF244321}">
                <p14:modId xmlns:p14="http://schemas.microsoft.com/office/powerpoint/2010/main" val="3388529388"/>
              </p:ext>
            </p:extLst>
          </p:nvPr>
        </p:nvGraphicFramePr>
        <p:xfrm>
          <a:off x="-1089621" y="3498486"/>
          <a:ext cx="5187702" cy="322745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8F688FB9-1D69-4924-A8E9-2BE469D1931A}"/>
              </a:ext>
            </a:extLst>
          </p:cNvPr>
          <p:cNvSpPr>
            <a:spLocks noGrp="1"/>
          </p:cNvSpPr>
          <p:nvPr>
            <p:ph type="title"/>
          </p:nvPr>
        </p:nvSpPr>
        <p:spPr/>
        <p:txBody>
          <a:bodyPr/>
          <a:lstStyle/>
          <a:p>
            <a:r>
              <a:rPr lang="en-US"/>
              <a:t>YoY Net New Leads/Contacts</a:t>
            </a:r>
          </a:p>
        </p:txBody>
      </p:sp>
      <p:sp>
        <p:nvSpPr>
          <p:cNvPr id="3" name="Footer Placeholder 2">
            <a:extLst>
              <a:ext uri="{FF2B5EF4-FFF2-40B4-BE49-F238E27FC236}">
                <a16:creationId xmlns:a16="http://schemas.microsoft.com/office/drawing/2014/main" id="{8D1F91C7-DF62-4092-BEB4-B355DDE4393D}"/>
              </a:ext>
            </a:extLst>
          </p:cNvPr>
          <p:cNvSpPr>
            <a:spLocks noGrp="1"/>
          </p:cNvSpPr>
          <p:nvPr>
            <p:ph type="ftr" sz="quarter" idx="3"/>
          </p:nvPr>
        </p:nvSpPr>
        <p:spPr/>
        <p:txBody>
          <a:bodyPr/>
          <a:lstStyle/>
          <a:p>
            <a:endParaRPr lang="en-US"/>
          </a:p>
        </p:txBody>
      </p:sp>
      <p:grpSp>
        <p:nvGrpSpPr>
          <p:cNvPr id="5" name="Group 4">
            <a:extLst>
              <a:ext uri="{FF2B5EF4-FFF2-40B4-BE49-F238E27FC236}">
                <a16:creationId xmlns:a16="http://schemas.microsoft.com/office/drawing/2014/main" id="{753C971F-84BA-4748-A00F-3854648E795A}"/>
              </a:ext>
            </a:extLst>
          </p:cNvPr>
          <p:cNvGrpSpPr/>
          <p:nvPr/>
        </p:nvGrpSpPr>
        <p:grpSpPr>
          <a:xfrm>
            <a:off x="8661131" y="1387481"/>
            <a:ext cx="3314500" cy="1841919"/>
            <a:chOff x="9166101" y="4218842"/>
            <a:chExt cx="2600518" cy="1841919"/>
          </a:xfrm>
        </p:grpSpPr>
        <p:sp>
          <p:nvSpPr>
            <p:cNvPr id="6" name="TextBox 5">
              <a:extLst>
                <a:ext uri="{FF2B5EF4-FFF2-40B4-BE49-F238E27FC236}">
                  <a16:creationId xmlns:a16="http://schemas.microsoft.com/office/drawing/2014/main" id="{57E83008-6C4D-437E-B3C6-59FEBEF30B17}"/>
                </a:ext>
              </a:extLst>
            </p:cNvPr>
            <p:cNvSpPr txBox="1"/>
            <p:nvPr/>
          </p:nvSpPr>
          <p:spPr>
            <a:xfrm>
              <a:off x="9296740" y="4218842"/>
              <a:ext cx="2426783" cy="1169551"/>
            </a:xfrm>
            <a:prstGeom prst="rect">
              <a:avLst/>
            </a:prstGeom>
            <a:noFill/>
          </p:spPr>
          <p:txBody>
            <a:bodyPr wrap="square" rtlCol="0">
              <a:spAutoFit/>
            </a:bodyPr>
            <a:lstStyle/>
            <a:p>
              <a:r>
                <a:rPr lang="en-US" sz="7000" dirty="0">
                  <a:solidFill>
                    <a:schemeClr val="accent1"/>
                  </a:solidFill>
                </a:rPr>
                <a:t>16,849</a:t>
              </a:r>
              <a:endParaRPr lang="en-US" sz="4500" dirty="0">
                <a:solidFill>
                  <a:schemeClr val="accent1"/>
                </a:solidFill>
              </a:endParaRPr>
            </a:p>
          </p:txBody>
        </p:sp>
        <p:cxnSp>
          <p:nvCxnSpPr>
            <p:cNvPr id="7" name="Straight Connector 6">
              <a:extLst>
                <a:ext uri="{FF2B5EF4-FFF2-40B4-BE49-F238E27FC236}">
                  <a16:creationId xmlns:a16="http://schemas.microsoft.com/office/drawing/2014/main" id="{E17084ED-9FD9-493A-8A1D-0BDDB53C8D25}"/>
                </a:ext>
              </a:extLst>
            </p:cNvPr>
            <p:cNvCxnSpPr>
              <a:cxnSpLocks/>
            </p:cNvCxnSpPr>
            <p:nvPr/>
          </p:nvCxnSpPr>
          <p:spPr>
            <a:xfrm>
              <a:off x="9400089" y="5314045"/>
              <a:ext cx="2165778" cy="0"/>
            </a:xfrm>
            <a:prstGeom prst="line">
              <a:avLst/>
            </a:prstGeom>
            <a:ln w="38100" cap="rnd">
              <a:solidFill>
                <a:schemeClr val="accent1"/>
              </a:solidFill>
              <a:round/>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61ECFD-C38E-41FB-AAA2-531147308198}"/>
                </a:ext>
              </a:extLst>
            </p:cNvPr>
            <p:cNvSpPr txBox="1"/>
            <p:nvPr/>
          </p:nvSpPr>
          <p:spPr>
            <a:xfrm>
              <a:off x="9166101" y="5322097"/>
              <a:ext cx="2600518" cy="738664"/>
            </a:xfrm>
            <a:prstGeom prst="rect">
              <a:avLst/>
            </a:prstGeom>
            <a:noFill/>
          </p:spPr>
          <p:txBody>
            <a:bodyPr wrap="square" rtlCol="0">
              <a:spAutoFit/>
            </a:bodyPr>
            <a:lstStyle/>
            <a:p>
              <a:pPr algn="ctr"/>
              <a:r>
                <a:rPr lang="en-US" sz="1400">
                  <a:solidFill>
                    <a:schemeClr val="tx2"/>
                  </a:solidFill>
                </a:rPr>
                <a:t>Net new contacts gained YTD from US campaigns and website.</a:t>
              </a:r>
            </a:p>
          </p:txBody>
        </p:sp>
      </p:grpSp>
      <p:sp>
        <p:nvSpPr>
          <p:cNvPr id="12" name="TextBox 11">
            <a:extLst>
              <a:ext uri="{FF2B5EF4-FFF2-40B4-BE49-F238E27FC236}">
                <a16:creationId xmlns:a16="http://schemas.microsoft.com/office/drawing/2014/main" id="{D11AC325-CE3B-49B9-80D9-0C71ADCF7746}"/>
              </a:ext>
            </a:extLst>
          </p:cNvPr>
          <p:cNvSpPr txBox="1"/>
          <p:nvPr/>
        </p:nvSpPr>
        <p:spPr>
          <a:xfrm>
            <a:off x="1350776" y="4683368"/>
            <a:ext cx="1543404" cy="815608"/>
          </a:xfrm>
          <a:prstGeom prst="rect">
            <a:avLst/>
          </a:prstGeom>
          <a:noFill/>
        </p:spPr>
        <p:txBody>
          <a:bodyPr wrap="square" rtlCol="0">
            <a:spAutoFit/>
          </a:bodyPr>
          <a:lstStyle/>
          <a:p>
            <a:pPr algn="ctr"/>
            <a:r>
              <a:rPr lang="en-US" sz="2200" dirty="0">
                <a:solidFill>
                  <a:schemeClr val="accent1"/>
                </a:solidFill>
              </a:rPr>
              <a:t>YTD 2020</a:t>
            </a:r>
          </a:p>
          <a:p>
            <a:pPr algn="ctr"/>
            <a:r>
              <a:rPr lang="en-US" sz="2500" dirty="0">
                <a:solidFill>
                  <a:schemeClr val="accent1"/>
                </a:solidFill>
              </a:rPr>
              <a:t>16,225</a:t>
            </a:r>
          </a:p>
        </p:txBody>
      </p:sp>
      <p:sp>
        <p:nvSpPr>
          <p:cNvPr id="22" name="TextBox 21">
            <a:extLst>
              <a:ext uri="{FF2B5EF4-FFF2-40B4-BE49-F238E27FC236}">
                <a16:creationId xmlns:a16="http://schemas.microsoft.com/office/drawing/2014/main" id="{2E104063-B234-4FB7-9FCE-4BBAC4460C6A}"/>
              </a:ext>
            </a:extLst>
          </p:cNvPr>
          <p:cNvSpPr txBox="1"/>
          <p:nvPr/>
        </p:nvSpPr>
        <p:spPr>
          <a:xfrm>
            <a:off x="5203365" y="4679962"/>
            <a:ext cx="1575224" cy="815608"/>
          </a:xfrm>
          <a:prstGeom prst="rect">
            <a:avLst/>
          </a:prstGeom>
          <a:noFill/>
        </p:spPr>
        <p:txBody>
          <a:bodyPr wrap="square" rtlCol="0">
            <a:spAutoFit/>
          </a:bodyPr>
          <a:lstStyle/>
          <a:p>
            <a:pPr algn="ctr"/>
            <a:r>
              <a:rPr lang="en-US" sz="2200" dirty="0">
                <a:solidFill>
                  <a:schemeClr val="accent1"/>
                </a:solidFill>
              </a:rPr>
              <a:t>YTD 2021</a:t>
            </a:r>
          </a:p>
          <a:p>
            <a:pPr algn="ctr"/>
            <a:r>
              <a:rPr lang="en-US" sz="2500" dirty="0">
                <a:solidFill>
                  <a:schemeClr val="accent1"/>
                </a:solidFill>
              </a:rPr>
              <a:t>16,849</a:t>
            </a:r>
          </a:p>
        </p:txBody>
      </p:sp>
      <p:graphicFrame>
        <p:nvGraphicFramePr>
          <p:cNvPr id="14" name="Chart 13">
            <a:extLst>
              <a:ext uri="{FF2B5EF4-FFF2-40B4-BE49-F238E27FC236}">
                <a16:creationId xmlns:a16="http://schemas.microsoft.com/office/drawing/2014/main" id="{13AF3B11-9BED-40A5-A8CC-C73AADDC4A1B}"/>
              </a:ext>
            </a:extLst>
          </p:cNvPr>
          <p:cNvGraphicFramePr>
            <a:graphicFrameLocks/>
          </p:cNvGraphicFramePr>
          <p:nvPr>
            <p:extLst>
              <p:ext uri="{D42A27DB-BD31-4B8C-83A1-F6EECF244321}">
                <p14:modId xmlns:p14="http://schemas.microsoft.com/office/powerpoint/2010/main" val="1111351743"/>
              </p:ext>
            </p:extLst>
          </p:nvPr>
        </p:nvGraphicFramePr>
        <p:xfrm>
          <a:off x="384694" y="1062731"/>
          <a:ext cx="7930847" cy="23383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15FC83B6-8BE3-4036-9857-6F5D40594337}"/>
              </a:ext>
            </a:extLst>
          </p:cNvPr>
          <p:cNvGraphicFramePr>
            <a:graphicFrameLocks/>
          </p:cNvGraphicFramePr>
          <p:nvPr>
            <p:extLst>
              <p:ext uri="{D42A27DB-BD31-4B8C-83A1-F6EECF244321}">
                <p14:modId xmlns:p14="http://schemas.microsoft.com/office/powerpoint/2010/main" val="944494800"/>
              </p:ext>
            </p:extLst>
          </p:nvPr>
        </p:nvGraphicFramePr>
        <p:xfrm>
          <a:off x="7846856" y="3237452"/>
          <a:ext cx="4326094" cy="3089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101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B1B469-2F0E-46FA-818B-CB394CAB8DDE}"/>
              </a:ext>
            </a:extLst>
          </p:cNvPr>
          <p:cNvSpPr>
            <a:spLocks noGrp="1"/>
          </p:cNvSpPr>
          <p:nvPr>
            <p:ph type="title"/>
          </p:nvPr>
        </p:nvSpPr>
        <p:spPr/>
        <p:txBody>
          <a:bodyPr/>
          <a:lstStyle/>
          <a:p>
            <a:r>
              <a:rPr lang="en-US"/>
              <a:t>Marketing Definitions</a:t>
            </a:r>
          </a:p>
        </p:txBody>
      </p:sp>
    </p:spTree>
    <p:extLst>
      <p:ext uri="{BB962C8B-B14F-4D97-AF65-F5344CB8AC3E}">
        <p14:creationId xmlns:p14="http://schemas.microsoft.com/office/powerpoint/2010/main" val="294457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5900C-A22A-4975-96CA-2CF9EB7701D0}"/>
              </a:ext>
            </a:extLst>
          </p:cNvPr>
          <p:cNvSpPr>
            <a:spLocks noGrp="1"/>
          </p:cNvSpPr>
          <p:nvPr>
            <p:ph type="title"/>
          </p:nvPr>
        </p:nvSpPr>
        <p:spPr/>
        <p:txBody>
          <a:bodyPr/>
          <a:lstStyle/>
          <a:p>
            <a:r>
              <a:rPr lang="en-US"/>
              <a:t>Term Definitions</a:t>
            </a:r>
          </a:p>
        </p:txBody>
      </p:sp>
      <p:sp>
        <p:nvSpPr>
          <p:cNvPr id="4" name="Text Placeholder 7">
            <a:extLst>
              <a:ext uri="{FF2B5EF4-FFF2-40B4-BE49-F238E27FC236}">
                <a16:creationId xmlns:a16="http://schemas.microsoft.com/office/drawing/2014/main" id="{25FAED69-2663-4C6C-83DD-2F7BCD892324}"/>
              </a:ext>
            </a:extLst>
          </p:cNvPr>
          <p:cNvSpPr txBox="1">
            <a:spLocks/>
          </p:cNvSpPr>
          <p:nvPr/>
        </p:nvSpPr>
        <p:spPr>
          <a:xfrm>
            <a:off x="424869" y="1189483"/>
            <a:ext cx="5132967" cy="3345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a:solidFill>
                  <a:schemeClr val="accent1"/>
                </a:solidFill>
                <a:latin typeface="Arial" panose="020B0604020202020204"/>
              </a:rPr>
              <a:t>MQL and SQL Definitions</a:t>
            </a:r>
            <a:endParaRPr kumimoji="0" lang="en-US" sz="1600" b="1" i="0" u="none" strike="noStrike" kern="1200" cap="none" spc="0" normalizeH="0" baseline="0" noProof="0">
              <a:ln>
                <a:noFill/>
              </a:ln>
              <a:solidFill>
                <a:schemeClr val="accent1"/>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2FD61F03-7370-44DC-9AD9-96AF3EFE4EF8}"/>
              </a:ext>
            </a:extLst>
          </p:cNvPr>
          <p:cNvCxnSpPr>
            <a:cxnSpLocks/>
          </p:cNvCxnSpPr>
          <p:nvPr/>
        </p:nvCxnSpPr>
        <p:spPr>
          <a:xfrm>
            <a:off x="424870" y="1574512"/>
            <a:ext cx="3806888" cy="0"/>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DD686616-911D-4D65-B61C-0CC33AC177AF}"/>
              </a:ext>
            </a:extLst>
          </p:cNvPr>
          <p:cNvSpPr txBox="1">
            <a:spLocks/>
          </p:cNvSpPr>
          <p:nvPr/>
        </p:nvSpPr>
        <p:spPr>
          <a:xfrm>
            <a:off x="424869" y="2553995"/>
            <a:ext cx="5132967" cy="3345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chemeClr val="accent1"/>
                </a:solidFill>
                <a:effectLst/>
                <a:uLnTx/>
                <a:uFillTx/>
                <a:latin typeface="Arial" panose="020B0604020202020204"/>
                <a:ea typeface="+mn-ea"/>
                <a:cs typeface="+mn-cs"/>
              </a:rPr>
              <a:t>Lead Definition</a:t>
            </a:r>
          </a:p>
        </p:txBody>
      </p:sp>
      <p:cxnSp>
        <p:nvCxnSpPr>
          <p:cNvPr id="16" name="Straight Connector 15">
            <a:extLst>
              <a:ext uri="{FF2B5EF4-FFF2-40B4-BE49-F238E27FC236}">
                <a16:creationId xmlns:a16="http://schemas.microsoft.com/office/drawing/2014/main" id="{32F97EB1-5CE1-4A0D-911F-CE5AF030B077}"/>
              </a:ext>
            </a:extLst>
          </p:cNvPr>
          <p:cNvCxnSpPr>
            <a:cxnSpLocks/>
          </p:cNvCxnSpPr>
          <p:nvPr/>
        </p:nvCxnSpPr>
        <p:spPr>
          <a:xfrm>
            <a:off x="424870" y="2939024"/>
            <a:ext cx="3806888" cy="0"/>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4ABDD2C8-E697-4C65-AE67-555879A460A0}"/>
              </a:ext>
            </a:extLst>
          </p:cNvPr>
          <p:cNvSpPr txBox="1">
            <a:spLocks/>
          </p:cNvSpPr>
          <p:nvPr/>
        </p:nvSpPr>
        <p:spPr>
          <a:xfrm>
            <a:off x="384694" y="3585046"/>
            <a:ext cx="5132967" cy="3345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a:solidFill>
                  <a:schemeClr val="accent1"/>
                </a:solidFill>
                <a:latin typeface="Arial" panose="020B0604020202020204"/>
              </a:rPr>
              <a:t>Website Traffic Channel Definitions</a:t>
            </a:r>
            <a:endParaRPr kumimoji="0" lang="en-US" sz="1600" b="1" i="0" u="none" strike="noStrike" kern="1200" cap="none" spc="0" normalizeH="0" baseline="0" noProof="0">
              <a:ln>
                <a:noFill/>
              </a:ln>
              <a:solidFill>
                <a:schemeClr val="accent1"/>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F6516173-90A8-457B-8052-97E3CAC01FE8}"/>
              </a:ext>
            </a:extLst>
          </p:cNvPr>
          <p:cNvCxnSpPr>
            <a:cxnSpLocks/>
          </p:cNvCxnSpPr>
          <p:nvPr/>
        </p:nvCxnSpPr>
        <p:spPr>
          <a:xfrm>
            <a:off x="384695" y="3970075"/>
            <a:ext cx="3806888" cy="0"/>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E137C7D-70C5-4D3B-AD56-88307A803EE6}"/>
              </a:ext>
            </a:extLst>
          </p:cNvPr>
          <p:cNvSpPr txBox="1"/>
          <p:nvPr/>
        </p:nvSpPr>
        <p:spPr>
          <a:xfrm>
            <a:off x="384694" y="1704553"/>
            <a:ext cx="10905606" cy="877163"/>
          </a:xfrm>
          <a:prstGeom prst="rect">
            <a:avLst/>
          </a:prstGeom>
          <a:noFill/>
        </p:spPr>
        <p:txBody>
          <a:bodyPr wrap="square" rtlCol="0">
            <a:spAutoFit/>
          </a:bodyPr>
          <a:lstStyle/>
          <a:p>
            <a:pPr>
              <a:spcBef>
                <a:spcPts val="600"/>
              </a:spcBef>
            </a:pPr>
            <a:r>
              <a:rPr lang="en-US" sz="1000">
                <a:ea typeface="Noto Sans" panose="020B0502040504020204" pitchFamily="34"/>
                <a:cs typeface="Noto Sans" panose="020B0502040504020204" pitchFamily="34"/>
              </a:rPr>
              <a:t>A marketing qualified lead is a prospect/customer identified by marketing that fits a defined profile and level of engagement agreed to by both marketing and sales leadership and is ready to be turned over for sales activity.</a:t>
            </a:r>
          </a:p>
          <a:p>
            <a:pPr>
              <a:spcBef>
                <a:spcPts val="600"/>
              </a:spcBef>
            </a:pPr>
            <a:r>
              <a:rPr lang="en-US" sz="1000">
                <a:ea typeface="Noto Sans" panose="020B0502040504020204" pitchFamily="34"/>
                <a:cs typeface="Noto Sans" panose="020B0502040504020204" pitchFamily="34"/>
              </a:rPr>
              <a:t>Today we focus on hand-raisers. If a prospect/customer is a “hand-raiser” they have explicitly asked up to follow-up on a specific need and/or indicated an upcoming RFP</a:t>
            </a:r>
          </a:p>
          <a:p>
            <a:endParaRPr lang="en-US" sz="1600">
              <a:solidFill>
                <a:schemeClr val="tx2"/>
              </a:solidFill>
            </a:endParaRPr>
          </a:p>
        </p:txBody>
      </p:sp>
      <p:sp>
        <p:nvSpPr>
          <p:cNvPr id="24" name="TextBox 23">
            <a:extLst>
              <a:ext uri="{FF2B5EF4-FFF2-40B4-BE49-F238E27FC236}">
                <a16:creationId xmlns:a16="http://schemas.microsoft.com/office/drawing/2014/main" id="{EFB3D8D5-F798-4A45-82B6-D5041DA719E3}"/>
              </a:ext>
            </a:extLst>
          </p:cNvPr>
          <p:cNvSpPr txBox="1"/>
          <p:nvPr/>
        </p:nvSpPr>
        <p:spPr>
          <a:xfrm>
            <a:off x="384694" y="3065763"/>
            <a:ext cx="9292706" cy="646331"/>
          </a:xfrm>
          <a:prstGeom prst="rect">
            <a:avLst/>
          </a:prstGeom>
          <a:noFill/>
        </p:spPr>
        <p:txBody>
          <a:bodyPr wrap="square" rtlCol="0">
            <a:spAutoFit/>
          </a:bodyPr>
          <a:lstStyle/>
          <a:p>
            <a:pPr>
              <a:spcBef>
                <a:spcPts val="600"/>
              </a:spcBef>
            </a:pPr>
            <a:r>
              <a:rPr lang="en-US" sz="1000">
                <a:ea typeface="Noto Sans" panose="020B0502040504020204" pitchFamily="34"/>
                <a:cs typeface="Noto Sans" panose="020B0502040504020204" pitchFamily="34"/>
              </a:rPr>
              <a:t>Campaign leads are any contacts/prospects that are included under campaigns in Salesforce and Eloqua. In order to be reported on they have to interact with marketing somehow, whether it be an email open, registering for an event, downloading a piece of content, etc. </a:t>
            </a:r>
            <a:r>
              <a:rPr lang="en-US" sz="1000" b="1">
                <a:ea typeface="Noto Sans" panose="020B0502040504020204" pitchFamily="34"/>
                <a:cs typeface="Noto Sans" panose="020B0502040504020204" pitchFamily="34"/>
              </a:rPr>
              <a:t> </a:t>
            </a:r>
            <a:endParaRPr lang="en-US" sz="1000">
              <a:ea typeface="Noto Sans" panose="020B0502040504020204" pitchFamily="34"/>
              <a:cs typeface="Noto Sans" panose="020B0502040504020204" pitchFamily="34"/>
            </a:endParaRPr>
          </a:p>
          <a:p>
            <a:endParaRPr lang="en-US" sz="1600">
              <a:solidFill>
                <a:schemeClr val="tx2"/>
              </a:solidFill>
            </a:endParaRPr>
          </a:p>
        </p:txBody>
      </p:sp>
      <p:sp>
        <p:nvSpPr>
          <p:cNvPr id="25" name="TextBox 24">
            <a:extLst>
              <a:ext uri="{FF2B5EF4-FFF2-40B4-BE49-F238E27FC236}">
                <a16:creationId xmlns:a16="http://schemas.microsoft.com/office/drawing/2014/main" id="{5DCE2A0B-3214-4806-9F7C-C88CCEAC6F29}"/>
              </a:ext>
            </a:extLst>
          </p:cNvPr>
          <p:cNvSpPr txBox="1"/>
          <p:nvPr/>
        </p:nvSpPr>
        <p:spPr>
          <a:xfrm>
            <a:off x="384694" y="4097246"/>
            <a:ext cx="7378996" cy="1877437"/>
          </a:xfrm>
          <a:prstGeom prst="rect">
            <a:avLst/>
          </a:prstGeom>
          <a:noFill/>
        </p:spPr>
        <p:txBody>
          <a:bodyPr wrap="square" rtlCol="0">
            <a:spAutoFit/>
          </a:bodyPr>
          <a:lstStyle/>
          <a:p>
            <a:pPr>
              <a:spcBef>
                <a:spcPts val="600"/>
              </a:spcBef>
            </a:pPr>
            <a:r>
              <a:rPr lang="en-US" sz="1000" b="1" dirty="0">
                <a:ea typeface="Noto Sans" panose="020B0502040504020204" pitchFamily="34"/>
                <a:cs typeface="Noto Sans" panose="020B0502040504020204" pitchFamily="34"/>
              </a:rPr>
              <a:t>Direct:​ </a:t>
            </a:r>
            <a:r>
              <a:rPr lang="en-US" sz="1000" dirty="0">
                <a:ea typeface="Noto Sans" panose="020B0502040504020204" pitchFamily="34"/>
                <a:cs typeface="Noto Sans" panose="020B0502040504020204" pitchFamily="34"/>
              </a:rPr>
              <a:t>In general, indicates visits where users navigated directly to the URL or the source of the visit is unknown.</a:t>
            </a:r>
          </a:p>
          <a:p>
            <a:pPr>
              <a:spcBef>
                <a:spcPts val="600"/>
              </a:spcBef>
            </a:pPr>
            <a:r>
              <a:rPr lang="en-US" sz="1000" b="1" dirty="0">
                <a:ea typeface="Noto Sans" panose="020B0502040504020204" pitchFamily="34"/>
                <a:cs typeface="Noto Sans" panose="020B0502040504020204" pitchFamily="34"/>
              </a:rPr>
              <a:t>Organic Search: </a:t>
            </a:r>
            <a:r>
              <a:rPr lang="en-US" sz="1000" dirty="0">
                <a:ea typeface="Noto Sans" panose="020B0502040504020204" pitchFamily="34"/>
                <a:cs typeface="Noto Sans" panose="020B0502040504020204" pitchFamily="34"/>
              </a:rPr>
              <a:t>Indicates visits from organic (unpaid) search results</a:t>
            </a:r>
          </a:p>
          <a:p>
            <a:pPr>
              <a:spcBef>
                <a:spcPts val="600"/>
              </a:spcBef>
            </a:pPr>
            <a:r>
              <a:rPr lang="en-US" sz="1000" b="1" dirty="0">
                <a:ea typeface="Noto Sans" panose="020B0502040504020204" pitchFamily="34"/>
                <a:cs typeface="Noto Sans" panose="020B0502040504020204" pitchFamily="34"/>
              </a:rPr>
              <a:t>Social: </a:t>
            </a:r>
            <a:r>
              <a:rPr lang="en-US" sz="1000" dirty="0">
                <a:ea typeface="Noto Sans" panose="020B0502040504020204" pitchFamily="34"/>
                <a:cs typeface="Noto Sans" panose="020B0502040504020204" pitchFamily="34"/>
              </a:rPr>
              <a:t>Indicates visits from social networks (Facebook, Twitter, etc.)</a:t>
            </a:r>
          </a:p>
          <a:p>
            <a:pPr>
              <a:spcBef>
                <a:spcPts val="600"/>
              </a:spcBef>
            </a:pPr>
            <a:r>
              <a:rPr lang="en-US" sz="1000" b="1" dirty="0">
                <a:ea typeface="Noto Sans" panose="020B0502040504020204" pitchFamily="34"/>
                <a:cs typeface="Noto Sans" panose="020B0502040504020204" pitchFamily="34"/>
              </a:rPr>
              <a:t>Email: </a:t>
            </a:r>
            <a:r>
              <a:rPr lang="en-US" sz="1000" dirty="0">
                <a:ea typeface="Noto Sans" panose="020B0502040504020204" pitchFamily="34"/>
                <a:cs typeface="Noto Sans" panose="020B0502040504020204" pitchFamily="34"/>
              </a:rPr>
              <a:t>Indicates traffic from links clicked in email messages, whether mass email marketing or individual messages</a:t>
            </a:r>
          </a:p>
          <a:p>
            <a:pPr>
              <a:spcBef>
                <a:spcPts val="600"/>
              </a:spcBef>
            </a:pPr>
            <a:r>
              <a:rPr lang="en-US" sz="1000" b="1" dirty="0">
                <a:ea typeface="Noto Sans" panose="020B0502040504020204" pitchFamily="34"/>
                <a:cs typeface="Noto Sans" panose="020B0502040504020204" pitchFamily="34"/>
              </a:rPr>
              <a:t>Referral: </a:t>
            </a:r>
            <a:r>
              <a:rPr lang="en-US" sz="1000" dirty="0">
                <a:ea typeface="Noto Sans" panose="020B0502040504020204" pitchFamily="34"/>
                <a:cs typeface="Noto Sans" panose="020B0502040504020204" pitchFamily="34"/>
              </a:rPr>
              <a:t>Indicates traffic where users clicked a link from another site, excluding major search engines</a:t>
            </a:r>
          </a:p>
          <a:p>
            <a:pPr>
              <a:spcBef>
                <a:spcPts val="600"/>
              </a:spcBef>
            </a:pPr>
            <a:r>
              <a:rPr lang="en-US" sz="1000" b="1" dirty="0">
                <a:ea typeface="Noto Sans" panose="020B0502040504020204" pitchFamily="34"/>
                <a:cs typeface="Noto Sans" panose="020B0502040504020204" pitchFamily="34"/>
              </a:rPr>
              <a:t>Paid Search: </a:t>
            </a:r>
            <a:r>
              <a:rPr lang="en-US" sz="1000" dirty="0">
                <a:ea typeface="Noto Sans" panose="020B0502040504020204" pitchFamily="34"/>
                <a:cs typeface="Noto Sans" panose="020B0502040504020204" pitchFamily="34"/>
              </a:rPr>
              <a:t>Indicates traffic from PPC campaigns run in search results</a:t>
            </a:r>
          </a:p>
          <a:p>
            <a:pPr>
              <a:spcBef>
                <a:spcPts val="600"/>
              </a:spcBef>
            </a:pPr>
            <a:r>
              <a:rPr lang="en-US" sz="1000" b="1" dirty="0">
                <a:ea typeface="Noto Sans" panose="020B0502040504020204" pitchFamily="34"/>
                <a:cs typeface="Noto Sans" panose="020B0502040504020204" pitchFamily="34"/>
              </a:rPr>
              <a:t>Display: </a:t>
            </a:r>
            <a:r>
              <a:rPr lang="en-US" sz="1000" dirty="0">
                <a:ea typeface="Noto Sans" panose="020B0502040504020204" pitchFamily="34"/>
                <a:cs typeface="Noto Sans" panose="020B0502040504020204" pitchFamily="34"/>
              </a:rPr>
              <a:t>Indicates traffic from display advertising, such as Google AdWords remarketing campaigns</a:t>
            </a:r>
          </a:p>
          <a:p>
            <a:endParaRPr lang="en-US" sz="1600" dirty="0">
              <a:solidFill>
                <a:schemeClr val="tx2"/>
              </a:solidFill>
            </a:endParaRPr>
          </a:p>
        </p:txBody>
      </p:sp>
    </p:spTree>
    <p:extLst>
      <p:ext uri="{BB962C8B-B14F-4D97-AF65-F5344CB8AC3E}">
        <p14:creationId xmlns:p14="http://schemas.microsoft.com/office/powerpoint/2010/main" val="140324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5900C-A22A-4975-96CA-2CF9EB7701D0}"/>
              </a:ext>
            </a:extLst>
          </p:cNvPr>
          <p:cNvSpPr>
            <a:spLocks noGrp="1"/>
          </p:cNvSpPr>
          <p:nvPr>
            <p:ph type="title"/>
          </p:nvPr>
        </p:nvSpPr>
        <p:spPr/>
        <p:txBody>
          <a:bodyPr/>
          <a:lstStyle/>
          <a:p>
            <a:r>
              <a:rPr lang="en-US"/>
              <a:t>Term Definitions Cont.</a:t>
            </a:r>
          </a:p>
        </p:txBody>
      </p:sp>
      <p:sp>
        <p:nvSpPr>
          <p:cNvPr id="4" name="Text Placeholder 7">
            <a:extLst>
              <a:ext uri="{FF2B5EF4-FFF2-40B4-BE49-F238E27FC236}">
                <a16:creationId xmlns:a16="http://schemas.microsoft.com/office/drawing/2014/main" id="{25FAED69-2663-4C6C-83DD-2F7BCD892324}"/>
              </a:ext>
            </a:extLst>
          </p:cNvPr>
          <p:cNvSpPr txBox="1">
            <a:spLocks/>
          </p:cNvSpPr>
          <p:nvPr/>
        </p:nvSpPr>
        <p:spPr>
          <a:xfrm>
            <a:off x="424869" y="1189483"/>
            <a:ext cx="5132967" cy="3345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a:solidFill>
                  <a:schemeClr val="accent1"/>
                </a:solidFill>
                <a:latin typeface="Arial" panose="020B0604020202020204"/>
              </a:rPr>
              <a:t>Google Ads (PPC) Definitions</a:t>
            </a:r>
            <a:endParaRPr kumimoji="0" lang="en-US" sz="1600" b="1" i="0" u="none" strike="noStrike" kern="1200" cap="none" spc="0" normalizeH="0" baseline="0" noProof="0">
              <a:ln>
                <a:noFill/>
              </a:ln>
              <a:solidFill>
                <a:schemeClr val="accent1"/>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2FD61F03-7370-44DC-9AD9-96AF3EFE4EF8}"/>
              </a:ext>
            </a:extLst>
          </p:cNvPr>
          <p:cNvCxnSpPr>
            <a:cxnSpLocks/>
          </p:cNvCxnSpPr>
          <p:nvPr/>
        </p:nvCxnSpPr>
        <p:spPr>
          <a:xfrm>
            <a:off x="424870" y="1574512"/>
            <a:ext cx="3806888" cy="0"/>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DD686616-911D-4D65-B61C-0CC33AC177AF}"/>
              </a:ext>
            </a:extLst>
          </p:cNvPr>
          <p:cNvSpPr txBox="1">
            <a:spLocks/>
          </p:cNvSpPr>
          <p:nvPr/>
        </p:nvSpPr>
        <p:spPr>
          <a:xfrm>
            <a:off x="384694" y="3052547"/>
            <a:ext cx="5132967" cy="3345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chemeClr val="accent1"/>
                </a:solidFill>
                <a:effectLst/>
                <a:uLnTx/>
                <a:uFillTx/>
                <a:latin typeface="Arial" panose="020B0604020202020204"/>
                <a:ea typeface="+mn-ea"/>
                <a:cs typeface="+mn-cs"/>
              </a:rPr>
              <a:t>Social Media Definitions</a:t>
            </a:r>
          </a:p>
        </p:txBody>
      </p:sp>
      <p:cxnSp>
        <p:nvCxnSpPr>
          <p:cNvPr id="16" name="Straight Connector 15">
            <a:extLst>
              <a:ext uri="{FF2B5EF4-FFF2-40B4-BE49-F238E27FC236}">
                <a16:creationId xmlns:a16="http://schemas.microsoft.com/office/drawing/2014/main" id="{32F97EB1-5CE1-4A0D-911F-CE5AF030B077}"/>
              </a:ext>
            </a:extLst>
          </p:cNvPr>
          <p:cNvCxnSpPr>
            <a:cxnSpLocks/>
          </p:cNvCxnSpPr>
          <p:nvPr/>
        </p:nvCxnSpPr>
        <p:spPr>
          <a:xfrm>
            <a:off x="384695" y="3437576"/>
            <a:ext cx="3806888" cy="0"/>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E137C7D-70C5-4D3B-AD56-88307A803EE6}"/>
              </a:ext>
            </a:extLst>
          </p:cNvPr>
          <p:cNvSpPr txBox="1"/>
          <p:nvPr/>
        </p:nvSpPr>
        <p:spPr>
          <a:xfrm>
            <a:off x="424869" y="1650818"/>
            <a:ext cx="9587456" cy="1492716"/>
          </a:xfrm>
          <a:prstGeom prst="rect">
            <a:avLst/>
          </a:prstGeom>
          <a:noFill/>
        </p:spPr>
        <p:txBody>
          <a:bodyPr wrap="square" rtlCol="0">
            <a:spAutoFit/>
          </a:bodyPr>
          <a:lstStyle/>
          <a:p>
            <a:pPr>
              <a:spcBef>
                <a:spcPts val="600"/>
              </a:spcBef>
            </a:pPr>
            <a:r>
              <a:rPr lang="en-US" sz="1000" b="1">
                <a:ea typeface="Noto Sans" panose="020B0502040504020204" pitchFamily="34"/>
                <a:cs typeface="Noto Sans" panose="020B0502040504020204" pitchFamily="34"/>
              </a:rPr>
              <a:t>Cost per Conversion: </a:t>
            </a:r>
            <a:r>
              <a:rPr lang="en-US" sz="1000">
                <a:ea typeface="Noto Sans" panose="020B0502040504020204" pitchFamily="34"/>
                <a:cs typeface="Noto Sans" panose="020B0502040504020204" pitchFamily="34"/>
              </a:rPr>
              <a:t>Cost per conversion (“Cost/conv.”) shows the average cost of a conversion. It’s your cost divided by your conversions.</a:t>
            </a:r>
          </a:p>
          <a:p>
            <a:pPr>
              <a:spcBef>
                <a:spcPts val="600"/>
              </a:spcBef>
            </a:pPr>
            <a:r>
              <a:rPr lang="en-US" sz="1000" b="1">
                <a:ea typeface="Noto Sans" panose="020B0502040504020204" pitchFamily="34"/>
                <a:cs typeface="Noto Sans" panose="020B0502040504020204" pitchFamily="34"/>
              </a:rPr>
              <a:t>Impressions: </a:t>
            </a:r>
            <a:r>
              <a:rPr lang="en-US" sz="1000">
                <a:ea typeface="Noto Sans" panose="020B0502040504020204" pitchFamily="34"/>
                <a:cs typeface="Noto Sans" panose="020B0502040504020204" pitchFamily="34"/>
              </a:rPr>
              <a:t>An impression is counted each time an ad is served. Impressions show how often your ad is being seen.</a:t>
            </a:r>
          </a:p>
          <a:p>
            <a:pPr>
              <a:spcBef>
                <a:spcPts val="600"/>
              </a:spcBef>
            </a:pPr>
            <a:r>
              <a:rPr lang="en-US" sz="1000" b="1">
                <a:ea typeface="Noto Sans" panose="020B0502040504020204" pitchFamily="34"/>
                <a:cs typeface="Noto Sans" panose="020B0502040504020204" pitchFamily="34"/>
              </a:rPr>
              <a:t>Clickthrough Rate</a:t>
            </a:r>
            <a:r>
              <a:rPr lang="en-US" sz="1000">
                <a:ea typeface="Noto Sans" panose="020B0502040504020204" pitchFamily="34"/>
                <a:cs typeface="Noto Sans" panose="020B0502040504020204" pitchFamily="34"/>
              </a:rPr>
              <a:t>: Clickthrough rate (CTR) measures how often people click the ad after it's shown to them, which can show the effectiveness of your ad. CTR is calculated by dividing the number of clicks an ad receives by the number of times the ad is shown. If there are 5 clicks and 1000 impressions, then the CTR is 0.5%.</a:t>
            </a:r>
          </a:p>
          <a:p>
            <a:pPr>
              <a:spcBef>
                <a:spcPts val="600"/>
              </a:spcBef>
            </a:pPr>
            <a:r>
              <a:rPr lang="en-US" sz="1000" b="1">
                <a:ea typeface="Noto Sans" panose="020B0502040504020204" pitchFamily="34"/>
                <a:cs typeface="Noto Sans" panose="020B0502040504020204" pitchFamily="34"/>
              </a:rPr>
              <a:t>Average Cost per Click: </a:t>
            </a:r>
            <a:r>
              <a:rPr lang="en-US" sz="1000">
                <a:ea typeface="Noto Sans" panose="020B0502040504020204" pitchFamily="34"/>
                <a:cs typeface="Noto Sans" panose="020B0502040504020204" pitchFamily="34"/>
              </a:rPr>
              <a:t>Average cost-per-click (CPC) is the amount paid for an ad divided by its total clicks. If the ad receives 2 clicks, one costing $0.20 and one costing $0.40, the average CPC for those clicks is $0.30.</a:t>
            </a:r>
          </a:p>
          <a:p>
            <a:endParaRPr lang="en-US" sz="1600" err="1">
              <a:solidFill>
                <a:schemeClr val="tx2"/>
              </a:solidFill>
            </a:endParaRPr>
          </a:p>
        </p:txBody>
      </p:sp>
      <p:sp>
        <p:nvSpPr>
          <p:cNvPr id="24" name="TextBox 23">
            <a:extLst>
              <a:ext uri="{FF2B5EF4-FFF2-40B4-BE49-F238E27FC236}">
                <a16:creationId xmlns:a16="http://schemas.microsoft.com/office/drawing/2014/main" id="{EFB3D8D5-F798-4A45-82B6-D5041DA719E3}"/>
              </a:ext>
            </a:extLst>
          </p:cNvPr>
          <p:cNvSpPr txBox="1"/>
          <p:nvPr/>
        </p:nvSpPr>
        <p:spPr>
          <a:xfrm>
            <a:off x="384694" y="3564329"/>
            <a:ext cx="9492953" cy="1184940"/>
          </a:xfrm>
          <a:prstGeom prst="rect">
            <a:avLst/>
          </a:prstGeom>
          <a:noFill/>
        </p:spPr>
        <p:txBody>
          <a:bodyPr wrap="square" rtlCol="0">
            <a:spAutoFit/>
          </a:bodyPr>
          <a:lstStyle/>
          <a:p>
            <a:pPr>
              <a:spcBef>
                <a:spcPts val="600"/>
              </a:spcBef>
            </a:pPr>
            <a:r>
              <a:rPr lang="en-US" sz="1000" b="1">
                <a:ea typeface="Noto Sans" panose="020B0502040504020204" pitchFamily="34"/>
                <a:cs typeface="Noto Sans" panose="020B0502040504020204" pitchFamily="34"/>
              </a:rPr>
              <a:t>Engagement: </a:t>
            </a:r>
            <a:r>
              <a:rPr lang="en-US" sz="1000">
                <a:ea typeface="Noto Sans" panose="020B0502040504020204" pitchFamily="34"/>
                <a:cs typeface="Noto Sans" panose="020B0502040504020204" pitchFamily="34"/>
              </a:rPr>
              <a:t>Total number of times users have interacted with a post. Interactions including clicks, likes, comments, retweets, favorites, replies, shares, etc..</a:t>
            </a:r>
          </a:p>
          <a:p>
            <a:pPr>
              <a:spcBef>
                <a:spcPts val="600"/>
              </a:spcBef>
            </a:pPr>
            <a:r>
              <a:rPr lang="en-US" sz="1000" b="1">
                <a:ea typeface="Noto Sans" panose="020B0502040504020204" pitchFamily="34"/>
                <a:cs typeface="Noto Sans" panose="020B0502040504020204" pitchFamily="34"/>
              </a:rPr>
              <a:t>Impressions: T</a:t>
            </a:r>
            <a:r>
              <a:rPr lang="en-US" sz="1000">
                <a:ea typeface="Noto Sans" panose="020B0502040504020204" pitchFamily="34"/>
                <a:cs typeface="Noto Sans" panose="020B0502040504020204" pitchFamily="34"/>
              </a:rPr>
              <a:t>he number of times a post appears on a user's timeline/newsfeed. Impressions are not limited to users who follow you, for example, if a user shares a post, their followers can now see that post. Impressions are not to be confused with reach. ”Reach” tells you how many people, in total, have the potential to see the tweet.</a:t>
            </a:r>
          </a:p>
          <a:p>
            <a:r>
              <a:rPr lang="en-US" sz="1000" b="1">
                <a:ea typeface="Noto Sans" panose="020B0502040504020204" pitchFamily="34"/>
                <a:cs typeface="Noto Sans" panose="020B0502040504020204" pitchFamily="34"/>
              </a:rPr>
              <a:t>Engagement Rate: </a:t>
            </a:r>
            <a:r>
              <a:rPr lang="en-US" sz="1000">
                <a:ea typeface="Noto Sans" panose="020B0502040504020204" pitchFamily="34"/>
                <a:cs typeface="Noto Sans" panose="020B0502040504020204" pitchFamily="34"/>
              </a:rPr>
              <a:t>Equal to your posts' engagement divided by their number of impressions.</a:t>
            </a:r>
          </a:p>
          <a:p>
            <a:endParaRPr lang="en-US" sz="1600">
              <a:solidFill>
                <a:schemeClr val="tx2"/>
              </a:solidFill>
            </a:endParaRPr>
          </a:p>
        </p:txBody>
      </p:sp>
      <p:sp>
        <p:nvSpPr>
          <p:cNvPr id="12" name="Text Placeholder 7">
            <a:extLst>
              <a:ext uri="{FF2B5EF4-FFF2-40B4-BE49-F238E27FC236}">
                <a16:creationId xmlns:a16="http://schemas.microsoft.com/office/drawing/2014/main" id="{002075A2-DB5F-4A0D-8144-DC91D670DDF3}"/>
              </a:ext>
            </a:extLst>
          </p:cNvPr>
          <p:cNvSpPr txBox="1">
            <a:spLocks/>
          </p:cNvSpPr>
          <p:nvPr/>
        </p:nvSpPr>
        <p:spPr>
          <a:xfrm>
            <a:off x="384694" y="4621568"/>
            <a:ext cx="5132967" cy="3345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chemeClr val="accent1"/>
                </a:solidFill>
                <a:effectLst/>
                <a:uLnTx/>
                <a:uFillTx/>
                <a:latin typeface="Arial" panose="020B0604020202020204"/>
                <a:ea typeface="+mn-ea"/>
                <a:cs typeface="+mn-cs"/>
              </a:rPr>
              <a:t>Email Metric Definitions</a:t>
            </a:r>
          </a:p>
        </p:txBody>
      </p:sp>
      <p:cxnSp>
        <p:nvCxnSpPr>
          <p:cNvPr id="13" name="Straight Connector 12">
            <a:extLst>
              <a:ext uri="{FF2B5EF4-FFF2-40B4-BE49-F238E27FC236}">
                <a16:creationId xmlns:a16="http://schemas.microsoft.com/office/drawing/2014/main" id="{66EE2D09-1D7C-4664-BF53-308380027CA0}"/>
              </a:ext>
            </a:extLst>
          </p:cNvPr>
          <p:cNvCxnSpPr>
            <a:cxnSpLocks/>
          </p:cNvCxnSpPr>
          <p:nvPr/>
        </p:nvCxnSpPr>
        <p:spPr>
          <a:xfrm>
            <a:off x="384695" y="5006597"/>
            <a:ext cx="3806888" cy="0"/>
          </a:xfrm>
          <a:prstGeom prst="line">
            <a:avLst/>
          </a:prstGeom>
          <a:ln w="762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893AA6-6B51-4857-A19D-264F99B403C8}"/>
              </a:ext>
            </a:extLst>
          </p:cNvPr>
          <p:cNvSpPr txBox="1"/>
          <p:nvPr/>
        </p:nvSpPr>
        <p:spPr>
          <a:xfrm>
            <a:off x="384694" y="5136511"/>
            <a:ext cx="5773479" cy="954107"/>
          </a:xfrm>
          <a:prstGeom prst="rect">
            <a:avLst/>
          </a:prstGeom>
          <a:noFill/>
        </p:spPr>
        <p:txBody>
          <a:bodyPr wrap="square" rtlCol="0">
            <a:spAutoFit/>
          </a:bodyPr>
          <a:lstStyle/>
          <a:p>
            <a:pPr>
              <a:spcBef>
                <a:spcPts val="600"/>
              </a:spcBef>
            </a:pPr>
            <a:r>
              <a:rPr lang="en-US" sz="1000" b="1">
                <a:ea typeface="Noto Sans" panose="020B0502040504020204" pitchFamily="34"/>
                <a:cs typeface="Noto Sans" panose="020B0502040504020204" pitchFamily="34"/>
              </a:rPr>
              <a:t>Total Delivered: </a:t>
            </a:r>
            <a:r>
              <a:rPr lang="en-US" sz="1000">
                <a:ea typeface="Noto Sans" panose="020B0502040504020204" pitchFamily="34"/>
                <a:cs typeface="Noto Sans" panose="020B0502040504020204" pitchFamily="34"/>
              </a:rPr>
              <a:t># emails sent minus hard </a:t>
            </a:r>
            <a:r>
              <a:rPr lang="en-US" sz="1000" err="1">
                <a:ea typeface="Noto Sans" panose="020B0502040504020204" pitchFamily="34"/>
                <a:cs typeface="Noto Sans" panose="020B0502040504020204" pitchFamily="34"/>
              </a:rPr>
              <a:t>bouncebacks</a:t>
            </a:r>
            <a:r>
              <a:rPr lang="en-US" sz="1000">
                <a:ea typeface="Noto Sans" panose="020B0502040504020204" pitchFamily="34"/>
                <a:cs typeface="Noto Sans" panose="020B0502040504020204" pitchFamily="34"/>
              </a:rPr>
              <a:t> and minus soft </a:t>
            </a:r>
            <a:r>
              <a:rPr lang="en-US" sz="1000" err="1">
                <a:ea typeface="Noto Sans" panose="020B0502040504020204" pitchFamily="34"/>
                <a:cs typeface="Noto Sans" panose="020B0502040504020204" pitchFamily="34"/>
              </a:rPr>
              <a:t>bouncebacks</a:t>
            </a:r>
            <a:endParaRPr lang="en-US" sz="1000">
              <a:ea typeface="Noto Sans" panose="020B0502040504020204" pitchFamily="34"/>
              <a:cs typeface="Noto Sans" panose="020B0502040504020204" pitchFamily="34"/>
            </a:endParaRPr>
          </a:p>
          <a:p>
            <a:pPr>
              <a:spcBef>
                <a:spcPts val="600"/>
              </a:spcBef>
            </a:pPr>
            <a:r>
              <a:rPr lang="en-US" sz="1000" b="1">
                <a:ea typeface="Noto Sans" panose="020B0502040504020204" pitchFamily="34"/>
                <a:cs typeface="Noto Sans" panose="020B0502040504020204" pitchFamily="34"/>
              </a:rPr>
              <a:t>Unique Open Rate: </a:t>
            </a:r>
            <a:r>
              <a:rPr lang="en-US" sz="1000">
                <a:ea typeface="Noto Sans" panose="020B0502040504020204" pitchFamily="34"/>
                <a:cs typeface="Noto Sans" panose="020B0502040504020204" pitchFamily="34"/>
              </a:rPr>
              <a:t># unique opens/total delivered</a:t>
            </a:r>
          </a:p>
          <a:p>
            <a:pPr>
              <a:spcBef>
                <a:spcPts val="600"/>
              </a:spcBef>
            </a:pPr>
            <a:r>
              <a:rPr lang="en-US" sz="1000" b="1">
                <a:ea typeface="Noto Sans" panose="020B0502040504020204" pitchFamily="34"/>
                <a:cs typeface="Noto Sans" panose="020B0502040504020204" pitchFamily="34"/>
              </a:rPr>
              <a:t>Click To Open Rate: </a:t>
            </a:r>
            <a:r>
              <a:rPr lang="en-US" sz="1000">
                <a:ea typeface="Noto Sans" panose="020B0502040504020204" pitchFamily="34"/>
                <a:cs typeface="Noto Sans" panose="020B0502040504020204" pitchFamily="34"/>
              </a:rPr>
              <a:t># unique </a:t>
            </a:r>
            <a:r>
              <a:rPr lang="en-US" sz="1000" err="1">
                <a:ea typeface="Noto Sans" panose="020B0502040504020204" pitchFamily="34"/>
                <a:cs typeface="Noto Sans" panose="020B0502040504020204" pitchFamily="34"/>
              </a:rPr>
              <a:t>clickthroughs</a:t>
            </a:r>
            <a:r>
              <a:rPr lang="en-US" sz="1000">
                <a:ea typeface="Noto Sans" panose="020B0502040504020204" pitchFamily="34"/>
                <a:cs typeface="Noto Sans" panose="020B0502040504020204" pitchFamily="34"/>
              </a:rPr>
              <a:t>/# unique opens</a:t>
            </a:r>
          </a:p>
          <a:p>
            <a:endParaRPr lang="en-US" sz="1600" err="1">
              <a:solidFill>
                <a:schemeClr val="tx2"/>
              </a:solidFill>
            </a:endParaRPr>
          </a:p>
        </p:txBody>
      </p:sp>
    </p:spTree>
    <p:extLst>
      <p:ext uri="{BB962C8B-B14F-4D97-AF65-F5344CB8AC3E}">
        <p14:creationId xmlns:p14="http://schemas.microsoft.com/office/powerpoint/2010/main" val="415086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01FA30-C031-4CDB-917A-E157AB3FEB05}"/>
              </a:ext>
            </a:extLst>
          </p:cNvPr>
          <p:cNvSpPr>
            <a:spLocks noGrp="1"/>
          </p:cNvSpPr>
          <p:nvPr>
            <p:ph idx="10"/>
          </p:nvPr>
        </p:nvSpPr>
        <p:spPr/>
        <p:txBody>
          <a:bodyPr/>
          <a:lstStyle/>
          <a:p>
            <a:r>
              <a:rPr lang="en-US" dirty="0"/>
              <a:t>Contact</a:t>
            </a:r>
          </a:p>
        </p:txBody>
      </p:sp>
      <p:sp>
        <p:nvSpPr>
          <p:cNvPr id="3" name="Title 2">
            <a:extLst>
              <a:ext uri="{FF2B5EF4-FFF2-40B4-BE49-F238E27FC236}">
                <a16:creationId xmlns:a16="http://schemas.microsoft.com/office/drawing/2014/main" id="{8E61515A-5533-43AB-B56B-4063E2F9A704}"/>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261473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7E3A1A05-8B5F-4445-8279-BC2A2CA5AC53}"/>
              </a:ext>
            </a:extLst>
          </p:cNvPr>
          <p:cNvGraphicFramePr>
            <a:graphicFrameLocks/>
          </p:cNvGraphicFramePr>
          <p:nvPr>
            <p:extLst>
              <p:ext uri="{D42A27DB-BD31-4B8C-83A1-F6EECF244321}">
                <p14:modId xmlns:p14="http://schemas.microsoft.com/office/powerpoint/2010/main" val="2926958001"/>
              </p:ext>
            </p:extLst>
          </p:nvPr>
        </p:nvGraphicFramePr>
        <p:xfrm>
          <a:off x="6578441" y="4026695"/>
          <a:ext cx="5144813"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6968CEC-3850-4948-8ED7-EF195735BAE3}"/>
              </a:ext>
            </a:extLst>
          </p:cNvPr>
          <p:cNvSpPr>
            <a:spLocks noGrp="1"/>
          </p:cNvSpPr>
          <p:nvPr>
            <p:ph type="title"/>
          </p:nvPr>
        </p:nvSpPr>
        <p:spPr>
          <a:xfrm>
            <a:off x="384694" y="294468"/>
            <a:ext cx="11338560" cy="768263"/>
          </a:xfrm>
        </p:spPr>
        <p:txBody>
          <a:bodyPr/>
          <a:lstStyle/>
          <a:p>
            <a:r>
              <a:rPr lang="en-US" dirty="0"/>
              <a:t>YTD MQL Tasks</a:t>
            </a:r>
          </a:p>
        </p:txBody>
      </p:sp>
      <p:sp>
        <p:nvSpPr>
          <p:cNvPr id="4" name="Arc 3">
            <a:extLst>
              <a:ext uri="{FF2B5EF4-FFF2-40B4-BE49-F238E27FC236}">
                <a16:creationId xmlns:a16="http://schemas.microsoft.com/office/drawing/2014/main" id="{88C21D8B-E073-472F-8853-5761BC468BB5}"/>
              </a:ext>
            </a:extLst>
          </p:cNvPr>
          <p:cNvSpPr/>
          <p:nvPr/>
        </p:nvSpPr>
        <p:spPr>
          <a:xfrm>
            <a:off x="3571421" y="1152182"/>
            <a:ext cx="2209266" cy="2228577"/>
          </a:xfrm>
          <a:prstGeom prst="arc">
            <a:avLst>
              <a:gd name="adj1" fmla="val 10785268"/>
              <a:gd name="adj2" fmla="val 35657"/>
            </a:avLst>
          </a:prstGeom>
          <a:solidFill>
            <a:schemeClr val="accent5">
              <a:alpha val="25000"/>
            </a:schemeClr>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c 4">
            <a:extLst>
              <a:ext uri="{FF2B5EF4-FFF2-40B4-BE49-F238E27FC236}">
                <a16:creationId xmlns:a16="http://schemas.microsoft.com/office/drawing/2014/main" id="{20806772-14FF-46D1-86C3-3D01708F0FCD}"/>
              </a:ext>
            </a:extLst>
          </p:cNvPr>
          <p:cNvSpPr/>
          <p:nvPr/>
        </p:nvSpPr>
        <p:spPr>
          <a:xfrm>
            <a:off x="9107976" y="1152182"/>
            <a:ext cx="2209266" cy="2228577"/>
          </a:xfrm>
          <a:prstGeom prst="arc">
            <a:avLst>
              <a:gd name="adj1" fmla="val 10785268"/>
              <a:gd name="adj2" fmla="val 35657"/>
            </a:avLst>
          </a:prstGeom>
          <a:solidFill>
            <a:schemeClr val="accent5">
              <a:alpha val="25000"/>
            </a:schemeClr>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054A74-4532-4EC6-A2F4-C8FF8109E1E1}"/>
              </a:ext>
            </a:extLst>
          </p:cNvPr>
          <p:cNvSpPr/>
          <p:nvPr/>
        </p:nvSpPr>
        <p:spPr>
          <a:xfrm>
            <a:off x="3501373" y="1356252"/>
            <a:ext cx="2359732" cy="759731"/>
          </a:xfrm>
          <a:prstGeom prst="rect">
            <a:avLst/>
          </a:prstGeom>
        </p:spPr>
        <p:txBody>
          <a:bodyPr wrap="square" lIns="0" tIns="0" rIns="0" bIns="0">
            <a:noAutofit/>
          </a:bodyPr>
          <a:lstStyle/>
          <a:p>
            <a:pPr algn="ctr">
              <a:spcBef>
                <a:spcPts val="300"/>
              </a:spcBef>
            </a:pPr>
            <a:r>
              <a:rPr lang="en-GB" sz="3600" b="1" dirty="0">
                <a:solidFill>
                  <a:schemeClr val="accent5"/>
                </a:solidFill>
              </a:rPr>
              <a:t>13.7%</a:t>
            </a:r>
          </a:p>
          <a:p>
            <a:pPr algn="ctr">
              <a:spcBef>
                <a:spcPts val="300"/>
              </a:spcBef>
            </a:pPr>
            <a:r>
              <a:rPr lang="en-US" sz="1400" dirty="0">
                <a:solidFill>
                  <a:schemeClr val="accent5"/>
                </a:solidFill>
                <a:ea typeface="ＭＳ Ｐゴシック" charset="-128"/>
              </a:rPr>
              <a:t>MQL to </a:t>
            </a:r>
            <a:r>
              <a:rPr lang="en-US" sz="1400" dirty="0" err="1">
                <a:solidFill>
                  <a:schemeClr val="accent5"/>
                </a:solidFill>
                <a:ea typeface="ＭＳ Ｐゴシック" charset="-128"/>
              </a:rPr>
              <a:t>Opp</a:t>
            </a:r>
            <a:r>
              <a:rPr lang="en-US" sz="1400" dirty="0">
                <a:solidFill>
                  <a:schemeClr val="accent5"/>
                </a:solidFill>
                <a:ea typeface="ＭＳ Ｐゴシック" charset="-128"/>
              </a:rPr>
              <a:t> Ratio</a:t>
            </a:r>
            <a:endParaRPr lang="en-US" sz="1400" dirty="0">
              <a:solidFill>
                <a:schemeClr val="accent5"/>
              </a:solidFill>
            </a:endParaRPr>
          </a:p>
        </p:txBody>
      </p:sp>
      <p:sp>
        <p:nvSpPr>
          <p:cNvPr id="7" name="Rectangle 6">
            <a:extLst>
              <a:ext uri="{FF2B5EF4-FFF2-40B4-BE49-F238E27FC236}">
                <a16:creationId xmlns:a16="http://schemas.microsoft.com/office/drawing/2014/main" id="{81BF4615-55C3-4383-928B-809221805D23}"/>
              </a:ext>
            </a:extLst>
          </p:cNvPr>
          <p:cNvSpPr/>
          <p:nvPr/>
        </p:nvSpPr>
        <p:spPr>
          <a:xfrm>
            <a:off x="9030068" y="1359098"/>
            <a:ext cx="2359732" cy="759731"/>
          </a:xfrm>
          <a:prstGeom prst="rect">
            <a:avLst/>
          </a:prstGeom>
        </p:spPr>
        <p:txBody>
          <a:bodyPr wrap="square" lIns="0" tIns="0" rIns="0" bIns="0">
            <a:noAutofit/>
          </a:bodyPr>
          <a:lstStyle/>
          <a:p>
            <a:pPr algn="ctr">
              <a:spcBef>
                <a:spcPts val="300"/>
              </a:spcBef>
            </a:pPr>
            <a:r>
              <a:rPr lang="en-GB" sz="3600" b="1" dirty="0">
                <a:solidFill>
                  <a:schemeClr val="accent5"/>
                </a:solidFill>
              </a:rPr>
              <a:t>$36M</a:t>
            </a:r>
          </a:p>
          <a:p>
            <a:pPr algn="ctr">
              <a:spcBef>
                <a:spcPts val="300"/>
              </a:spcBef>
            </a:pPr>
            <a:r>
              <a:rPr lang="en-US" sz="1400" dirty="0" err="1">
                <a:solidFill>
                  <a:schemeClr val="accent5"/>
                </a:solidFill>
                <a:ea typeface="ＭＳ Ｐゴシック" charset="-128"/>
              </a:rPr>
              <a:t>Opp</a:t>
            </a:r>
            <a:r>
              <a:rPr lang="en-US" sz="1400" dirty="0">
                <a:solidFill>
                  <a:schemeClr val="accent5"/>
                </a:solidFill>
                <a:ea typeface="ＭＳ Ｐゴシック" charset="-128"/>
              </a:rPr>
              <a:t> Amount</a:t>
            </a:r>
            <a:endParaRPr lang="en-US" sz="1400" dirty="0">
              <a:solidFill>
                <a:schemeClr val="accent5"/>
              </a:solidFill>
            </a:endParaRPr>
          </a:p>
        </p:txBody>
      </p:sp>
      <p:sp>
        <p:nvSpPr>
          <p:cNvPr id="8" name="Arc 7">
            <a:extLst>
              <a:ext uri="{FF2B5EF4-FFF2-40B4-BE49-F238E27FC236}">
                <a16:creationId xmlns:a16="http://schemas.microsoft.com/office/drawing/2014/main" id="{EEF40199-BD5A-4A67-9660-C7AA12EFEE60}"/>
              </a:ext>
            </a:extLst>
          </p:cNvPr>
          <p:cNvSpPr/>
          <p:nvPr/>
        </p:nvSpPr>
        <p:spPr>
          <a:xfrm>
            <a:off x="6340903" y="1152182"/>
            <a:ext cx="2209266" cy="2228577"/>
          </a:xfrm>
          <a:prstGeom prst="arc">
            <a:avLst>
              <a:gd name="adj1" fmla="val 21598590"/>
              <a:gd name="adj2" fmla="val 10797930"/>
            </a:avLst>
          </a:prstGeom>
          <a:solidFill>
            <a:schemeClr val="accent5">
              <a:alpha val="25000"/>
            </a:schemeClr>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9E70C120-4F35-400D-A850-20B36B4A86D7}"/>
              </a:ext>
            </a:extLst>
          </p:cNvPr>
          <p:cNvSpPr/>
          <p:nvPr/>
        </p:nvSpPr>
        <p:spPr>
          <a:xfrm>
            <a:off x="800754" y="1152182"/>
            <a:ext cx="2209266" cy="2228577"/>
          </a:xfrm>
          <a:prstGeom prst="arc">
            <a:avLst>
              <a:gd name="adj1" fmla="val 21598590"/>
              <a:gd name="adj2" fmla="val 10797930"/>
            </a:avLst>
          </a:prstGeom>
          <a:solidFill>
            <a:schemeClr val="accent5">
              <a:alpha val="25000"/>
            </a:schemeClr>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5E8F98-2D51-4978-82D4-E93A48B9F4AD}"/>
              </a:ext>
            </a:extLst>
          </p:cNvPr>
          <p:cNvSpPr/>
          <p:nvPr/>
        </p:nvSpPr>
        <p:spPr>
          <a:xfrm>
            <a:off x="725521" y="2395543"/>
            <a:ext cx="2359732" cy="759731"/>
          </a:xfrm>
          <a:prstGeom prst="rect">
            <a:avLst/>
          </a:prstGeom>
        </p:spPr>
        <p:txBody>
          <a:bodyPr wrap="square" lIns="0" tIns="0" rIns="0" bIns="0">
            <a:noAutofit/>
          </a:bodyPr>
          <a:lstStyle/>
          <a:p>
            <a:pPr algn="ctr">
              <a:spcBef>
                <a:spcPts val="300"/>
              </a:spcBef>
            </a:pPr>
            <a:r>
              <a:rPr lang="en-US" sz="3600" b="1" dirty="0">
                <a:solidFill>
                  <a:schemeClr val="accent5"/>
                </a:solidFill>
                <a:ea typeface="ＭＳ Ｐゴシック" charset="-128"/>
              </a:rPr>
              <a:t>1,704</a:t>
            </a:r>
            <a:endParaRPr lang="en-US" sz="3600" dirty="0">
              <a:solidFill>
                <a:schemeClr val="accent5"/>
              </a:solidFill>
              <a:ea typeface="ＭＳ Ｐゴシック" charset="-128"/>
            </a:endParaRPr>
          </a:p>
          <a:p>
            <a:pPr algn="ctr">
              <a:spcBef>
                <a:spcPts val="300"/>
              </a:spcBef>
            </a:pPr>
            <a:r>
              <a:rPr lang="en-US" sz="1400" dirty="0">
                <a:solidFill>
                  <a:schemeClr val="accent5"/>
                </a:solidFill>
                <a:ea typeface="ＭＳ Ｐゴシック" charset="-128"/>
              </a:rPr>
              <a:t>MQL Tasks</a:t>
            </a:r>
            <a:endParaRPr lang="en-US" sz="1400" dirty="0">
              <a:solidFill>
                <a:schemeClr val="accent5"/>
              </a:solidFill>
            </a:endParaRPr>
          </a:p>
        </p:txBody>
      </p:sp>
      <p:sp>
        <p:nvSpPr>
          <p:cNvPr id="26" name="Arc 25">
            <a:extLst>
              <a:ext uri="{FF2B5EF4-FFF2-40B4-BE49-F238E27FC236}">
                <a16:creationId xmlns:a16="http://schemas.microsoft.com/office/drawing/2014/main" id="{0C828A68-E16C-4678-8C7E-8C74C8CC7480}"/>
              </a:ext>
            </a:extLst>
          </p:cNvPr>
          <p:cNvSpPr/>
          <p:nvPr/>
        </p:nvSpPr>
        <p:spPr>
          <a:xfrm rot="10800000">
            <a:off x="3573353" y="1153629"/>
            <a:ext cx="2206958" cy="2226250"/>
          </a:xfrm>
          <a:prstGeom prst="arc">
            <a:avLst>
              <a:gd name="adj1" fmla="val 11579704"/>
              <a:gd name="adj2" fmla="val 20584849"/>
            </a:avLst>
          </a:prstGeom>
          <a:ln w="76200" cap="rnd">
            <a:solidFill>
              <a:schemeClr val="accent5"/>
            </a:solidFill>
            <a:round/>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E438B8E8-3010-478A-B35E-30534E50A181}"/>
              </a:ext>
            </a:extLst>
          </p:cNvPr>
          <p:cNvSpPr/>
          <p:nvPr/>
        </p:nvSpPr>
        <p:spPr>
          <a:xfrm>
            <a:off x="6343312" y="1153629"/>
            <a:ext cx="2206958" cy="2226250"/>
          </a:xfrm>
          <a:prstGeom prst="arc">
            <a:avLst>
              <a:gd name="adj1" fmla="val 11944724"/>
              <a:gd name="adj2" fmla="val 20757042"/>
            </a:avLst>
          </a:prstGeom>
          <a:ln w="76200" cap="rnd">
            <a:solidFill>
              <a:schemeClr val="accent5"/>
            </a:solidFill>
            <a:roun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888ACBFB-DAFA-4A0A-BD14-5146981CBE56}"/>
              </a:ext>
            </a:extLst>
          </p:cNvPr>
          <p:cNvSpPr/>
          <p:nvPr/>
        </p:nvSpPr>
        <p:spPr>
          <a:xfrm rot="10800000">
            <a:off x="9110284" y="1153629"/>
            <a:ext cx="2206958" cy="2226250"/>
          </a:xfrm>
          <a:prstGeom prst="arc">
            <a:avLst>
              <a:gd name="adj1" fmla="val 11101481"/>
              <a:gd name="adj2" fmla="val 20635804"/>
            </a:avLst>
          </a:prstGeom>
          <a:ln w="76200" cap="rnd">
            <a:solidFill>
              <a:schemeClr val="accent5"/>
            </a:solidFill>
            <a:round/>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8D8EC776-AD9B-4F46-A5E5-E0165003983D}"/>
              </a:ext>
            </a:extLst>
          </p:cNvPr>
          <p:cNvSpPr/>
          <p:nvPr/>
        </p:nvSpPr>
        <p:spPr>
          <a:xfrm>
            <a:off x="802200" y="1153629"/>
            <a:ext cx="2206958" cy="2226250"/>
          </a:xfrm>
          <a:prstGeom prst="arc">
            <a:avLst>
              <a:gd name="adj1" fmla="val 11919516"/>
              <a:gd name="adj2" fmla="val 20815135"/>
            </a:avLst>
          </a:prstGeom>
          <a:ln w="76200" cap="rnd">
            <a:solidFill>
              <a:schemeClr val="accent5"/>
            </a:solidFill>
            <a:roun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a:extLst>
              <a:ext uri="{FF2B5EF4-FFF2-40B4-BE49-F238E27FC236}">
                <a16:creationId xmlns:a16="http://schemas.microsoft.com/office/drawing/2014/main" id="{27EA8487-154F-433C-8642-41A5AE2397EE}"/>
              </a:ext>
            </a:extLst>
          </p:cNvPr>
          <p:cNvSpPr/>
          <p:nvPr/>
        </p:nvSpPr>
        <p:spPr>
          <a:xfrm>
            <a:off x="6266855" y="2395542"/>
            <a:ext cx="2359732" cy="759731"/>
          </a:xfrm>
          <a:prstGeom prst="rect">
            <a:avLst/>
          </a:prstGeom>
        </p:spPr>
        <p:txBody>
          <a:bodyPr wrap="square" lIns="0" tIns="0" rIns="0" bIns="0">
            <a:noAutofit/>
          </a:bodyPr>
          <a:lstStyle/>
          <a:p>
            <a:pPr algn="ctr">
              <a:spcBef>
                <a:spcPts val="300"/>
              </a:spcBef>
            </a:pPr>
            <a:r>
              <a:rPr lang="en-GB" sz="3600" b="1" dirty="0">
                <a:solidFill>
                  <a:schemeClr val="accent5"/>
                </a:solidFill>
              </a:rPr>
              <a:t>273</a:t>
            </a:r>
          </a:p>
          <a:p>
            <a:pPr algn="ctr">
              <a:spcBef>
                <a:spcPts val="300"/>
              </a:spcBef>
            </a:pPr>
            <a:r>
              <a:rPr lang="en-US" sz="1400" dirty="0">
                <a:solidFill>
                  <a:schemeClr val="accent5"/>
                </a:solidFill>
                <a:ea typeface="ＭＳ Ｐゴシック" charset="-128"/>
              </a:rPr>
              <a:t>MQL </a:t>
            </a:r>
            <a:r>
              <a:rPr lang="en-US" sz="1400" dirty="0" err="1">
                <a:solidFill>
                  <a:schemeClr val="accent5"/>
                </a:solidFill>
                <a:ea typeface="ＭＳ Ｐゴシック" charset="-128"/>
              </a:rPr>
              <a:t>Opps</a:t>
            </a:r>
            <a:endParaRPr lang="en-US" sz="1400" dirty="0">
              <a:solidFill>
                <a:schemeClr val="accent5"/>
              </a:solidFill>
            </a:endParaRPr>
          </a:p>
        </p:txBody>
      </p:sp>
      <p:sp>
        <p:nvSpPr>
          <p:cNvPr id="38" name="Rectangle: Rounded Corners 37">
            <a:extLst>
              <a:ext uri="{FF2B5EF4-FFF2-40B4-BE49-F238E27FC236}">
                <a16:creationId xmlns:a16="http://schemas.microsoft.com/office/drawing/2014/main" id="{65728AB8-BE3B-4B6E-8DAF-0C114DABC4C6}"/>
              </a:ext>
            </a:extLst>
          </p:cNvPr>
          <p:cNvSpPr/>
          <p:nvPr/>
        </p:nvSpPr>
        <p:spPr>
          <a:xfrm>
            <a:off x="8943302" y="3496402"/>
            <a:ext cx="2564719" cy="3594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Total Sum</a:t>
            </a:r>
            <a:r>
              <a:rPr lang="en-US" sz="1200" b="1" dirty="0">
                <a:solidFill>
                  <a:srgbClr val="FFFFFF"/>
                </a:solidFill>
                <a:latin typeface="Arial" panose="020B0604020202020204"/>
              </a:rPr>
              <a:t> MQL </a:t>
            </a:r>
            <a:r>
              <a:rPr lang="en-US" sz="1200" b="1" dirty="0" err="1">
                <a:solidFill>
                  <a:srgbClr val="FFFFFF"/>
                </a:solidFill>
                <a:latin typeface="Arial" panose="020B0604020202020204"/>
              </a:rPr>
              <a:t>Opps</a:t>
            </a:r>
            <a:r>
              <a:rPr lang="en-US" sz="1200" b="1" dirty="0">
                <a:solidFill>
                  <a:srgbClr val="FFFFFF"/>
                </a:solidFill>
                <a:latin typeface="Arial" panose="020B0604020202020204"/>
              </a:rPr>
              <a:t> </a:t>
            </a:r>
            <a:endPar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CBF7916F-1DDA-4DE1-A397-EB1B86AF17E0}"/>
              </a:ext>
            </a:extLst>
          </p:cNvPr>
          <p:cNvSpPr/>
          <p:nvPr/>
        </p:nvSpPr>
        <p:spPr>
          <a:xfrm>
            <a:off x="6169877" y="3503975"/>
            <a:ext cx="2564719" cy="3594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FFFFFF"/>
                </a:solidFill>
                <a:effectLst/>
                <a:uLnTx/>
                <a:uFillTx/>
                <a:latin typeface="Arial" panose="020B0604020202020204"/>
                <a:ea typeface="+mn-ea"/>
                <a:cs typeface="+mn-cs"/>
              </a:rPr>
              <a:t>Opps</a:t>
            </a: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 attached to MQL Contacts</a:t>
            </a:r>
          </a:p>
        </p:txBody>
      </p:sp>
      <p:sp>
        <p:nvSpPr>
          <p:cNvPr id="33" name="Rectangle: Rounded Corners 32">
            <a:extLst>
              <a:ext uri="{FF2B5EF4-FFF2-40B4-BE49-F238E27FC236}">
                <a16:creationId xmlns:a16="http://schemas.microsoft.com/office/drawing/2014/main" id="{F2B4D3A5-2F41-491E-A966-9BA7C9B16522}"/>
              </a:ext>
            </a:extLst>
          </p:cNvPr>
          <p:cNvSpPr/>
          <p:nvPr/>
        </p:nvSpPr>
        <p:spPr>
          <a:xfrm>
            <a:off x="3396452" y="3496403"/>
            <a:ext cx="2564719" cy="3594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a:rPr>
              <a:t>233 MQLs turned to </a:t>
            </a:r>
            <a:r>
              <a:rPr lang="en-US" sz="1200" b="1" dirty="0" err="1">
                <a:solidFill>
                  <a:srgbClr val="FFFFFF"/>
                </a:solidFill>
                <a:latin typeface="Arial" panose="020B0604020202020204"/>
              </a:rPr>
              <a:t>Opps</a:t>
            </a:r>
            <a:endPar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5D45EFFB-8A97-4B60-A609-E87761FC8215}"/>
              </a:ext>
            </a:extLst>
          </p:cNvPr>
          <p:cNvSpPr/>
          <p:nvPr/>
        </p:nvSpPr>
        <p:spPr>
          <a:xfrm>
            <a:off x="623027" y="3503976"/>
            <a:ext cx="2564719" cy="3594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a:rPr>
              <a:t>+21</a:t>
            </a: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 vs July</a:t>
            </a:r>
          </a:p>
        </p:txBody>
      </p:sp>
      <p:pic>
        <p:nvPicPr>
          <p:cNvPr id="42" name="Graphic 41">
            <a:extLst>
              <a:ext uri="{FF2B5EF4-FFF2-40B4-BE49-F238E27FC236}">
                <a16:creationId xmlns:a16="http://schemas.microsoft.com/office/drawing/2014/main" id="{0827AE88-0DBF-40F6-9CBA-2D403F889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2945" y="1265092"/>
            <a:ext cx="941955" cy="941955"/>
          </a:xfrm>
          <a:prstGeom prst="rect">
            <a:avLst/>
          </a:prstGeom>
        </p:spPr>
      </p:pic>
      <p:pic>
        <p:nvPicPr>
          <p:cNvPr id="44" name="Graphic 43">
            <a:extLst>
              <a:ext uri="{FF2B5EF4-FFF2-40B4-BE49-F238E27FC236}">
                <a16:creationId xmlns:a16="http://schemas.microsoft.com/office/drawing/2014/main" id="{78DCD530-13A8-44D6-BD19-33D4027012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85796" y="1359098"/>
            <a:ext cx="913604" cy="913604"/>
          </a:xfrm>
          <a:prstGeom prst="rect">
            <a:avLst/>
          </a:prstGeom>
        </p:spPr>
      </p:pic>
      <p:pic>
        <p:nvPicPr>
          <p:cNvPr id="45" name="Graphic 44">
            <a:extLst>
              <a:ext uri="{FF2B5EF4-FFF2-40B4-BE49-F238E27FC236}">
                <a16:creationId xmlns:a16="http://schemas.microsoft.com/office/drawing/2014/main" id="{37E717EB-EDB3-4BCD-BCD0-054A3FD2DD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3494" y="2331175"/>
            <a:ext cx="952880" cy="952880"/>
          </a:xfrm>
          <a:prstGeom prst="rect">
            <a:avLst/>
          </a:prstGeom>
        </p:spPr>
      </p:pic>
      <p:pic>
        <p:nvPicPr>
          <p:cNvPr id="25" name="Graphic 24">
            <a:extLst>
              <a:ext uri="{FF2B5EF4-FFF2-40B4-BE49-F238E27FC236}">
                <a16:creationId xmlns:a16="http://schemas.microsoft.com/office/drawing/2014/main" id="{3AF03829-5F5E-4D8D-9B9C-3F8D58EFBE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16006" y="2321393"/>
            <a:ext cx="833880" cy="833880"/>
          </a:xfrm>
          <a:prstGeom prst="rect">
            <a:avLst/>
          </a:prstGeom>
        </p:spPr>
      </p:pic>
      <p:graphicFrame>
        <p:nvGraphicFramePr>
          <p:cNvPr id="40" name="Chart 39">
            <a:extLst>
              <a:ext uri="{FF2B5EF4-FFF2-40B4-BE49-F238E27FC236}">
                <a16:creationId xmlns:a16="http://schemas.microsoft.com/office/drawing/2014/main" id="{3148118F-6C1D-46F1-BE2B-27A6301AAB45}"/>
              </a:ext>
            </a:extLst>
          </p:cNvPr>
          <p:cNvGraphicFramePr>
            <a:graphicFrameLocks/>
          </p:cNvGraphicFramePr>
          <p:nvPr>
            <p:extLst>
              <p:ext uri="{D42A27DB-BD31-4B8C-83A1-F6EECF244321}">
                <p14:modId xmlns:p14="http://schemas.microsoft.com/office/powerpoint/2010/main" val="2470148191"/>
              </p:ext>
            </p:extLst>
          </p:nvPr>
        </p:nvGraphicFramePr>
        <p:xfrm>
          <a:off x="468746" y="4026695"/>
          <a:ext cx="5707867" cy="286641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09159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F2DF93E-4BF2-43F0-8CA4-61CE942B9405}"/>
              </a:ext>
            </a:extLst>
          </p:cNvPr>
          <p:cNvSpPr txBox="1"/>
          <p:nvPr/>
        </p:nvSpPr>
        <p:spPr>
          <a:xfrm>
            <a:off x="2473242" y="4891962"/>
            <a:ext cx="1671473" cy="954107"/>
          </a:xfrm>
          <a:prstGeom prst="rect">
            <a:avLst/>
          </a:prstGeom>
          <a:noFill/>
        </p:spPr>
        <p:txBody>
          <a:bodyPr wrap="square" rtlCol="0">
            <a:spAutoFit/>
          </a:bodyPr>
          <a:lstStyle/>
          <a:p>
            <a:pPr algn="ctr"/>
            <a:r>
              <a:rPr lang="en-US" sz="2800" dirty="0">
                <a:solidFill>
                  <a:schemeClr val="accent1"/>
                </a:solidFill>
              </a:rPr>
              <a:t>638</a:t>
            </a:r>
          </a:p>
          <a:p>
            <a:pPr algn="ctr"/>
            <a:r>
              <a:rPr lang="en-US" sz="2800" dirty="0">
                <a:solidFill>
                  <a:schemeClr val="accent1"/>
                </a:solidFill>
              </a:rPr>
              <a:t>MQLs</a:t>
            </a:r>
          </a:p>
        </p:txBody>
      </p:sp>
      <p:sp>
        <p:nvSpPr>
          <p:cNvPr id="2" name="Title 1">
            <a:extLst>
              <a:ext uri="{FF2B5EF4-FFF2-40B4-BE49-F238E27FC236}">
                <a16:creationId xmlns:a16="http://schemas.microsoft.com/office/drawing/2014/main" id="{4E0157D3-C8AA-4417-BED8-F5D0D3875A4A}"/>
              </a:ext>
            </a:extLst>
          </p:cNvPr>
          <p:cNvSpPr>
            <a:spLocks noGrp="1"/>
          </p:cNvSpPr>
          <p:nvPr>
            <p:ph type="title"/>
          </p:nvPr>
        </p:nvSpPr>
        <p:spPr/>
        <p:txBody>
          <a:bodyPr/>
          <a:lstStyle/>
          <a:p>
            <a:r>
              <a:rPr lang="en-US"/>
              <a:t>MQL Tasks YoY</a:t>
            </a:r>
          </a:p>
        </p:txBody>
      </p:sp>
      <p:sp>
        <p:nvSpPr>
          <p:cNvPr id="3" name="TextBox 2">
            <a:extLst>
              <a:ext uri="{FF2B5EF4-FFF2-40B4-BE49-F238E27FC236}">
                <a16:creationId xmlns:a16="http://schemas.microsoft.com/office/drawing/2014/main" id="{B6CFF37A-ABAA-4C09-8F07-3AD5BE0A94CE}"/>
              </a:ext>
            </a:extLst>
          </p:cNvPr>
          <p:cNvSpPr txBox="1"/>
          <p:nvPr/>
        </p:nvSpPr>
        <p:spPr>
          <a:xfrm>
            <a:off x="6384110" y="4891962"/>
            <a:ext cx="1671473" cy="954107"/>
          </a:xfrm>
          <a:prstGeom prst="rect">
            <a:avLst/>
          </a:prstGeom>
          <a:noFill/>
        </p:spPr>
        <p:txBody>
          <a:bodyPr wrap="square" rtlCol="0">
            <a:spAutoFit/>
          </a:bodyPr>
          <a:lstStyle/>
          <a:p>
            <a:pPr algn="ctr"/>
            <a:r>
              <a:rPr lang="en-US" sz="2800" dirty="0">
                <a:solidFill>
                  <a:schemeClr val="accent1"/>
                </a:solidFill>
              </a:rPr>
              <a:t>1,704</a:t>
            </a:r>
          </a:p>
          <a:p>
            <a:pPr algn="ctr"/>
            <a:r>
              <a:rPr lang="en-US" sz="2800" dirty="0">
                <a:solidFill>
                  <a:schemeClr val="accent1"/>
                </a:solidFill>
              </a:rPr>
              <a:t>MQLs</a:t>
            </a:r>
          </a:p>
        </p:txBody>
      </p:sp>
      <p:sp>
        <p:nvSpPr>
          <p:cNvPr id="6" name="Rectangle: Rounded Corners 5">
            <a:extLst>
              <a:ext uri="{FF2B5EF4-FFF2-40B4-BE49-F238E27FC236}">
                <a16:creationId xmlns:a16="http://schemas.microsoft.com/office/drawing/2014/main" id="{ED0FC710-CE6D-4E59-9415-5EF4C79CF241}"/>
              </a:ext>
            </a:extLst>
          </p:cNvPr>
          <p:cNvSpPr/>
          <p:nvPr/>
        </p:nvSpPr>
        <p:spPr>
          <a:xfrm>
            <a:off x="9428163" y="3769502"/>
            <a:ext cx="2424748" cy="259009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500" dirty="0">
                <a:solidFill>
                  <a:schemeClr val="tx2"/>
                </a:solidFill>
              </a:rPr>
              <a:t>CS’s Omnichannel Navigator and RWE were responsible were in the increase of MQLs outside of </a:t>
            </a:r>
            <a:r>
              <a:rPr lang="en-US" sz="1500" dirty="0" err="1">
                <a:solidFill>
                  <a:schemeClr val="tx2"/>
                </a:solidFill>
              </a:rPr>
              <a:t>OneKey</a:t>
            </a:r>
            <a:r>
              <a:rPr lang="en-US" sz="1500" dirty="0">
                <a:solidFill>
                  <a:schemeClr val="tx2"/>
                </a:solidFill>
              </a:rPr>
              <a:t> website MQLs.</a:t>
            </a:r>
          </a:p>
        </p:txBody>
      </p:sp>
      <p:graphicFrame>
        <p:nvGraphicFramePr>
          <p:cNvPr id="10" name="Chart 9">
            <a:extLst>
              <a:ext uri="{FF2B5EF4-FFF2-40B4-BE49-F238E27FC236}">
                <a16:creationId xmlns:a16="http://schemas.microsoft.com/office/drawing/2014/main" id="{E3924979-2253-4003-9F94-FC4B17FC29CC}"/>
              </a:ext>
            </a:extLst>
          </p:cNvPr>
          <p:cNvGraphicFramePr>
            <a:graphicFrameLocks/>
          </p:cNvGraphicFramePr>
          <p:nvPr>
            <p:extLst>
              <p:ext uri="{D42A27DB-BD31-4B8C-83A1-F6EECF244321}">
                <p14:modId xmlns:p14="http://schemas.microsoft.com/office/powerpoint/2010/main" val="3500462023"/>
              </p:ext>
            </p:extLst>
          </p:nvPr>
        </p:nvGraphicFramePr>
        <p:xfrm>
          <a:off x="6318254" y="1166858"/>
          <a:ext cx="5627254" cy="2525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76B5800-162D-4A2B-BB16-80C6CD96CE4F}"/>
              </a:ext>
            </a:extLst>
          </p:cNvPr>
          <p:cNvGraphicFramePr>
            <a:graphicFrameLocks/>
          </p:cNvGraphicFramePr>
          <p:nvPr>
            <p:extLst>
              <p:ext uri="{D42A27DB-BD31-4B8C-83A1-F6EECF244321}">
                <p14:modId xmlns:p14="http://schemas.microsoft.com/office/powerpoint/2010/main" val="1453805908"/>
              </p:ext>
            </p:extLst>
          </p:nvPr>
        </p:nvGraphicFramePr>
        <p:xfrm>
          <a:off x="246492" y="1162200"/>
          <a:ext cx="5627254" cy="2525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19211DE3-EC81-4E9B-B8D1-4DBD5200A4CB}"/>
              </a:ext>
            </a:extLst>
          </p:cNvPr>
          <p:cNvGraphicFramePr>
            <a:graphicFrameLocks/>
          </p:cNvGraphicFramePr>
          <p:nvPr>
            <p:extLst>
              <p:ext uri="{D42A27DB-BD31-4B8C-83A1-F6EECF244321}">
                <p14:modId xmlns:p14="http://schemas.microsoft.com/office/powerpoint/2010/main" val="56091530"/>
              </p:ext>
            </p:extLst>
          </p:nvPr>
        </p:nvGraphicFramePr>
        <p:xfrm>
          <a:off x="4817429" y="3820332"/>
          <a:ext cx="4804834"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C21DA35D-D78B-4E1E-A211-F594C8BBA309}"/>
              </a:ext>
            </a:extLst>
          </p:cNvPr>
          <p:cNvGraphicFramePr>
            <a:graphicFrameLocks/>
          </p:cNvGraphicFramePr>
          <p:nvPr>
            <p:extLst>
              <p:ext uri="{D42A27DB-BD31-4B8C-83A1-F6EECF244321}">
                <p14:modId xmlns:p14="http://schemas.microsoft.com/office/powerpoint/2010/main" val="61848790"/>
              </p:ext>
            </p:extLst>
          </p:nvPr>
        </p:nvGraphicFramePr>
        <p:xfrm>
          <a:off x="851131" y="3879407"/>
          <a:ext cx="4973702" cy="26841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085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8CEC-3850-4948-8ED7-EF195735BAE3}"/>
              </a:ext>
            </a:extLst>
          </p:cNvPr>
          <p:cNvSpPr>
            <a:spLocks noGrp="1"/>
          </p:cNvSpPr>
          <p:nvPr>
            <p:ph type="title"/>
          </p:nvPr>
        </p:nvSpPr>
        <p:spPr>
          <a:xfrm>
            <a:off x="384694" y="294468"/>
            <a:ext cx="11338560" cy="768263"/>
          </a:xfrm>
        </p:spPr>
        <p:txBody>
          <a:bodyPr/>
          <a:lstStyle/>
          <a:p>
            <a:r>
              <a:rPr lang="en-US" dirty="0"/>
              <a:t>YTD Marketing Campaign Influence</a:t>
            </a:r>
          </a:p>
        </p:txBody>
      </p:sp>
      <p:sp>
        <p:nvSpPr>
          <p:cNvPr id="4" name="Arc 3">
            <a:extLst>
              <a:ext uri="{FF2B5EF4-FFF2-40B4-BE49-F238E27FC236}">
                <a16:creationId xmlns:a16="http://schemas.microsoft.com/office/drawing/2014/main" id="{88C21D8B-E073-472F-8853-5761BC468BB5}"/>
              </a:ext>
            </a:extLst>
          </p:cNvPr>
          <p:cNvSpPr/>
          <p:nvPr/>
        </p:nvSpPr>
        <p:spPr>
          <a:xfrm>
            <a:off x="3571421" y="1152182"/>
            <a:ext cx="2209266" cy="2228577"/>
          </a:xfrm>
          <a:prstGeom prst="arc">
            <a:avLst>
              <a:gd name="adj1" fmla="val 10785268"/>
              <a:gd name="adj2" fmla="val 35657"/>
            </a:avLst>
          </a:prstGeom>
          <a:solidFill>
            <a:schemeClr val="accent5">
              <a:alpha val="25000"/>
            </a:schemeClr>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c 4">
            <a:extLst>
              <a:ext uri="{FF2B5EF4-FFF2-40B4-BE49-F238E27FC236}">
                <a16:creationId xmlns:a16="http://schemas.microsoft.com/office/drawing/2014/main" id="{20806772-14FF-46D1-86C3-3D01708F0FCD}"/>
              </a:ext>
            </a:extLst>
          </p:cNvPr>
          <p:cNvSpPr/>
          <p:nvPr/>
        </p:nvSpPr>
        <p:spPr>
          <a:xfrm>
            <a:off x="9107976" y="1152182"/>
            <a:ext cx="2209266" cy="2228577"/>
          </a:xfrm>
          <a:prstGeom prst="arc">
            <a:avLst>
              <a:gd name="adj1" fmla="val 10785268"/>
              <a:gd name="adj2" fmla="val 35657"/>
            </a:avLst>
          </a:prstGeom>
          <a:solidFill>
            <a:schemeClr val="accent5">
              <a:alpha val="25000"/>
            </a:schemeClr>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054A74-4532-4EC6-A2F4-C8FF8109E1E1}"/>
              </a:ext>
            </a:extLst>
          </p:cNvPr>
          <p:cNvSpPr/>
          <p:nvPr/>
        </p:nvSpPr>
        <p:spPr>
          <a:xfrm>
            <a:off x="3557780" y="1359301"/>
            <a:ext cx="2359732" cy="759731"/>
          </a:xfrm>
          <a:prstGeom prst="rect">
            <a:avLst/>
          </a:prstGeom>
        </p:spPr>
        <p:txBody>
          <a:bodyPr wrap="square" lIns="0" tIns="0" rIns="0" bIns="0">
            <a:noAutofit/>
          </a:bodyPr>
          <a:lstStyle/>
          <a:p>
            <a:pPr algn="ctr">
              <a:spcBef>
                <a:spcPts val="300"/>
              </a:spcBef>
            </a:pPr>
            <a:r>
              <a:rPr lang="en-GB" sz="3600" b="1" dirty="0">
                <a:solidFill>
                  <a:schemeClr val="accent5"/>
                </a:solidFill>
              </a:rPr>
              <a:t>2.3%</a:t>
            </a:r>
          </a:p>
          <a:p>
            <a:pPr algn="ctr">
              <a:spcBef>
                <a:spcPts val="300"/>
              </a:spcBef>
            </a:pPr>
            <a:r>
              <a:rPr lang="en-US" sz="1400" dirty="0">
                <a:solidFill>
                  <a:schemeClr val="accent5"/>
                </a:solidFill>
                <a:ea typeface="ＭＳ Ｐゴシック" charset="-128"/>
              </a:rPr>
              <a:t>Contact to </a:t>
            </a:r>
            <a:r>
              <a:rPr lang="en-US" sz="1400" dirty="0" err="1">
                <a:solidFill>
                  <a:schemeClr val="accent5"/>
                </a:solidFill>
                <a:ea typeface="ＭＳ Ｐゴシック" charset="-128"/>
              </a:rPr>
              <a:t>Opp</a:t>
            </a:r>
            <a:r>
              <a:rPr lang="en-US" sz="1400" dirty="0">
                <a:solidFill>
                  <a:schemeClr val="accent5"/>
                </a:solidFill>
                <a:ea typeface="ＭＳ Ｐゴシック" charset="-128"/>
              </a:rPr>
              <a:t> Rate</a:t>
            </a:r>
            <a:endParaRPr lang="en-US" sz="1400" dirty="0">
              <a:solidFill>
                <a:schemeClr val="accent5"/>
              </a:solidFill>
            </a:endParaRPr>
          </a:p>
        </p:txBody>
      </p:sp>
      <p:sp>
        <p:nvSpPr>
          <p:cNvPr id="7" name="Rectangle 6">
            <a:extLst>
              <a:ext uri="{FF2B5EF4-FFF2-40B4-BE49-F238E27FC236}">
                <a16:creationId xmlns:a16="http://schemas.microsoft.com/office/drawing/2014/main" id="{81BF4615-55C3-4383-928B-809221805D23}"/>
              </a:ext>
            </a:extLst>
          </p:cNvPr>
          <p:cNvSpPr/>
          <p:nvPr/>
        </p:nvSpPr>
        <p:spPr>
          <a:xfrm>
            <a:off x="9030068" y="1359098"/>
            <a:ext cx="2359732" cy="759731"/>
          </a:xfrm>
          <a:prstGeom prst="rect">
            <a:avLst/>
          </a:prstGeom>
        </p:spPr>
        <p:txBody>
          <a:bodyPr wrap="square" lIns="0" tIns="0" rIns="0" bIns="0">
            <a:noAutofit/>
          </a:bodyPr>
          <a:lstStyle/>
          <a:p>
            <a:pPr algn="ctr">
              <a:spcBef>
                <a:spcPts val="300"/>
              </a:spcBef>
            </a:pPr>
            <a:r>
              <a:rPr lang="en-GB" sz="3600" b="1" dirty="0">
                <a:solidFill>
                  <a:schemeClr val="accent5"/>
                </a:solidFill>
              </a:rPr>
              <a:t>$2.2B</a:t>
            </a:r>
          </a:p>
          <a:p>
            <a:pPr algn="ctr">
              <a:spcBef>
                <a:spcPts val="300"/>
              </a:spcBef>
            </a:pPr>
            <a:r>
              <a:rPr lang="en-US" sz="1400" dirty="0">
                <a:solidFill>
                  <a:schemeClr val="accent5"/>
                </a:solidFill>
                <a:ea typeface="ＭＳ Ｐゴシック" charset="-128"/>
              </a:rPr>
              <a:t>Q2 </a:t>
            </a:r>
            <a:r>
              <a:rPr lang="en-US" sz="1400" dirty="0" err="1">
                <a:solidFill>
                  <a:schemeClr val="accent5"/>
                </a:solidFill>
                <a:ea typeface="ＭＳ Ｐゴシック" charset="-128"/>
              </a:rPr>
              <a:t>Opp</a:t>
            </a:r>
            <a:r>
              <a:rPr lang="en-US" sz="1400" dirty="0">
                <a:solidFill>
                  <a:schemeClr val="accent5"/>
                </a:solidFill>
                <a:ea typeface="ＭＳ Ｐゴシック" charset="-128"/>
              </a:rPr>
              <a:t> Amount</a:t>
            </a:r>
            <a:endParaRPr lang="en-US" sz="1400" dirty="0">
              <a:solidFill>
                <a:schemeClr val="accent5"/>
              </a:solidFill>
            </a:endParaRPr>
          </a:p>
        </p:txBody>
      </p:sp>
      <p:sp>
        <p:nvSpPr>
          <p:cNvPr id="8" name="Arc 7">
            <a:extLst>
              <a:ext uri="{FF2B5EF4-FFF2-40B4-BE49-F238E27FC236}">
                <a16:creationId xmlns:a16="http://schemas.microsoft.com/office/drawing/2014/main" id="{EEF40199-BD5A-4A67-9660-C7AA12EFEE60}"/>
              </a:ext>
            </a:extLst>
          </p:cNvPr>
          <p:cNvSpPr/>
          <p:nvPr/>
        </p:nvSpPr>
        <p:spPr>
          <a:xfrm>
            <a:off x="6340903" y="1152182"/>
            <a:ext cx="2209266" cy="2228577"/>
          </a:xfrm>
          <a:prstGeom prst="arc">
            <a:avLst>
              <a:gd name="adj1" fmla="val 21598590"/>
              <a:gd name="adj2" fmla="val 10797930"/>
            </a:avLst>
          </a:prstGeom>
          <a:solidFill>
            <a:schemeClr val="accent5">
              <a:alpha val="25000"/>
            </a:schemeClr>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9E70C120-4F35-400D-A850-20B36B4A86D7}"/>
              </a:ext>
            </a:extLst>
          </p:cNvPr>
          <p:cNvSpPr/>
          <p:nvPr/>
        </p:nvSpPr>
        <p:spPr>
          <a:xfrm>
            <a:off x="800754" y="1152182"/>
            <a:ext cx="2209266" cy="2228577"/>
          </a:xfrm>
          <a:prstGeom prst="arc">
            <a:avLst>
              <a:gd name="adj1" fmla="val 21598590"/>
              <a:gd name="adj2" fmla="val 10797930"/>
            </a:avLst>
          </a:prstGeom>
          <a:solidFill>
            <a:schemeClr val="accent5">
              <a:alpha val="25000"/>
            </a:schemeClr>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5E8F98-2D51-4978-82D4-E93A48B9F4AD}"/>
              </a:ext>
            </a:extLst>
          </p:cNvPr>
          <p:cNvSpPr/>
          <p:nvPr/>
        </p:nvSpPr>
        <p:spPr>
          <a:xfrm>
            <a:off x="725521" y="2331103"/>
            <a:ext cx="2359732" cy="759731"/>
          </a:xfrm>
          <a:prstGeom prst="rect">
            <a:avLst/>
          </a:prstGeom>
        </p:spPr>
        <p:txBody>
          <a:bodyPr wrap="square" lIns="0" tIns="0" rIns="0" bIns="0" anchor="t">
            <a:noAutofit/>
          </a:bodyPr>
          <a:lstStyle/>
          <a:p>
            <a:pPr algn="ctr">
              <a:spcBef>
                <a:spcPts val="300"/>
              </a:spcBef>
            </a:pPr>
            <a:r>
              <a:rPr lang="en-US" sz="3600" b="1" dirty="0">
                <a:solidFill>
                  <a:schemeClr val="accent5"/>
                </a:solidFill>
                <a:ea typeface="ＭＳ Ｐゴシック"/>
              </a:rPr>
              <a:t>55.2k</a:t>
            </a:r>
            <a:endParaRPr lang="en-US" sz="1200" dirty="0">
              <a:solidFill>
                <a:schemeClr val="accent5"/>
              </a:solidFill>
              <a:ea typeface="ＭＳ Ｐゴシック" charset="-128"/>
            </a:endParaRPr>
          </a:p>
          <a:p>
            <a:pPr algn="ctr">
              <a:spcBef>
                <a:spcPts val="300"/>
              </a:spcBef>
            </a:pPr>
            <a:r>
              <a:rPr lang="en-US" sz="1200" dirty="0">
                <a:solidFill>
                  <a:schemeClr val="accent5"/>
                </a:solidFill>
                <a:ea typeface="ＭＳ Ｐゴシック"/>
              </a:rPr>
              <a:t>YTD Contacts </a:t>
            </a:r>
            <a:endParaRPr lang="en-US" sz="1200" dirty="0">
              <a:solidFill>
                <a:schemeClr val="accent5"/>
              </a:solidFill>
              <a:ea typeface="ＭＳ Ｐゴシック" charset="-128"/>
              <a:cs typeface="Arial"/>
            </a:endParaRPr>
          </a:p>
          <a:p>
            <a:pPr algn="ctr">
              <a:spcBef>
                <a:spcPts val="300"/>
              </a:spcBef>
            </a:pPr>
            <a:r>
              <a:rPr lang="en-US" sz="1200" dirty="0">
                <a:solidFill>
                  <a:schemeClr val="accent5"/>
                </a:solidFill>
                <a:ea typeface="ＭＳ Ｐゴシック" charset="-128"/>
              </a:rPr>
              <a:t>Engaged</a:t>
            </a:r>
            <a:endParaRPr lang="en-US" sz="1200" dirty="0">
              <a:solidFill>
                <a:schemeClr val="accent5"/>
              </a:solidFill>
            </a:endParaRPr>
          </a:p>
        </p:txBody>
      </p:sp>
      <p:sp>
        <p:nvSpPr>
          <p:cNvPr id="26" name="Arc 25">
            <a:extLst>
              <a:ext uri="{FF2B5EF4-FFF2-40B4-BE49-F238E27FC236}">
                <a16:creationId xmlns:a16="http://schemas.microsoft.com/office/drawing/2014/main" id="{0C828A68-E16C-4678-8C7E-8C74C8CC7480}"/>
              </a:ext>
            </a:extLst>
          </p:cNvPr>
          <p:cNvSpPr/>
          <p:nvPr/>
        </p:nvSpPr>
        <p:spPr>
          <a:xfrm rot="10800000">
            <a:off x="3573353" y="1153629"/>
            <a:ext cx="2206958" cy="2226250"/>
          </a:xfrm>
          <a:prstGeom prst="arc">
            <a:avLst>
              <a:gd name="adj1" fmla="val 11579704"/>
              <a:gd name="adj2" fmla="val 20584849"/>
            </a:avLst>
          </a:prstGeom>
          <a:ln w="76200" cap="rnd">
            <a:solidFill>
              <a:schemeClr val="accent5"/>
            </a:solidFill>
            <a:round/>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E438B8E8-3010-478A-B35E-30534E50A181}"/>
              </a:ext>
            </a:extLst>
          </p:cNvPr>
          <p:cNvSpPr/>
          <p:nvPr/>
        </p:nvSpPr>
        <p:spPr>
          <a:xfrm>
            <a:off x="6343312" y="1153629"/>
            <a:ext cx="2206958" cy="2226250"/>
          </a:xfrm>
          <a:prstGeom prst="arc">
            <a:avLst>
              <a:gd name="adj1" fmla="val 11944724"/>
              <a:gd name="adj2" fmla="val 20757042"/>
            </a:avLst>
          </a:prstGeom>
          <a:ln w="76200" cap="rnd">
            <a:solidFill>
              <a:schemeClr val="accent5"/>
            </a:solidFill>
            <a:roun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888ACBFB-DAFA-4A0A-BD14-5146981CBE56}"/>
              </a:ext>
            </a:extLst>
          </p:cNvPr>
          <p:cNvSpPr/>
          <p:nvPr/>
        </p:nvSpPr>
        <p:spPr>
          <a:xfrm rot="10800000">
            <a:off x="9110284" y="1153629"/>
            <a:ext cx="2206958" cy="2226250"/>
          </a:xfrm>
          <a:prstGeom prst="arc">
            <a:avLst>
              <a:gd name="adj1" fmla="val 11101481"/>
              <a:gd name="adj2" fmla="val 20635804"/>
            </a:avLst>
          </a:prstGeom>
          <a:ln w="76200" cap="rnd">
            <a:solidFill>
              <a:schemeClr val="accent5"/>
            </a:solidFill>
            <a:round/>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8D8EC776-AD9B-4F46-A5E5-E0165003983D}"/>
              </a:ext>
            </a:extLst>
          </p:cNvPr>
          <p:cNvSpPr/>
          <p:nvPr/>
        </p:nvSpPr>
        <p:spPr>
          <a:xfrm>
            <a:off x="802200" y="1153629"/>
            <a:ext cx="2206958" cy="2226250"/>
          </a:xfrm>
          <a:prstGeom prst="arc">
            <a:avLst>
              <a:gd name="adj1" fmla="val 11872691"/>
              <a:gd name="adj2" fmla="val 20815135"/>
            </a:avLst>
          </a:prstGeom>
          <a:ln w="76200" cap="rnd">
            <a:solidFill>
              <a:schemeClr val="accent5"/>
            </a:solidFill>
            <a:roun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a:extLst>
              <a:ext uri="{FF2B5EF4-FFF2-40B4-BE49-F238E27FC236}">
                <a16:creationId xmlns:a16="http://schemas.microsoft.com/office/drawing/2014/main" id="{27EA8487-154F-433C-8642-41A5AE2397EE}"/>
              </a:ext>
            </a:extLst>
          </p:cNvPr>
          <p:cNvSpPr/>
          <p:nvPr/>
        </p:nvSpPr>
        <p:spPr>
          <a:xfrm>
            <a:off x="6266855" y="2395542"/>
            <a:ext cx="2359732" cy="759731"/>
          </a:xfrm>
          <a:prstGeom prst="rect">
            <a:avLst/>
          </a:prstGeom>
        </p:spPr>
        <p:txBody>
          <a:bodyPr wrap="square" lIns="0" tIns="0" rIns="0" bIns="0">
            <a:noAutofit/>
          </a:bodyPr>
          <a:lstStyle/>
          <a:p>
            <a:pPr algn="ctr">
              <a:spcBef>
                <a:spcPts val="300"/>
              </a:spcBef>
            </a:pPr>
            <a:r>
              <a:rPr lang="en-GB" sz="3600" b="1" dirty="0">
                <a:solidFill>
                  <a:schemeClr val="accent5"/>
                </a:solidFill>
              </a:rPr>
              <a:t>2,776</a:t>
            </a:r>
          </a:p>
          <a:p>
            <a:pPr algn="ctr">
              <a:spcBef>
                <a:spcPts val="300"/>
              </a:spcBef>
            </a:pPr>
            <a:r>
              <a:rPr lang="en-US" sz="1400" dirty="0" err="1">
                <a:solidFill>
                  <a:schemeClr val="accent5"/>
                </a:solidFill>
                <a:ea typeface="ＭＳ Ｐゴシック" charset="-128"/>
              </a:rPr>
              <a:t>Opps</a:t>
            </a:r>
            <a:r>
              <a:rPr lang="en-US" sz="1400" dirty="0">
                <a:solidFill>
                  <a:schemeClr val="accent5"/>
                </a:solidFill>
                <a:ea typeface="ＭＳ Ｐゴシック" charset="-128"/>
              </a:rPr>
              <a:t> Opened</a:t>
            </a:r>
            <a:endParaRPr lang="en-US" sz="1400" dirty="0">
              <a:solidFill>
                <a:schemeClr val="accent5"/>
              </a:solidFill>
            </a:endParaRPr>
          </a:p>
        </p:txBody>
      </p:sp>
      <p:sp>
        <p:nvSpPr>
          <p:cNvPr id="38" name="Rectangle: Rounded Corners 37">
            <a:extLst>
              <a:ext uri="{FF2B5EF4-FFF2-40B4-BE49-F238E27FC236}">
                <a16:creationId xmlns:a16="http://schemas.microsoft.com/office/drawing/2014/main" id="{65728AB8-BE3B-4B6E-8DAF-0C114DABC4C6}"/>
              </a:ext>
            </a:extLst>
          </p:cNvPr>
          <p:cNvSpPr/>
          <p:nvPr/>
        </p:nvSpPr>
        <p:spPr>
          <a:xfrm>
            <a:off x="8943302" y="3496402"/>
            <a:ext cx="2564719" cy="3594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a:rPr>
              <a:t>$108M Won in YTD</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CBF7916F-1DDA-4DE1-A397-EB1B86AF17E0}"/>
              </a:ext>
            </a:extLst>
          </p:cNvPr>
          <p:cNvSpPr/>
          <p:nvPr/>
        </p:nvSpPr>
        <p:spPr>
          <a:xfrm>
            <a:off x="6169877" y="3503975"/>
            <a:ext cx="2564719" cy="3594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panose="020B0604020202020204"/>
              </a:rPr>
              <a:t># Influenced </a:t>
            </a:r>
            <a:r>
              <a:rPr lang="en-US" sz="1400" b="1" err="1">
                <a:solidFill>
                  <a:srgbClr val="FFFFFF"/>
                </a:solidFill>
                <a:latin typeface="Arial" panose="020B0604020202020204"/>
              </a:rPr>
              <a:t>Opps</a:t>
            </a:r>
            <a:r>
              <a:rPr lang="en-US" sz="1400" b="1">
                <a:solidFill>
                  <a:srgbClr val="FFFFFF"/>
                </a:solidFill>
                <a:latin typeface="Arial" panose="020B0604020202020204"/>
              </a:rPr>
              <a:t> YTD</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F2B4D3A5-2F41-491E-A966-9BA7C9B16522}"/>
              </a:ext>
            </a:extLst>
          </p:cNvPr>
          <p:cNvSpPr/>
          <p:nvPr/>
        </p:nvSpPr>
        <p:spPr>
          <a:xfrm>
            <a:off x="3396452" y="3496403"/>
            <a:ext cx="2564719" cy="3594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a:rPr>
              <a:t>1305 Contacts w/ </a:t>
            </a:r>
            <a:r>
              <a:rPr lang="en-US" sz="1400" b="1" dirty="0" err="1">
                <a:solidFill>
                  <a:srgbClr val="FFFFFF"/>
                </a:solidFill>
                <a:latin typeface="Arial" panose="020B0604020202020204"/>
              </a:rPr>
              <a:t>Opps</a:t>
            </a:r>
            <a:r>
              <a:rPr lang="en-US" sz="1400" b="1" dirty="0">
                <a:solidFill>
                  <a:srgbClr val="FFFFFF"/>
                </a:solidFill>
                <a:latin typeface="Arial" panose="020B0604020202020204"/>
              </a:rPr>
              <a:t> in H1</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5D45EFFB-8A97-4B60-A609-E87761FC8215}"/>
              </a:ext>
            </a:extLst>
          </p:cNvPr>
          <p:cNvSpPr/>
          <p:nvPr/>
        </p:nvSpPr>
        <p:spPr>
          <a:xfrm>
            <a:off x="623027" y="3503976"/>
            <a:ext cx="2564719" cy="3594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srgbClr val="FFFFFF"/>
                </a:solidFill>
                <a:latin typeface="Arial" panose="020B0604020202020204"/>
              </a:rPr>
              <a:t>52% Overlap between Primary  Campaigns</a:t>
            </a:r>
            <a:endParaRPr kumimoji="0" lang="en-US" sz="1300" b="1" i="0" u="none" kern="1200" cap="none" spc="0" normalizeH="0" baseline="0" noProof="0" dirty="0">
              <a:ln>
                <a:noFill/>
              </a:ln>
              <a:solidFill>
                <a:srgbClr val="FFFFFF"/>
              </a:solidFill>
              <a:effectLst/>
              <a:uLnTx/>
              <a:uFillTx/>
              <a:latin typeface="Arial" panose="020B0604020202020204"/>
              <a:ea typeface="+mn-ea"/>
              <a:cs typeface="+mn-cs"/>
            </a:endParaRPr>
          </a:p>
        </p:txBody>
      </p:sp>
      <p:pic>
        <p:nvPicPr>
          <p:cNvPr id="42" name="Graphic 41">
            <a:extLst>
              <a:ext uri="{FF2B5EF4-FFF2-40B4-BE49-F238E27FC236}">
                <a16:creationId xmlns:a16="http://schemas.microsoft.com/office/drawing/2014/main" id="{0827AE88-0DBF-40F6-9CBA-2D403F889C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2945" y="1265092"/>
            <a:ext cx="941955" cy="941955"/>
          </a:xfrm>
          <a:prstGeom prst="rect">
            <a:avLst/>
          </a:prstGeom>
        </p:spPr>
      </p:pic>
      <p:pic>
        <p:nvPicPr>
          <p:cNvPr id="43" name="Graphic 42">
            <a:extLst>
              <a:ext uri="{FF2B5EF4-FFF2-40B4-BE49-F238E27FC236}">
                <a16:creationId xmlns:a16="http://schemas.microsoft.com/office/drawing/2014/main" id="{8328D493-D2CA-4D59-8DF5-4C18E1DDC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6006" y="2321393"/>
            <a:ext cx="833880" cy="833880"/>
          </a:xfrm>
          <a:prstGeom prst="rect">
            <a:avLst/>
          </a:prstGeom>
        </p:spPr>
      </p:pic>
      <p:pic>
        <p:nvPicPr>
          <p:cNvPr id="44" name="Graphic 43">
            <a:extLst>
              <a:ext uri="{FF2B5EF4-FFF2-40B4-BE49-F238E27FC236}">
                <a16:creationId xmlns:a16="http://schemas.microsoft.com/office/drawing/2014/main" id="{78DCD530-13A8-44D6-BD19-33D4027012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85796" y="1359098"/>
            <a:ext cx="913604" cy="913604"/>
          </a:xfrm>
          <a:prstGeom prst="rect">
            <a:avLst/>
          </a:prstGeom>
        </p:spPr>
      </p:pic>
      <p:pic>
        <p:nvPicPr>
          <p:cNvPr id="45" name="Graphic 44">
            <a:extLst>
              <a:ext uri="{FF2B5EF4-FFF2-40B4-BE49-F238E27FC236}">
                <a16:creationId xmlns:a16="http://schemas.microsoft.com/office/drawing/2014/main" id="{37E717EB-EDB3-4BCD-BCD0-054A3FD2DD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33494" y="2331175"/>
            <a:ext cx="952880" cy="952880"/>
          </a:xfrm>
          <a:prstGeom prst="rect">
            <a:avLst/>
          </a:prstGeom>
        </p:spPr>
      </p:pic>
      <p:sp>
        <p:nvSpPr>
          <p:cNvPr id="3" name="Rectangle: Rounded Corners 2">
            <a:extLst>
              <a:ext uri="{FF2B5EF4-FFF2-40B4-BE49-F238E27FC236}">
                <a16:creationId xmlns:a16="http://schemas.microsoft.com/office/drawing/2014/main" id="{565EFA1C-56EB-473C-85CF-05C506A3CEAE}"/>
              </a:ext>
            </a:extLst>
          </p:cNvPr>
          <p:cNvSpPr/>
          <p:nvPr/>
        </p:nvSpPr>
        <p:spPr>
          <a:xfrm>
            <a:off x="10020300" y="4075044"/>
            <a:ext cx="1951960" cy="231675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300" dirty="0">
                <a:solidFill>
                  <a:schemeClr val="tx2"/>
                </a:solidFill>
              </a:rPr>
              <a:t>RWE’s History Disease and Regulatory Requirement Webinars as well as the US LinkedIn campaign were the largest contributors to August Engagement.</a:t>
            </a:r>
          </a:p>
        </p:txBody>
      </p:sp>
      <p:graphicFrame>
        <p:nvGraphicFramePr>
          <p:cNvPr id="31" name="Chart 30">
            <a:extLst>
              <a:ext uri="{FF2B5EF4-FFF2-40B4-BE49-F238E27FC236}">
                <a16:creationId xmlns:a16="http://schemas.microsoft.com/office/drawing/2014/main" id="{E6026553-7CC3-415D-AEFD-47D98241EB8D}"/>
              </a:ext>
            </a:extLst>
          </p:cNvPr>
          <p:cNvGraphicFramePr>
            <a:graphicFrameLocks/>
          </p:cNvGraphicFramePr>
          <p:nvPr>
            <p:extLst>
              <p:ext uri="{D42A27DB-BD31-4B8C-83A1-F6EECF244321}">
                <p14:modId xmlns:p14="http://schemas.microsoft.com/office/powerpoint/2010/main" val="62802311"/>
              </p:ext>
            </p:extLst>
          </p:nvPr>
        </p:nvGraphicFramePr>
        <p:xfrm>
          <a:off x="384694" y="3944264"/>
          <a:ext cx="4572000" cy="2743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6" name="Chart 35">
            <a:extLst>
              <a:ext uri="{FF2B5EF4-FFF2-40B4-BE49-F238E27FC236}">
                <a16:creationId xmlns:a16="http://schemas.microsoft.com/office/drawing/2014/main" id="{9DFE6F5A-C11E-4292-BA60-AC73E6002EE0}"/>
              </a:ext>
            </a:extLst>
          </p:cNvPr>
          <p:cNvGraphicFramePr>
            <a:graphicFrameLocks/>
          </p:cNvGraphicFramePr>
          <p:nvPr>
            <p:extLst>
              <p:ext uri="{D42A27DB-BD31-4B8C-83A1-F6EECF244321}">
                <p14:modId xmlns:p14="http://schemas.microsoft.com/office/powerpoint/2010/main" val="3794669523"/>
              </p:ext>
            </p:extLst>
          </p:nvPr>
        </p:nvGraphicFramePr>
        <p:xfrm>
          <a:off x="4915590" y="4001414"/>
          <a:ext cx="4926910" cy="27432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0258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9D058-ACDB-4C4E-A231-0377677FE7B1}"/>
              </a:ext>
            </a:extLst>
          </p:cNvPr>
          <p:cNvSpPr>
            <a:spLocks noGrp="1"/>
          </p:cNvSpPr>
          <p:nvPr>
            <p:ph type="title"/>
          </p:nvPr>
        </p:nvSpPr>
        <p:spPr/>
        <p:txBody>
          <a:bodyPr/>
          <a:lstStyle/>
          <a:p>
            <a:r>
              <a:rPr lang="en-US"/>
              <a:t>Website Performance</a:t>
            </a:r>
          </a:p>
        </p:txBody>
      </p:sp>
      <p:sp>
        <p:nvSpPr>
          <p:cNvPr id="9" name="Rectangle: Rounded Corners 8" descr="R45T">
            <a:extLst>
              <a:ext uri="{FF2B5EF4-FFF2-40B4-BE49-F238E27FC236}">
                <a16:creationId xmlns:a16="http://schemas.microsoft.com/office/drawing/2014/main" id="{4ACD48A8-C19B-4ED6-80F8-2F0D54E52023}"/>
              </a:ext>
            </a:extLst>
          </p:cNvPr>
          <p:cNvSpPr/>
          <p:nvPr/>
        </p:nvSpPr>
        <p:spPr>
          <a:xfrm>
            <a:off x="10332720" y="3667413"/>
            <a:ext cx="1769226" cy="25809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solidFill>
                  <a:schemeClr val="tx2"/>
                </a:solidFill>
              </a:rPr>
              <a:t>Pageviews in August continued to decrease and stay lower because of the updated cookie banner.  </a:t>
            </a:r>
          </a:p>
        </p:txBody>
      </p:sp>
      <p:graphicFrame>
        <p:nvGraphicFramePr>
          <p:cNvPr id="15" name="Chart 14">
            <a:extLst>
              <a:ext uri="{FF2B5EF4-FFF2-40B4-BE49-F238E27FC236}">
                <a16:creationId xmlns:a16="http://schemas.microsoft.com/office/drawing/2014/main" id="{F780F379-B2A0-4B69-8063-5EA45ECCDB79}"/>
              </a:ext>
            </a:extLst>
          </p:cNvPr>
          <p:cNvGraphicFramePr>
            <a:graphicFrameLocks/>
          </p:cNvGraphicFramePr>
          <p:nvPr>
            <p:extLst>
              <p:ext uri="{D42A27DB-BD31-4B8C-83A1-F6EECF244321}">
                <p14:modId xmlns:p14="http://schemas.microsoft.com/office/powerpoint/2010/main" val="1341357679"/>
              </p:ext>
            </p:extLst>
          </p:nvPr>
        </p:nvGraphicFramePr>
        <p:xfrm>
          <a:off x="365494" y="3756296"/>
          <a:ext cx="4560552" cy="28072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B0D18A3B-2056-43DB-A819-A1441BC576D6}"/>
              </a:ext>
            </a:extLst>
          </p:cNvPr>
          <p:cNvGraphicFramePr>
            <a:graphicFrameLocks/>
          </p:cNvGraphicFramePr>
          <p:nvPr>
            <p:extLst>
              <p:ext uri="{D42A27DB-BD31-4B8C-83A1-F6EECF244321}">
                <p14:modId xmlns:p14="http://schemas.microsoft.com/office/powerpoint/2010/main" val="4089543487"/>
              </p:ext>
            </p:extLst>
          </p:nvPr>
        </p:nvGraphicFramePr>
        <p:xfrm>
          <a:off x="468746" y="1062730"/>
          <a:ext cx="11338560" cy="23662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FC728ED-2D75-4D1C-A4D3-DF7589BF1C46}"/>
              </a:ext>
            </a:extLst>
          </p:cNvPr>
          <p:cNvGraphicFramePr>
            <a:graphicFrameLocks/>
          </p:cNvGraphicFramePr>
          <p:nvPr>
            <p:extLst>
              <p:ext uri="{D42A27DB-BD31-4B8C-83A1-F6EECF244321}">
                <p14:modId xmlns:p14="http://schemas.microsoft.com/office/powerpoint/2010/main" val="727436880"/>
              </p:ext>
            </p:extLst>
          </p:nvPr>
        </p:nvGraphicFramePr>
        <p:xfrm>
          <a:off x="5258854" y="3756296"/>
          <a:ext cx="4741057" cy="28072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695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E002-5701-42A9-AF29-92BB49A1A3F1}"/>
              </a:ext>
            </a:extLst>
          </p:cNvPr>
          <p:cNvSpPr>
            <a:spLocks noGrp="1"/>
          </p:cNvSpPr>
          <p:nvPr>
            <p:ph type="title"/>
          </p:nvPr>
        </p:nvSpPr>
        <p:spPr/>
        <p:txBody>
          <a:bodyPr/>
          <a:lstStyle/>
          <a:p>
            <a:r>
              <a:rPr lang="en-US"/>
              <a:t>Primary Campaign Metrics</a:t>
            </a:r>
            <a:br>
              <a:rPr lang="en-US"/>
            </a:br>
            <a:endParaRPr lang="en-US"/>
          </a:p>
        </p:txBody>
      </p:sp>
    </p:spTree>
    <p:extLst>
      <p:ext uri="{BB962C8B-B14F-4D97-AF65-F5344CB8AC3E}">
        <p14:creationId xmlns:p14="http://schemas.microsoft.com/office/powerpoint/2010/main" val="328294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80AD-8EEC-4D35-9E28-84852BBD96B8}"/>
              </a:ext>
            </a:extLst>
          </p:cNvPr>
          <p:cNvSpPr>
            <a:spLocks noGrp="1"/>
          </p:cNvSpPr>
          <p:nvPr>
            <p:ph type="title"/>
          </p:nvPr>
        </p:nvSpPr>
        <p:spPr>
          <a:xfrm>
            <a:off x="384694" y="45090"/>
            <a:ext cx="11338560" cy="768263"/>
          </a:xfrm>
        </p:spPr>
        <p:txBody>
          <a:bodyPr/>
          <a:lstStyle/>
          <a:p>
            <a:r>
              <a:rPr lang="en-US" dirty="0"/>
              <a:t>Campaign Health (YTD)</a:t>
            </a:r>
          </a:p>
        </p:txBody>
      </p:sp>
      <p:grpSp>
        <p:nvGrpSpPr>
          <p:cNvPr id="14" name="Group 13">
            <a:extLst>
              <a:ext uri="{FF2B5EF4-FFF2-40B4-BE49-F238E27FC236}">
                <a16:creationId xmlns:a16="http://schemas.microsoft.com/office/drawing/2014/main" id="{C8A40199-25B4-4E54-9BD4-EEFA611D2492}"/>
              </a:ext>
            </a:extLst>
          </p:cNvPr>
          <p:cNvGrpSpPr/>
          <p:nvPr/>
        </p:nvGrpSpPr>
        <p:grpSpPr>
          <a:xfrm>
            <a:off x="1609042" y="1064452"/>
            <a:ext cx="1788490" cy="725583"/>
            <a:chOff x="384694" y="2906400"/>
            <a:chExt cx="1788490" cy="646331"/>
          </a:xfrm>
        </p:grpSpPr>
        <p:sp>
          <p:nvSpPr>
            <p:cNvPr id="11" name="Rectangle 10">
              <a:extLst>
                <a:ext uri="{FF2B5EF4-FFF2-40B4-BE49-F238E27FC236}">
                  <a16:creationId xmlns:a16="http://schemas.microsoft.com/office/drawing/2014/main" id="{4AB91030-35FA-450A-A9A6-5390E0CF45CF}"/>
                </a:ext>
              </a:extLst>
            </p:cNvPr>
            <p:cNvSpPr/>
            <p:nvPr/>
          </p:nvSpPr>
          <p:spPr>
            <a:xfrm>
              <a:off x="384694" y="2906400"/>
              <a:ext cx="1569660" cy="646331"/>
            </a:xfrm>
            <a:prstGeom prst="rect">
              <a:avLst/>
            </a:prstGeom>
          </p:spPr>
          <p:txBody>
            <a:bodyPr wrap="none">
              <a:spAutoFit/>
            </a:bodyPr>
            <a:lstStyle/>
            <a:p>
              <a:pPr lvl="0">
                <a:lnSpc>
                  <a:spcPct val="100000"/>
                </a:lnSpc>
                <a:defRPr/>
              </a:pPr>
              <a:r>
                <a:rPr lang="en-US" b="1" dirty="0">
                  <a:solidFill>
                    <a:schemeClr val="accent1"/>
                  </a:solidFill>
                </a:rPr>
                <a:t>Commercial </a:t>
              </a:r>
            </a:p>
            <a:p>
              <a:pPr lvl="0">
                <a:lnSpc>
                  <a:spcPct val="100000"/>
                </a:lnSpc>
                <a:defRPr/>
              </a:pPr>
              <a:r>
                <a:rPr lang="en-US" b="1" dirty="0">
                  <a:solidFill>
                    <a:schemeClr val="accent1"/>
                  </a:solidFill>
                </a:rPr>
                <a:t>Solutions</a:t>
              </a:r>
            </a:p>
          </p:txBody>
        </p:sp>
        <p:cxnSp>
          <p:nvCxnSpPr>
            <p:cNvPr id="18" name="Straight Connector 17">
              <a:extLst>
                <a:ext uri="{FF2B5EF4-FFF2-40B4-BE49-F238E27FC236}">
                  <a16:creationId xmlns:a16="http://schemas.microsoft.com/office/drawing/2014/main" id="{CFB2A885-4FE9-4180-B75C-C9FD1F0B5D27}"/>
                </a:ext>
              </a:extLst>
            </p:cNvPr>
            <p:cNvCxnSpPr>
              <a:cxnSpLocks/>
            </p:cNvCxnSpPr>
            <p:nvPr/>
          </p:nvCxnSpPr>
          <p:spPr>
            <a:xfrm>
              <a:off x="403361" y="3552731"/>
              <a:ext cx="1769823" cy="0"/>
            </a:xfrm>
            <a:prstGeom prst="line">
              <a:avLst/>
            </a:prstGeom>
            <a:noFill/>
            <a:ln w="38100" cap="rnd">
              <a:solidFill>
                <a:schemeClr val="accent1"/>
              </a:solidFill>
              <a:prstDash val="solid"/>
              <a:round/>
              <a:headEnd type="none"/>
              <a:tailEnd/>
            </a:ln>
            <a:effectLst/>
          </p:spPr>
        </p:cxnSp>
      </p:grpSp>
      <p:grpSp>
        <p:nvGrpSpPr>
          <p:cNvPr id="25" name="Group 24">
            <a:extLst>
              <a:ext uri="{FF2B5EF4-FFF2-40B4-BE49-F238E27FC236}">
                <a16:creationId xmlns:a16="http://schemas.microsoft.com/office/drawing/2014/main" id="{842140C2-1F87-4AC7-B8D8-84F9C869206C}"/>
              </a:ext>
            </a:extLst>
          </p:cNvPr>
          <p:cNvGrpSpPr/>
          <p:nvPr/>
        </p:nvGrpSpPr>
        <p:grpSpPr>
          <a:xfrm>
            <a:off x="3724813" y="1064452"/>
            <a:ext cx="1788490" cy="725583"/>
            <a:chOff x="384694" y="2906400"/>
            <a:chExt cx="1788490" cy="646331"/>
          </a:xfrm>
        </p:grpSpPr>
        <p:sp>
          <p:nvSpPr>
            <p:cNvPr id="26" name="Rectangle 25">
              <a:extLst>
                <a:ext uri="{FF2B5EF4-FFF2-40B4-BE49-F238E27FC236}">
                  <a16:creationId xmlns:a16="http://schemas.microsoft.com/office/drawing/2014/main" id="{325BA128-7541-4094-A7AE-BD4D6746DB30}"/>
                </a:ext>
              </a:extLst>
            </p:cNvPr>
            <p:cNvSpPr/>
            <p:nvPr/>
          </p:nvSpPr>
          <p:spPr>
            <a:xfrm>
              <a:off x="384694" y="2906400"/>
              <a:ext cx="1428596" cy="646331"/>
            </a:xfrm>
            <a:prstGeom prst="rect">
              <a:avLst/>
            </a:prstGeom>
          </p:spPr>
          <p:txBody>
            <a:bodyPr wrap="none">
              <a:spAutoFit/>
            </a:bodyPr>
            <a:lstStyle/>
            <a:p>
              <a:pPr lvl="0">
                <a:lnSpc>
                  <a:spcPct val="100000"/>
                </a:lnSpc>
                <a:defRPr/>
              </a:pPr>
              <a:r>
                <a:rPr lang="en-US" b="1" dirty="0">
                  <a:solidFill>
                    <a:schemeClr val="accent2"/>
                  </a:solidFill>
                </a:rPr>
                <a:t>Healthcare </a:t>
              </a:r>
            </a:p>
            <a:p>
              <a:pPr lvl="0">
                <a:lnSpc>
                  <a:spcPct val="100000"/>
                </a:lnSpc>
                <a:defRPr/>
              </a:pPr>
              <a:r>
                <a:rPr lang="en-US" b="1" dirty="0">
                  <a:solidFill>
                    <a:schemeClr val="accent2"/>
                  </a:solidFill>
                </a:rPr>
                <a:t>Solutions</a:t>
              </a:r>
            </a:p>
          </p:txBody>
        </p:sp>
        <p:cxnSp>
          <p:nvCxnSpPr>
            <p:cNvPr id="27" name="Straight Connector 26">
              <a:extLst>
                <a:ext uri="{FF2B5EF4-FFF2-40B4-BE49-F238E27FC236}">
                  <a16:creationId xmlns:a16="http://schemas.microsoft.com/office/drawing/2014/main" id="{DCBA10B0-719C-41B8-9E39-84494FF5E097}"/>
                </a:ext>
              </a:extLst>
            </p:cNvPr>
            <p:cNvCxnSpPr>
              <a:cxnSpLocks/>
            </p:cNvCxnSpPr>
            <p:nvPr/>
          </p:nvCxnSpPr>
          <p:spPr>
            <a:xfrm>
              <a:off x="403361" y="3552731"/>
              <a:ext cx="1769823" cy="0"/>
            </a:xfrm>
            <a:prstGeom prst="line">
              <a:avLst/>
            </a:prstGeom>
            <a:noFill/>
            <a:ln w="38100" cap="rnd">
              <a:solidFill>
                <a:schemeClr val="accent2"/>
              </a:solidFill>
              <a:prstDash val="solid"/>
              <a:round/>
              <a:headEnd type="none"/>
              <a:tailEnd/>
            </a:ln>
            <a:effectLst/>
          </p:spPr>
        </p:cxnSp>
      </p:grpSp>
      <p:grpSp>
        <p:nvGrpSpPr>
          <p:cNvPr id="28" name="Group 27">
            <a:extLst>
              <a:ext uri="{FF2B5EF4-FFF2-40B4-BE49-F238E27FC236}">
                <a16:creationId xmlns:a16="http://schemas.microsoft.com/office/drawing/2014/main" id="{7768F9C9-57C5-4718-8BFF-69A697CE6849}"/>
              </a:ext>
            </a:extLst>
          </p:cNvPr>
          <p:cNvGrpSpPr/>
          <p:nvPr/>
        </p:nvGrpSpPr>
        <p:grpSpPr>
          <a:xfrm>
            <a:off x="10079131" y="1375414"/>
            <a:ext cx="1797823" cy="414620"/>
            <a:chOff x="375361" y="3183398"/>
            <a:chExt cx="1797823" cy="369333"/>
          </a:xfrm>
        </p:grpSpPr>
        <p:sp>
          <p:nvSpPr>
            <p:cNvPr id="29" name="Rectangle 28">
              <a:extLst>
                <a:ext uri="{FF2B5EF4-FFF2-40B4-BE49-F238E27FC236}">
                  <a16:creationId xmlns:a16="http://schemas.microsoft.com/office/drawing/2014/main" id="{5605B2D1-E69A-40EA-9415-3535357DC3EA}"/>
                </a:ext>
              </a:extLst>
            </p:cNvPr>
            <p:cNvSpPr/>
            <p:nvPr/>
          </p:nvSpPr>
          <p:spPr>
            <a:xfrm>
              <a:off x="375361" y="3183398"/>
              <a:ext cx="1385957" cy="328992"/>
            </a:xfrm>
            <a:prstGeom prst="rect">
              <a:avLst/>
            </a:prstGeom>
          </p:spPr>
          <p:txBody>
            <a:bodyPr wrap="none">
              <a:spAutoFit/>
            </a:bodyPr>
            <a:lstStyle/>
            <a:p>
              <a:pPr lvl="0">
                <a:lnSpc>
                  <a:spcPct val="100000"/>
                </a:lnSpc>
                <a:defRPr/>
              </a:pPr>
              <a:r>
                <a:rPr lang="en-US" b="1" dirty="0">
                  <a:solidFill>
                    <a:srgbClr val="830065"/>
                  </a:solidFill>
                </a:rPr>
                <a:t>Real World</a:t>
              </a:r>
            </a:p>
          </p:txBody>
        </p:sp>
        <p:cxnSp>
          <p:nvCxnSpPr>
            <p:cNvPr id="30" name="Straight Connector 29">
              <a:extLst>
                <a:ext uri="{FF2B5EF4-FFF2-40B4-BE49-F238E27FC236}">
                  <a16:creationId xmlns:a16="http://schemas.microsoft.com/office/drawing/2014/main" id="{FD0CED5B-AA4F-4BC7-8B22-6341F5AF94A7}"/>
                </a:ext>
              </a:extLst>
            </p:cNvPr>
            <p:cNvCxnSpPr>
              <a:cxnSpLocks/>
            </p:cNvCxnSpPr>
            <p:nvPr/>
          </p:nvCxnSpPr>
          <p:spPr>
            <a:xfrm>
              <a:off x="403361" y="3552731"/>
              <a:ext cx="1769823" cy="0"/>
            </a:xfrm>
            <a:prstGeom prst="line">
              <a:avLst/>
            </a:prstGeom>
            <a:noFill/>
            <a:ln w="38100" cap="rnd">
              <a:solidFill>
                <a:srgbClr val="7030A0"/>
              </a:solidFill>
              <a:prstDash val="solid"/>
              <a:round/>
              <a:headEnd type="none"/>
              <a:tailEnd/>
            </a:ln>
            <a:effectLst/>
          </p:spPr>
        </p:cxnSp>
      </p:grpSp>
      <p:grpSp>
        <p:nvGrpSpPr>
          <p:cNvPr id="31" name="Group 30">
            <a:extLst>
              <a:ext uri="{FF2B5EF4-FFF2-40B4-BE49-F238E27FC236}">
                <a16:creationId xmlns:a16="http://schemas.microsoft.com/office/drawing/2014/main" id="{DC5597D0-69B7-4DD7-A3AD-405344CC6C8C}"/>
              </a:ext>
            </a:extLst>
          </p:cNvPr>
          <p:cNvGrpSpPr/>
          <p:nvPr/>
        </p:nvGrpSpPr>
        <p:grpSpPr>
          <a:xfrm>
            <a:off x="7952569" y="1375414"/>
            <a:ext cx="1797823" cy="414620"/>
            <a:chOff x="375361" y="3183398"/>
            <a:chExt cx="1797823" cy="369333"/>
          </a:xfrm>
        </p:grpSpPr>
        <p:sp>
          <p:nvSpPr>
            <p:cNvPr id="32" name="Rectangle 31">
              <a:extLst>
                <a:ext uri="{FF2B5EF4-FFF2-40B4-BE49-F238E27FC236}">
                  <a16:creationId xmlns:a16="http://schemas.microsoft.com/office/drawing/2014/main" id="{A5D516CE-D83A-45C5-B569-D0824FB594B9}"/>
                </a:ext>
              </a:extLst>
            </p:cNvPr>
            <p:cNvSpPr/>
            <p:nvPr/>
          </p:nvSpPr>
          <p:spPr>
            <a:xfrm>
              <a:off x="375361" y="3183398"/>
              <a:ext cx="851515" cy="369332"/>
            </a:xfrm>
            <a:prstGeom prst="rect">
              <a:avLst/>
            </a:prstGeom>
          </p:spPr>
          <p:txBody>
            <a:bodyPr wrap="none">
              <a:spAutoFit/>
            </a:bodyPr>
            <a:lstStyle/>
            <a:p>
              <a:pPr lvl="0">
                <a:lnSpc>
                  <a:spcPct val="100000"/>
                </a:lnSpc>
                <a:defRPr/>
              </a:pPr>
              <a:r>
                <a:rPr lang="en-US" b="1" dirty="0">
                  <a:solidFill>
                    <a:schemeClr val="accent4"/>
                  </a:solidFill>
                </a:rPr>
                <a:t>CSMS</a:t>
              </a:r>
            </a:p>
          </p:txBody>
        </p:sp>
        <p:cxnSp>
          <p:nvCxnSpPr>
            <p:cNvPr id="33" name="Straight Connector 32">
              <a:extLst>
                <a:ext uri="{FF2B5EF4-FFF2-40B4-BE49-F238E27FC236}">
                  <a16:creationId xmlns:a16="http://schemas.microsoft.com/office/drawing/2014/main" id="{32587381-A402-4A05-9282-357A24AB874B}"/>
                </a:ext>
              </a:extLst>
            </p:cNvPr>
            <p:cNvCxnSpPr>
              <a:cxnSpLocks/>
            </p:cNvCxnSpPr>
            <p:nvPr/>
          </p:nvCxnSpPr>
          <p:spPr>
            <a:xfrm>
              <a:off x="403361" y="3552731"/>
              <a:ext cx="1769823" cy="0"/>
            </a:xfrm>
            <a:prstGeom prst="line">
              <a:avLst/>
            </a:prstGeom>
            <a:noFill/>
            <a:ln w="38100" cap="rnd">
              <a:solidFill>
                <a:schemeClr val="accent4"/>
              </a:solidFill>
              <a:prstDash val="solid"/>
              <a:round/>
              <a:headEnd type="none"/>
              <a:tailEnd/>
            </a:ln>
            <a:effectLst/>
          </p:spPr>
        </p:cxnSp>
      </p:grpSp>
      <p:grpSp>
        <p:nvGrpSpPr>
          <p:cNvPr id="34" name="Group 33">
            <a:extLst>
              <a:ext uri="{FF2B5EF4-FFF2-40B4-BE49-F238E27FC236}">
                <a16:creationId xmlns:a16="http://schemas.microsoft.com/office/drawing/2014/main" id="{032904E0-91FE-4990-9359-CE9FCFAF624B}"/>
              </a:ext>
            </a:extLst>
          </p:cNvPr>
          <p:cNvGrpSpPr/>
          <p:nvPr/>
        </p:nvGrpSpPr>
        <p:grpSpPr>
          <a:xfrm>
            <a:off x="5859251" y="1064452"/>
            <a:ext cx="1769823" cy="733865"/>
            <a:chOff x="403361" y="2902882"/>
            <a:chExt cx="1769823" cy="649849"/>
          </a:xfrm>
        </p:grpSpPr>
        <p:sp>
          <p:nvSpPr>
            <p:cNvPr id="35" name="Rectangle 34">
              <a:extLst>
                <a:ext uri="{FF2B5EF4-FFF2-40B4-BE49-F238E27FC236}">
                  <a16:creationId xmlns:a16="http://schemas.microsoft.com/office/drawing/2014/main" id="{718CF0EB-2070-4FCB-964E-9D89CFDFB021}"/>
                </a:ext>
              </a:extLst>
            </p:cNvPr>
            <p:cNvSpPr/>
            <p:nvPr/>
          </p:nvSpPr>
          <p:spPr>
            <a:xfrm>
              <a:off x="403361" y="2902882"/>
              <a:ext cx="1454244" cy="646331"/>
            </a:xfrm>
            <a:prstGeom prst="rect">
              <a:avLst/>
            </a:prstGeom>
          </p:spPr>
          <p:txBody>
            <a:bodyPr wrap="none">
              <a:spAutoFit/>
            </a:bodyPr>
            <a:lstStyle/>
            <a:p>
              <a:pPr lvl="0">
                <a:lnSpc>
                  <a:spcPct val="100000"/>
                </a:lnSpc>
                <a:defRPr/>
              </a:pPr>
              <a:r>
                <a:rPr lang="en-US" b="1" dirty="0">
                  <a:solidFill>
                    <a:schemeClr val="accent5"/>
                  </a:solidFill>
                </a:rPr>
                <a:t>Information</a:t>
              </a:r>
            </a:p>
            <a:p>
              <a:pPr lvl="0">
                <a:lnSpc>
                  <a:spcPct val="100000"/>
                </a:lnSpc>
                <a:defRPr/>
              </a:pPr>
              <a:r>
                <a:rPr lang="en-US" b="1" dirty="0">
                  <a:solidFill>
                    <a:schemeClr val="accent5"/>
                  </a:solidFill>
                </a:rPr>
                <a:t>Solutions</a:t>
              </a:r>
            </a:p>
          </p:txBody>
        </p:sp>
        <p:cxnSp>
          <p:nvCxnSpPr>
            <p:cNvPr id="36" name="Straight Connector 35">
              <a:extLst>
                <a:ext uri="{FF2B5EF4-FFF2-40B4-BE49-F238E27FC236}">
                  <a16:creationId xmlns:a16="http://schemas.microsoft.com/office/drawing/2014/main" id="{15A0030B-9B7E-4CC8-B3E6-AA65538AFFA8}"/>
                </a:ext>
              </a:extLst>
            </p:cNvPr>
            <p:cNvCxnSpPr>
              <a:cxnSpLocks/>
            </p:cNvCxnSpPr>
            <p:nvPr/>
          </p:nvCxnSpPr>
          <p:spPr>
            <a:xfrm>
              <a:off x="403361" y="3552731"/>
              <a:ext cx="1769823" cy="0"/>
            </a:xfrm>
            <a:prstGeom prst="line">
              <a:avLst/>
            </a:prstGeom>
            <a:noFill/>
            <a:ln w="38100" cap="rnd">
              <a:solidFill>
                <a:schemeClr val="accent5"/>
              </a:solidFill>
              <a:prstDash val="solid"/>
              <a:round/>
              <a:headEnd type="none"/>
              <a:tailEnd/>
            </a:ln>
            <a:effectLst/>
          </p:spPr>
        </p:cxnSp>
      </p:grpSp>
      <p:sp>
        <p:nvSpPr>
          <p:cNvPr id="38" name="Rectangle 37">
            <a:extLst>
              <a:ext uri="{FF2B5EF4-FFF2-40B4-BE49-F238E27FC236}">
                <a16:creationId xmlns:a16="http://schemas.microsoft.com/office/drawing/2014/main" id="{5B59A658-B1B4-41D8-B33D-AD26F1099219}"/>
              </a:ext>
            </a:extLst>
          </p:cNvPr>
          <p:cNvSpPr/>
          <p:nvPr/>
        </p:nvSpPr>
        <p:spPr>
          <a:xfrm>
            <a:off x="45506" y="2265329"/>
            <a:ext cx="1544012" cy="369332"/>
          </a:xfrm>
          <a:prstGeom prst="rect">
            <a:avLst/>
          </a:prstGeom>
        </p:spPr>
        <p:txBody>
          <a:bodyPr wrap="none">
            <a:spAutoFit/>
          </a:bodyPr>
          <a:lstStyle/>
          <a:p>
            <a:pPr lvl="0" algn="ctr">
              <a:lnSpc>
                <a:spcPct val="100000"/>
              </a:lnSpc>
              <a:defRPr/>
            </a:pPr>
            <a:r>
              <a:rPr lang="en-US" b="1" dirty="0">
                <a:solidFill>
                  <a:schemeClr val="tx2"/>
                </a:solidFill>
              </a:rPr>
              <a:t>Impressions</a:t>
            </a:r>
          </a:p>
        </p:txBody>
      </p:sp>
      <p:sp>
        <p:nvSpPr>
          <p:cNvPr id="39" name="Rectangle 38">
            <a:extLst>
              <a:ext uri="{FF2B5EF4-FFF2-40B4-BE49-F238E27FC236}">
                <a16:creationId xmlns:a16="http://schemas.microsoft.com/office/drawing/2014/main" id="{217391EF-1DB6-410F-A6FD-C29D2DEBF03E}"/>
              </a:ext>
            </a:extLst>
          </p:cNvPr>
          <p:cNvSpPr/>
          <p:nvPr/>
        </p:nvSpPr>
        <p:spPr>
          <a:xfrm>
            <a:off x="237866" y="3452815"/>
            <a:ext cx="1159292" cy="369332"/>
          </a:xfrm>
          <a:prstGeom prst="rect">
            <a:avLst/>
          </a:prstGeom>
        </p:spPr>
        <p:txBody>
          <a:bodyPr wrap="none">
            <a:spAutoFit/>
          </a:bodyPr>
          <a:lstStyle/>
          <a:p>
            <a:pPr lvl="0" algn="ctr">
              <a:lnSpc>
                <a:spcPct val="100000"/>
              </a:lnSpc>
              <a:defRPr/>
            </a:pPr>
            <a:r>
              <a:rPr lang="en-US" b="1" dirty="0">
                <a:solidFill>
                  <a:schemeClr val="tx2"/>
                </a:solidFill>
              </a:rPr>
              <a:t>Engaged</a:t>
            </a:r>
          </a:p>
        </p:txBody>
      </p:sp>
      <p:sp>
        <p:nvSpPr>
          <p:cNvPr id="40" name="Rectangle 39">
            <a:extLst>
              <a:ext uri="{FF2B5EF4-FFF2-40B4-BE49-F238E27FC236}">
                <a16:creationId xmlns:a16="http://schemas.microsoft.com/office/drawing/2014/main" id="{8098415B-F050-4942-90DD-A5A4175FED2D}"/>
              </a:ext>
            </a:extLst>
          </p:cNvPr>
          <p:cNvSpPr/>
          <p:nvPr/>
        </p:nvSpPr>
        <p:spPr>
          <a:xfrm>
            <a:off x="254796" y="4415568"/>
            <a:ext cx="1159292" cy="646331"/>
          </a:xfrm>
          <a:prstGeom prst="rect">
            <a:avLst/>
          </a:prstGeom>
        </p:spPr>
        <p:txBody>
          <a:bodyPr wrap="none">
            <a:spAutoFit/>
          </a:bodyPr>
          <a:lstStyle/>
          <a:p>
            <a:pPr lvl="0" algn="ctr">
              <a:lnSpc>
                <a:spcPct val="100000"/>
              </a:lnSpc>
              <a:defRPr/>
            </a:pPr>
            <a:r>
              <a:rPr lang="en-US" b="1" dirty="0">
                <a:solidFill>
                  <a:schemeClr val="tx2"/>
                </a:solidFill>
              </a:rPr>
              <a:t>Net New </a:t>
            </a:r>
          </a:p>
          <a:p>
            <a:pPr lvl="0" algn="ctr">
              <a:lnSpc>
                <a:spcPct val="100000"/>
              </a:lnSpc>
              <a:defRPr/>
            </a:pPr>
            <a:r>
              <a:rPr lang="en-US" b="1" dirty="0">
                <a:solidFill>
                  <a:schemeClr val="tx2"/>
                </a:solidFill>
              </a:rPr>
              <a:t>Leads</a:t>
            </a:r>
          </a:p>
        </p:txBody>
      </p:sp>
      <p:sp>
        <p:nvSpPr>
          <p:cNvPr id="41" name="Rectangle 40">
            <a:extLst>
              <a:ext uri="{FF2B5EF4-FFF2-40B4-BE49-F238E27FC236}">
                <a16:creationId xmlns:a16="http://schemas.microsoft.com/office/drawing/2014/main" id="{AC4C30D2-A807-4378-925F-4BB8957E940A}"/>
              </a:ext>
            </a:extLst>
          </p:cNvPr>
          <p:cNvSpPr/>
          <p:nvPr/>
        </p:nvSpPr>
        <p:spPr>
          <a:xfrm>
            <a:off x="421508" y="5721193"/>
            <a:ext cx="825867" cy="369332"/>
          </a:xfrm>
          <a:prstGeom prst="rect">
            <a:avLst/>
          </a:prstGeom>
        </p:spPr>
        <p:txBody>
          <a:bodyPr wrap="none">
            <a:spAutoFit/>
          </a:bodyPr>
          <a:lstStyle/>
          <a:p>
            <a:pPr lvl="0" algn="ctr">
              <a:lnSpc>
                <a:spcPct val="100000"/>
              </a:lnSpc>
              <a:defRPr/>
            </a:pPr>
            <a:r>
              <a:rPr lang="en-US" b="1" dirty="0">
                <a:solidFill>
                  <a:schemeClr val="tx2"/>
                </a:solidFill>
              </a:rPr>
              <a:t>MQLs</a:t>
            </a:r>
          </a:p>
        </p:txBody>
      </p:sp>
      <p:grpSp>
        <p:nvGrpSpPr>
          <p:cNvPr id="49" name="Group 48">
            <a:extLst>
              <a:ext uri="{FF2B5EF4-FFF2-40B4-BE49-F238E27FC236}">
                <a16:creationId xmlns:a16="http://schemas.microsoft.com/office/drawing/2014/main" id="{864FD7DD-52DC-42C5-B71C-CFF5BC1DCE11}"/>
              </a:ext>
            </a:extLst>
          </p:cNvPr>
          <p:cNvGrpSpPr/>
          <p:nvPr/>
        </p:nvGrpSpPr>
        <p:grpSpPr>
          <a:xfrm>
            <a:off x="1740614" y="1841751"/>
            <a:ext cx="1544012" cy="1216487"/>
            <a:chOff x="1740614" y="1841751"/>
            <a:chExt cx="1544012" cy="1216487"/>
          </a:xfrm>
        </p:grpSpPr>
        <p:graphicFrame>
          <p:nvGraphicFramePr>
            <p:cNvPr id="17" name="Chart 16">
              <a:extLst>
                <a:ext uri="{FF2B5EF4-FFF2-40B4-BE49-F238E27FC236}">
                  <a16:creationId xmlns:a16="http://schemas.microsoft.com/office/drawing/2014/main" id="{6C5E8E5F-0034-4339-AEA7-C0D1BE3CEA3C}"/>
                </a:ext>
              </a:extLst>
            </p:cNvPr>
            <p:cNvGraphicFramePr/>
            <p:nvPr>
              <p:extLst>
                <p:ext uri="{D42A27DB-BD31-4B8C-83A1-F6EECF244321}">
                  <p14:modId xmlns:p14="http://schemas.microsoft.com/office/powerpoint/2010/main" val="2694217123"/>
                </p:ext>
              </p:extLst>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BA5A95A0-C5BE-4CC9-BB36-7F40EE67BE58}"/>
                </a:ext>
              </a:extLst>
            </p:cNvPr>
            <p:cNvSpPr txBox="1"/>
            <p:nvPr/>
          </p:nvSpPr>
          <p:spPr>
            <a:xfrm>
              <a:off x="2121707" y="2255557"/>
              <a:ext cx="811496" cy="369332"/>
            </a:xfrm>
            <a:prstGeom prst="rect">
              <a:avLst/>
            </a:prstGeom>
            <a:noFill/>
          </p:spPr>
          <p:txBody>
            <a:bodyPr wrap="square" rtlCol="0">
              <a:spAutoFit/>
            </a:bodyPr>
            <a:lstStyle/>
            <a:p>
              <a:pPr algn="ctr"/>
              <a:r>
                <a:rPr lang="en-US" dirty="0">
                  <a:solidFill>
                    <a:schemeClr val="accent1"/>
                  </a:solidFill>
                </a:rPr>
                <a:t>5.9M</a:t>
              </a:r>
            </a:p>
          </p:txBody>
        </p:sp>
      </p:grpSp>
      <p:grpSp>
        <p:nvGrpSpPr>
          <p:cNvPr id="50" name="Group 49">
            <a:extLst>
              <a:ext uri="{FF2B5EF4-FFF2-40B4-BE49-F238E27FC236}">
                <a16:creationId xmlns:a16="http://schemas.microsoft.com/office/drawing/2014/main" id="{728EF8C5-17CB-4FB5-A89C-D0152C2C997C}"/>
              </a:ext>
            </a:extLst>
          </p:cNvPr>
          <p:cNvGrpSpPr/>
          <p:nvPr/>
        </p:nvGrpSpPr>
        <p:grpSpPr>
          <a:xfrm>
            <a:off x="1721704" y="3029237"/>
            <a:ext cx="1544012" cy="1216487"/>
            <a:chOff x="1740614" y="1841751"/>
            <a:chExt cx="1544012" cy="1216487"/>
          </a:xfrm>
        </p:grpSpPr>
        <p:graphicFrame>
          <p:nvGraphicFramePr>
            <p:cNvPr id="51" name="Chart 50">
              <a:extLst>
                <a:ext uri="{FF2B5EF4-FFF2-40B4-BE49-F238E27FC236}">
                  <a16:creationId xmlns:a16="http://schemas.microsoft.com/office/drawing/2014/main" id="{5F27EDBD-7B28-48F9-A52D-4139DC1FFCC5}"/>
                </a:ext>
              </a:extLst>
            </p:cNvPr>
            <p:cNvGraphicFramePr/>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3"/>
            </a:graphicData>
          </a:graphic>
        </p:graphicFrame>
        <p:sp>
          <p:nvSpPr>
            <p:cNvPr id="52" name="TextBox 51">
              <a:extLst>
                <a:ext uri="{FF2B5EF4-FFF2-40B4-BE49-F238E27FC236}">
                  <a16:creationId xmlns:a16="http://schemas.microsoft.com/office/drawing/2014/main" id="{946F6380-3447-45B0-8ACF-A81D979F83AB}"/>
                </a:ext>
              </a:extLst>
            </p:cNvPr>
            <p:cNvSpPr txBox="1"/>
            <p:nvPr/>
          </p:nvSpPr>
          <p:spPr>
            <a:xfrm>
              <a:off x="2182420" y="2265328"/>
              <a:ext cx="660400" cy="369332"/>
            </a:xfrm>
            <a:prstGeom prst="rect">
              <a:avLst/>
            </a:prstGeom>
            <a:noFill/>
          </p:spPr>
          <p:txBody>
            <a:bodyPr wrap="square" rtlCol="0">
              <a:spAutoFit/>
            </a:bodyPr>
            <a:lstStyle/>
            <a:p>
              <a:pPr algn="ctr"/>
              <a:r>
                <a:rPr lang="en-US" dirty="0">
                  <a:solidFill>
                    <a:schemeClr val="accent1"/>
                  </a:solidFill>
                </a:rPr>
                <a:t>32k</a:t>
              </a:r>
            </a:p>
          </p:txBody>
        </p:sp>
      </p:grpSp>
      <p:grpSp>
        <p:nvGrpSpPr>
          <p:cNvPr id="53" name="Group 52">
            <a:extLst>
              <a:ext uri="{FF2B5EF4-FFF2-40B4-BE49-F238E27FC236}">
                <a16:creationId xmlns:a16="http://schemas.microsoft.com/office/drawing/2014/main" id="{846D22E6-9285-43C3-BCB2-CC6EA12D7B3B}"/>
              </a:ext>
            </a:extLst>
          </p:cNvPr>
          <p:cNvGrpSpPr/>
          <p:nvPr/>
        </p:nvGrpSpPr>
        <p:grpSpPr>
          <a:xfrm>
            <a:off x="1738634" y="5433208"/>
            <a:ext cx="1544012" cy="1216487"/>
            <a:chOff x="1740614" y="1841751"/>
            <a:chExt cx="1544012" cy="1216487"/>
          </a:xfrm>
        </p:grpSpPr>
        <p:graphicFrame>
          <p:nvGraphicFramePr>
            <p:cNvPr id="54" name="Chart 53">
              <a:extLst>
                <a:ext uri="{FF2B5EF4-FFF2-40B4-BE49-F238E27FC236}">
                  <a16:creationId xmlns:a16="http://schemas.microsoft.com/office/drawing/2014/main" id="{82211EF8-DC8C-47DE-8F2E-0A2C3A45756C}"/>
                </a:ext>
              </a:extLst>
            </p:cNvPr>
            <p:cNvGraphicFramePr/>
            <p:nvPr>
              <p:extLst>
                <p:ext uri="{D42A27DB-BD31-4B8C-83A1-F6EECF244321}">
                  <p14:modId xmlns:p14="http://schemas.microsoft.com/office/powerpoint/2010/main" val="964157867"/>
                </p:ext>
              </p:extLst>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Box 54">
              <a:extLst>
                <a:ext uri="{FF2B5EF4-FFF2-40B4-BE49-F238E27FC236}">
                  <a16:creationId xmlns:a16="http://schemas.microsoft.com/office/drawing/2014/main" id="{228FD9BD-DACE-4530-AB96-FA560B29FB33}"/>
                </a:ext>
              </a:extLst>
            </p:cNvPr>
            <p:cNvSpPr txBox="1"/>
            <p:nvPr/>
          </p:nvSpPr>
          <p:spPr>
            <a:xfrm>
              <a:off x="2182420" y="2265328"/>
              <a:ext cx="660400" cy="369332"/>
            </a:xfrm>
            <a:prstGeom prst="rect">
              <a:avLst/>
            </a:prstGeom>
            <a:noFill/>
          </p:spPr>
          <p:txBody>
            <a:bodyPr wrap="square" rtlCol="0">
              <a:spAutoFit/>
            </a:bodyPr>
            <a:lstStyle/>
            <a:p>
              <a:pPr algn="ctr"/>
              <a:r>
                <a:rPr lang="en-US" dirty="0">
                  <a:solidFill>
                    <a:schemeClr val="accent1"/>
                  </a:solidFill>
                </a:rPr>
                <a:t>242</a:t>
              </a:r>
            </a:p>
          </p:txBody>
        </p:sp>
      </p:grpSp>
      <p:grpSp>
        <p:nvGrpSpPr>
          <p:cNvPr id="56" name="Group 55">
            <a:extLst>
              <a:ext uri="{FF2B5EF4-FFF2-40B4-BE49-F238E27FC236}">
                <a16:creationId xmlns:a16="http://schemas.microsoft.com/office/drawing/2014/main" id="{36357E53-5133-4DC6-B198-26097B1B1F00}"/>
              </a:ext>
            </a:extLst>
          </p:cNvPr>
          <p:cNvGrpSpPr/>
          <p:nvPr/>
        </p:nvGrpSpPr>
        <p:grpSpPr>
          <a:xfrm>
            <a:off x="1738634" y="4245723"/>
            <a:ext cx="1544012" cy="1216487"/>
            <a:chOff x="1740614" y="1956985"/>
            <a:chExt cx="1544012" cy="1216487"/>
          </a:xfrm>
        </p:grpSpPr>
        <p:graphicFrame>
          <p:nvGraphicFramePr>
            <p:cNvPr id="57" name="Chart 56">
              <a:extLst>
                <a:ext uri="{FF2B5EF4-FFF2-40B4-BE49-F238E27FC236}">
                  <a16:creationId xmlns:a16="http://schemas.microsoft.com/office/drawing/2014/main" id="{8A8996BD-CFE1-4C10-AF1F-72300718B05F}"/>
                </a:ext>
              </a:extLst>
            </p:cNvPr>
            <p:cNvGraphicFramePr/>
            <p:nvPr>
              <p:extLst>
                <p:ext uri="{D42A27DB-BD31-4B8C-83A1-F6EECF244321}">
                  <p14:modId xmlns:p14="http://schemas.microsoft.com/office/powerpoint/2010/main" val="884500643"/>
                </p:ext>
              </p:extLst>
            </p:nvPr>
          </p:nvGraphicFramePr>
          <p:xfrm>
            <a:off x="1740614" y="1956985"/>
            <a:ext cx="1544012" cy="1216487"/>
          </p:xfrm>
          <a:graphic>
            <a:graphicData uri="http://schemas.openxmlformats.org/drawingml/2006/chart">
              <c:chart xmlns:c="http://schemas.openxmlformats.org/drawingml/2006/chart" xmlns:r="http://schemas.openxmlformats.org/officeDocument/2006/relationships" r:id="rId5"/>
            </a:graphicData>
          </a:graphic>
        </p:graphicFrame>
        <p:sp>
          <p:nvSpPr>
            <p:cNvPr id="58" name="TextBox 57">
              <a:extLst>
                <a:ext uri="{FF2B5EF4-FFF2-40B4-BE49-F238E27FC236}">
                  <a16:creationId xmlns:a16="http://schemas.microsoft.com/office/drawing/2014/main" id="{1209FDB6-5346-4B12-A6EC-50853C507CA8}"/>
                </a:ext>
              </a:extLst>
            </p:cNvPr>
            <p:cNvSpPr txBox="1"/>
            <p:nvPr/>
          </p:nvSpPr>
          <p:spPr>
            <a:xfrm>
              <a:off x="2182420" y="2366062"/>
              <a:ext cx="660400" cy="369332"/>
            </a:xfrm>
            <a:prstGeom prst="rect">
              <a:avLst/>
            </a:prstGeom>
            <a:noFill/>
          </p:spPr>
          <p:txBody>
            <a:bodyPr wrap="square" rtlCol="0">
              <a:spAutoFit/>
            </a:bodyPr>
            <a:lstStyle/>
            <a:p>
              <a:pPr algn="ctr"/>
              <a:r>
                <a:rPr lang="en-US" dirty="0">
                  <a:solidFill>
                    <a:schemeClr val="accent1"/>
                  </a:solidFill>
                </a:rPr>
                <a:t>1.5k</a:t>
              </a:r>
            </a:p>
          </p:txBody>
        </p:sp>
      </p:grpSp>
      <p:grpSp>
        <p:nvGrpSpPr>
          <p:cNvPr id="59" name="Group 58">
            <a:extLst>
              <a:ext uri="{FF2B5EF4-FFF2-40B4-BE49-F238E27FC236}">
                <a16:creationId xmlns:a16="http://schemas.microsoft.com/office/drawing/2014/main" id="{05679836-6195-4E9E-88BD-FEB4AF1803A9}"/>
              </a:ext>
            </a:extLst>
          </p:cNvPr>
          <p:cNvGrpSpPr/>
          <p:nvPr/>
        </p:nvGrpSpPr>
        <p:grpSpPr>
          <a:xfrm>
            <a:off x="3857557" y="1841751"/>
            <a:ext cx="1544012" cy="1216487"/>
            <a:chOff x="1740614" y="1841751"/>
            <a:chExt cx="1544012" cy="1216487"/>
          </a:xfrm>
        </p:grpSpPr>
        <p:graphicFrame>
          <p:nvGraphicFramePr>
            <p:cNvPr id="60" name="Chart 59">
              <a:extLst>
                <a:ext uri="{FF2B5EF4-FFF2-40B4-BE49-F238E27FC236}">
                  <a16:creationId xmlns:a16="http://schemas.microsoft.com/office/drawing/2014/main" id="{6EB1FE29-55F9-4BB5-8F9F-8568F8B3B96E}"/>
                </a:ext>
              </a:extLst>
            </p:cNvPr>
            <p:cNvGraphicFramePr/>
            <p:nvPr>
              <p:extLst>
                <p:ext uri="{D42A27DB-BD31-4B8C-83A1-F6EECF244321}">
                  <p14:modId xmlns:p14="http://schemas.microsoft.com/office/powerpoint/2010/main" val="995862456"/>
                </p:ext>
              </p:extLst>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6"/>
            </a:graphicData>
          </a:graphic>
        </p:graphicFrame>
        <p:sp>
          <p:nvSpPr>
            <p:cNvPr id="61" name="TextBox 60">
              <a:extLst>
                <a:ext uri="{FF2B5EF4-FFF2-40B4-BE49-F238E27FC236}">
                  <a16:creationId xmlns:a16="http://schemas.microsoft.com/office/drawing/2014/main" id="{976F18D1-F1DC-4368-8C04-06620F6B9216}"/>
                </a:ext>
              </a:extLst>
            </p:cNvPr>
            <p:cNvSpPr txBox="1"/>
            <p:nvPr/>
          </p:nvSpPr>
          <p:spPr>
            <a:xfrm>
              <a:off x="2109328" y="2265328"/>
              <a:ext cx="768763" cy="369332"/>
            </a:xfrm>
            <a:prstGeom prst="rect">
              <a:avLst/>
            </a:prstGeom>
            <a:noFill/>
          </p:spPr>
          <p:txBody>
            <a:bodyPr wrap="square" rtlCol="0">
              <a:spAutoFit/>
            </a:bodyPr>
            <a:lstStyle/>
            <a:p>
              <a:pPr algn="ctr"/>
              <a:r>
                <a:rPr lang="en-US" dirty="0">
                  <a:solidFill>
                    <a:schemeClr val="accent2"/>
                  </a:solidFill>
                </a:rPr>
                <a:t>2.2M</a:t>
              </a:r>
            </a:p>
          </p:txBody>
        </p:sp>
      </p:grpSp>
      <p:grpSp>
        <p:nvGrpSpPr>
          <p:cNvPr id="62" name="Group 61">
            <a:extLst>
              <a:ext uri="{FF2B5EF4-FFF2-40B4-BE49-F238E27FC236}">
                <a16:creationId xmlns:a16="http://schemas.microsoft.com/office/drawing/2014/main" id="{434CED13-C828-4FFD-8B3E-5065B98194AA}"/>
              </a:ext>
            </a:extLst>
          </p:cNvPr>
          <p:cNvGrpSpPr/>
          <p:nvPr/>
        </p:nvGrpSpPr>
        <p:grpSpPr>
          <a:xfrm>
            <a:off x="3838647" y="3029237"/>
            <a:ext cx="1544012" cy="1216487"/>
            <a:chOff x="1740614" y="1841751"/>
            <a:chExt cx="1544012" cy="1216487"/>
          </a:xfrm>
        </p:grpSpPr>
        <p:graphicFrame>
          <p:nvGraphicFramePr>
            <p:cNvPr id="63" name="Chart 62">
              <a:extLst>
                <a:ext uri="{FF2B5EF4-FFF2-40B4-BE49-F238E27FC236}">
                  <a16:creationId xmlns:a16="http://schemas.microsoft.com/office/drawing/2014/main" id="{80BFED9A-8BDD-4B37-B05D-D9E1791FFECA}"/>
                </a:ext>
              </a:extLst>
            </p:cNvPr>
            <p:cNvGraphicFramePr/>
            <p:nvPr>
              <p:extLst>
                <p:ext uri="{D42A27DB-BD31-4B8C-83A1-F6EECF244321}">
                  <p14:modId xmlns:p14="http://schemas.microsoft.com/office/powerpoint/2010/main" val="3206042047"/>
                </p:ext>
              </p:extLst>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7"/>
            </a:graphicData>
          </a:graphic>
        </p:graphicFrame>
        <p:sp>
          <p:nvSpPr>
            <p:cNvPr id="64" name="TextBox 63">
              <a:extLst>
                <a:ext uri="{FF2B5EF4-FFF2-40B4-BE49-F238E27FC236}">
                  <a16:creationId xmlns:a16="http://schemas.microsoft.com/office/drawing/2014/main" id="{60AE3499-F79C-42C5-9DCE-38297E80A687}"/>
                </a:ext>
              </a:extLst>
            </p:cNvPr>
            <p:cNvSpPr txBox="1"/>
            <p:nvPr/>
          </p:nvSpPr>
          <p:spPr>
            <a:xfrm>
              <a:off x="2182420" y="2265328"/>
              <a:ext cx="660400" cy="369332"/>
            </a:xfrm>
            <a:prstGeom prst="rect">
              <a:avLst/>
            </a:prstGeom>
            <a:noFill/>
          </p:spPr>
          <p:txBody>
            <a:bodyPr wrap="square" rtlCol="0">
              <a:spAutoFit/>
            </a:bodyPr>
            <a:lstStyle/>
            <a:p>
              <a:pPr algn="ctr"/>
              <a:r>
                <a:rPr lang="en-US" dirty="0">
                  <a:solidFill>
                    <a:schemeClr val="accent2"/>
                  </a:solidFill>
                </a:rPr>
                <a:t>6.6k</a:t>
              </a:r>
            </a:p>
          </p:txBody>
        </p:sp>
      </p:grpSp>
      <p:grpSp>
        <p:nvGrpSpPr>
          <p:cNvPr id="65" name="Group 64">
            <a:extLst>
              <a:ext uri="{FF2B5EF4-FFF2-40B4-BE49-F238E27FC236}">
                <a16:creationId xmlns:a16="http://schemas.microsoft.com/office/drawing/2014/main" id="{27E92F73-194D-4FB6-A263-E20488432BDB}"/>
              </a:ext>
            </a:extLst>
          </p:cNvPr>
          <p:cNvGrpSpPr/>
          <p:nvPr/>
        </p:nvGrpSpPr>
        <p:grpSpPr>
          <a:xfrm>
            <a:off x="3855577" y="5433208"/>
            <a:ext cx="1544012" cy="1216487"/>
            <a:chOff x="1740614" y="1841751"/>
            <a:chExt cx="1544012" cy="1216487"/>
          </a:xfrm>
        </p:grpSpPr>
        <p:graphicFrame>
          <p:nvGraphicFramePr>
            <p:cNvPr id="66" name="Chart 65">
              <a:extLst>
                <a:ext uri="{FF2B5EF4-FFF2-40B4-BE49-F238E27FC236}">
                  <a16:creationId xmlns:a16="http://schemas.microsoft.com/office/drawing/2014/main" id="{6DBA4A2C-F2F9-4C57-936E-983DF06E1634}"/>
                </a:ext>
              </a:extLst>
            </p:cNvPr>
            <p:cNvGraphicFramePr/>
            <p:nvPr>
              <p:extLst>
                <p:ext uri="{D42A27DB-BD31-4B8C-83A1-F6EECF244321}">
                  <p14:modId xmlns:p14="http://schemas.microsoft.com/office/powerpoint/2010/main" val="389188183"/>
                </p:ext>
              </p:extLst>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8"/>
            </a:graphicData>
          </a:graphic>
        </p:graphicFrame>
        <p:sp>
          <p:nvSpPr>
            <p:cNvPr id="67" name="TextBox 66">
              <a:extLst>
                <a:ext uri="{FF2B5EF4-FFF2-40B4-BE49-F238E27FC236}">
                  <a16:creationId xmlns:a16="http://schemas.microsoft.com/office/drawing/2014/main" id="{6C606534-EA12-402B-9155-CA70E2F46285}"/>
                </a:ext>
              </a:extLst>
            </p:cNvPr>
            <p:cNvSpPr txBox="1"/>
            <p:nvPr/>
          </p:nvSpPr>
          <p:spPr>
            <a:xfrm>
              <a:off x="2182420" y="2265328"/>
              <a:ext cx="660400" cy="369332"/>
            </a:xfrm>
            <a:prstGeom prst="rect">
              <a:avLst/>
            </a:prstGeom>
            <a:noFill/>
          </p:spPr>
          <p:txBody>
            <a:bodyPr wrap="square" rtlCol="0">
              <a:spAutoFit/>
            </a:bodyPr>
            <a:lstStyle/>
            <a:p>
              <a:pPr algn="ctr"/>
              <a:r>
                <a:rPr lang="en-US" dirty="0">
                  <a:solidFill>
                    <a:schemeClr val="accent2"/>
                  </a:solidFill>
                </a:rPr>
                <a:t>19</a:t>
              </a:r>
            </a:p>
          </p:txBody>
        </p:sp>
      </p:grpSp>
      <p:grpSp>
        <p:nvGrpSpPr>
          <p:cNvPr id="68" name="Group 67">
            <a:extLst>
              <a:ext uri="{FF2B5EF4-FFF2-40B4-BE49-F238E27FC236}">
                <a16:creationId xmlns:a16="http://schemas.microsoft.com/office/drawing/2014/main" id="{0066982D-2FCB-484E-BE68-BF289DF7810E}"/>
              </a:ext>
            </a:extLst>
          </p:cNvPr>
          <p:cNvGrpSpPr/>
          <p:nvPr/>
        </p:nvGrpSpPr>
        <p:grpSpPr>
          <a:xfrm>
            <a:off x="3855577" y="4245723"/>
            <a:ext cx="1544012" cy="1216487"/>
            <a:chOff x="1740614" y="1956985"/>
            <a:chExt cx="1544012" cy="1216487"/>
          </a:xfrm>
        </p:grpSpPr>
        <p:graphicFrame>
          <p:nvGraphicFramePr>
            <p:cNvPr id="69" name="Chart 68">
              <a:extLst>
                <a:ext uri="{FF2B5EF4-FFF2-40B4-BE49-F238E27FC236}">
                  <a16:creationId xmlns:a16="http://schemas.microsoft.com/office/drawing/2014/main" id="{83186361-BE8A-4271-A024-15EFDB93323F}"/>
                </a:ext>
              </a:extLst>
            </p:cNvPr>
            <p:cNvGraphicFramePr/>
            <p:nvPr>
              <p:extLst>
                <p:ext uri="{D42A27DB-BD31-4B8C-83A1-F6EECF244321}">
                  <p14:modId xmlns:p14="http://schemas.microsoft.com/office/powerpoint/2010/main" val="2132738493"/>
                </p:ext>
              </p:extLst>
            </p:nvPr>
          </p:nvGraphicFramePr>
          <p:xfrm>
            <a:off x="1740614" y="1956985"/>
            <a:ext cx="1544012" cy="1216487"/>
          </p:xfrm>
          <a:graphic>
            <a:graphicData uri="http://schemas.openxmlformats.org/drawingml/2006/chart">
              <c:chart xmlns:c="http://schemas.openxmlformats.org/drawingml/2006/chart" xmlns:r="http://schemas.openxmlformats.org/officeDocument/2006/relationships" r:id="rId9"/>
            </a:graphicData>
          </a:graphic>
        </p:graphicFrame>
        <p:sp>
          <p:nvSpPr>
            <p:cNvPr id="70" name="TextBox 69">
              <a:extLst>
                <a:ext uri="{FF2B5EF4-FFF2-40B4-BE49-F238E27FC236}">
                  <a16:creationId xmlns:a16="http://schemas.microsoft.com/office/drawing/2014/main" id="{0DFF3789-AFB2-4114-8520-AF103C1C0326}"/>
                </a:ext>
              </a:extLst>
            </p:cNvPr>
            <p:cNvSpPr txBox="1"/>
            <p:nvPr/>
          </p:nvSpPr>
          <p:spPr>
            <a:xfrm>
              <a:off x="2182420" y="2366062"/>
              <a:ext cx="660400" cy="369332"/>
            </a:xfrm>
            <a:prstGeom prst="rect">
              <a:avLst/>
            </a:prstGeom>
            <a:noFill/>
          </p:spPr>
          <p:txBody>
            <a:bodyPr wrap="square" rtlCol="0">
              <a:spAutoFit/>
            </a:bodyPr>
            <a:lstStyle/>
            <a:p>
              <a:pPr algn="ctr"/>
              <a:r>
                <a:rPr lang="en-US" dirty="0">
                  <a:solidFill>
                    <a:schemeClr val="accent2"/>
                  </a:solidFill>
                </a:rPr>
                <a:t>1.8k</a:t>
              </a:r>
            </a:p>
          </p:txBody>
        </p:sp>
      </p:grpSp>
      <p:grpSp>
        <p:nvGrpSpPr>
          <p:cNvPr id="71" name="Group 70">
            <a:extLst>
              <a:ext uri="{FF2B5EF4-FFF2-40B4-BE49-F238E27FC236}">
                <a16:creationId xmlns:a16="http://schemas.microsoft.com/office/drawing/2014/main" id="{836BCBA4-B624-49DF-A58B-9B7BB490309E}"/>
              </a:ext>
            </a:extLst>
          </p:cNvPr>
          <p:cNvGrpSpPr/>
          <p:nvPr/>
        </p:nvGrpSpPr>
        <p:grpSpPr>
          <a:xfrm>
            <a:off x="5955590" y="1841751"/>
            <a:ext cx="1544012" cy="1216487"/>
            <a:chOff x="1740614" y="1841751"/>
            <a:chExt cx="1544012" cy="1216487"/>
          </a:xfrm>
        </p:grpSpPr>
        <p:graphicFrame>
          <p:nvGraphicFramePr>
            <p:cNvPr id="72" name="Chart 71">
              <a:extLst>
                <a:ext uri="{FF2B5EF4-FFF2-40B4-BE49-F238E27FC236}">
                  <a16:creationId xmlns:a16="http://schemas.microsoft.com/office/drawing/2014/main" id="{5FEE87FE-6B25-4DB4-92E8-FD137475B732}"/>
                </a:ext>
              </a:extLst>
            </p:cNvPr>
            <p:cNvGraphicFramePr/>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10"/>
            </a:graphicData>
          </a:graphic>
        </p:graphicFrame>
        <p:sp>
          <p:nvSpPr>
            <p:cNvPr id="73" name="TextBox 72">
              <a:extLst>
                <a:ext uri="{FF2B5EF4-FFF2-40B4-BE49-F238E27FC236}">
                  <a16:creationId xmlns:a16="http://schemas.microsoft.com/office/drawing/2014/main" id="{5DFD9996-302E-4911-8DB9-7C840B9701A1}"/>
                </a:ext>
              </a:extLst>
            </p:cNvPr>
            <p:cNvSpPr txBox="1"/>
            <p:nvPr/>
          </p:nvSpPr>
          <p:spPr>
            <a:xfrm>
              <a:off x="2155394" y="2269979"/>
              <a:ext cx="710490" cy="369332"/>
            </a:xfrm>
            <a:prstGeom prst="rect">
              <a:avLst/>
            </a:prstGeom>
            <a:noFill/>
          </p:spPr>
          <p:txBody>
            <a:bodyPr wrap="square" rtlCol="0">
              <a:spAutoFit/>
            </a:bodyPr>
            <a:lstStyle/>
            <a:p>
              <a:pPr algn="ctr"/>
              <a:r>
                <a:rPr lang="en-US" dirty="0">
                  <a:solidFill>
                    <a:schemeClr val="accent5"/>
                  </a:solidFill>
                </a:rPr>
                <a:t>3.6M</a:t>
              </a:r>
            </a:p>
          </p:txBody>
        </p:sp>
      </p:grpSp>
      <p:grpSp>
        <p:nvGrpSpPr>
          <p:cNvPr id="74" name="Group 73">
            <a:extLst>
              <a:ext uri="{FF2B5EF4-FFF2-40B4-BE49-F238E27FC236}">
                <a16:creationId xmlns:a16="http://schemas.microsoft.com/office/drawing/2014/main" id="{5E2D54AC-6518-4B27-99EE-5F9559F38751}"/>
              </a:ext>
            </a:extLst>
          </p:cNvPr>
          <p:cNvGrpSpPr/>
          <p:nvPr/>
        </p:nvGrpSpPr>
        <p:grpSpPr>
          <a:xfrm>
            <a:off x="5936680" y="3029237"/>
            <a:ext cx="1544012" cy="1216487"/>
            <a:chOff x="1740614" y="1841751"/>
            <a:chExt cx="1544012" cy="1216487"/>
          </a:xfrm>
        </p:grpSpPr>
        <p:graphicFrame>
          <p:nvGraphicFramePr>
            <p:cNvPr id="75" name="Chart 74">
              <a:extLst>
                <a:ext uri="{FF2B5EF4-FFF2-40B4-BE49-F238E27FC236}">
                  <a16:creationId xmlns:a16="http://schemas.microsoft.com/office/drawing/2014/main" id="{0BFB31E4-60DE-4CA3-875D-245BDBF349A1}"/>
                </a:ext>
              </a:extLst>
            </p:cNvPr>
            <p:cNvGraphicFramePr/>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11"/>
            </a:graphicData>
          </a:graphic>
        </p:graphicFrame>
        <p:sp>
          <p:nvSpPr>
            <p:cNvPr id="76" name="TextBox 75">
              <a:extLst>
                <a:ext uri="{FF2B5EF4-FFF2-40B4-BE49-F238E27FC236}">
                  <a16:creationId xmlns:a16="http://schemas.microsoft.com/office/drawing/2014/main" id="{4B262DD6-B0B4-427B-9FED-2F08FA6D434D}"/>
                </a:ext>
              </a:extLst>
            </p:cNvPr>
            <p:cNvSpPr txBox="1"/>
            <p:nvPr/>
          </p:nvSpPr>
          <p:spPr>
            <a:xfrm>
              <a:off x="2151240" y="2265328"/>
              <a:ext cx="756619" cy="369332"/>
            </a:xfrm>
            <a:prstGeom prst="rect">
              <a:avLst/>
            </a:prstGeom>
            <a:noFill/>
          </p:spPr>
          <p:txBody>
            <a:bodyPr wrap="square" rtlCol="0">
              <a:spAutoFit/>
            </a:bodyPr>
            <a:lstStyle/>
            <a:p>
              <a:pPr algn="ctr"/>
              <a:r>
                <a:rPr lang="en-US" dirty="0">
                  <a:solidFill>
                    <a:schemeClr val="accent5"/>
                  </a:solidFill>
                </a:rPr>
                <a:t>24.8k</a:t>
              </a:r>
            </a:p>
          </p:txBody>
        </p:sp>
      </p:grpSp>
      <p:grpSp>
        <p:nvGrpSpPr>
          <p:cNvPr id="77" name="Group 76">
            <a:extLst>
              <a:ext uri="{FF2B5EF4-FFF2-40B4-BE49-F238E27FC236}">
                <a16:creationId xmlns:a16="http://schemas.microsoft.com/office/drawing/2014/main" id="{167FE5AF-D8D1-4E6C-8186-F9F91A8C8DAC}"/>
              </a:ext>
            </a:extLst>
          </p:cNvPr>
          <p:cNvGrpSpPr/>
          <p:nvPr/>
        </p:nvGrpSpPr>
        <p:grpSpPr>
          <a:xfrm>
            <a:off x="5953610" y="5433208"/>
            <a:ext cx="1544012" cy="1216487"/>
            <a:chOff x="1740614" y="1841751"/>
            <a:chExt cx="1544012" cy="1216487"/>
          </a:xfrm>
        </p:grpSpPr>
        <p:graphicFrame>
          <p:nvGraphicFramePr>
            <p:cNvPr id="78" name="Chart 77">
              <a:extLst>
                <a:ext uri="{FF2B5EF4-FFF2-40B4-BE49-F238E27FC236}">
                  <a16:creationId xmlns:a16="http://schemas.microsoft.com/office/drawing/2014/main" id="{1A73D575-4ADF-43CD-BCE3-3DBF2338C36E}"/>
                </a:ext>
              </a:extLst>
            </p:cNvPr>
            <p:cNvGraphicFramePr/>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12"/>
            </a:graphicData>
          </a:graphic>
        </p:graphicFrame>
        <p:sp>
          <p:nvSpPr>
            <p:cNvPr id="79" name="TextBox 78">
              <a:extLst>
                <a:ext uri="{FF2B5EF4-FFF2-40B4-BE49-F238E27FC236}">
                  <a16:creationId xmlns:a16="http://schemas.microsoft.com/office/drawing/2014/main" id="{8B91187B-4B89-4DA8-9970-1AA21D2202EB}"/>
                </a:ext>
              </a:extLst>
            </p:cNvPr>
            <p:cNvSpPr txBox="1"/>
            <p:nvPr/>
          </p:nvSpPr>
          <p:spPr>
            <a:xfrm>
              <a:off x="2182420" y="2265328"/>
              <a:ext cx="660400" cy="369332"/>
            </a:xfrm>
            <a:prstGeom prst="rect">
              <a:avLst/>
            </a:prstGeom>
            <a:noFill/>
          </p:spPr>
          <p:txBody>
            <a:bodyPr wrap="square" rtlCol="0">
              <a:spAutoFit/>
            </a:bodyPr>
            <a:lstStyle/>
            <a:p>
              <a:pPr algn="ctr"/>
              <a:r>
                <a:rPr lang="en-US" dirty="0">
                  <a:solidFill>
                    <a:schemeClr val="accent5"/>
                  </a:solidFill>
                </a:rPr>
                <a:t>854</a:t>
              </a:r>
            </a:p>
          </p:txBody>
        </p:sp>
      </p:grpSp>
      <p:grpSp>
        <p:nvGrpSpPr>
          <p:cNvPr id="80" name="Group 79">
            <a:extLst>
              <a:ext uri="{FF2B5EF4-FFF2-40B4-BE49-F238E27FC236}">
                <a16:creationId xmlns:a16="http://schemas.microsoft.com/office/drawing/2014/main" id="{9F595189-3D52-4AEC-9071-452D242845A4}"/>
              </a:ext>
            </a:extLst>
          </p:cNvPr>
          <p:cNvGrpSpPr/>
          <p:nvPr/>
        </p:nvGrpSpPr>
        <p:grpSpPr>
          <a:xfrm>
            <a:off x="5953610" y="4245723"/>
            <a:ext cx="1544012" cy="1216487"/>
            <a:chOff x="1740614" y="1956985"/>
            <a:chExt cx="1544012" cy="1216487"/>
          </a:xfrm>
        </p:grpSpPr>
        <p:graphicFrame>
          <p:nvGraphicFramePr>
            <p:cNvPr id="81" name="Chart 80">
              <a:extLst>
                <a:ext uri="{FF2B5EF4-FFF2-40B4-BE49-F238E27FC236}">
                  <a16:creationId xmlns:a16="http://schemas.microsoft.com/office/drawing/2014/main" id="{7A091B1A-6F92-4423-8098-9FFCBA58ABC7}"/>
                </a:ext>
              </a:extLst>
            </p:cNvPr>
            <p:cNvGraphicFramePr/>
            <p:nvPr/>
          </p:nvGraphicFramePr>
          <p:xfrm>
            <a:off x="1740614" y="1956985"/>
            <a:ext cx="1544012" cy="1216487"/>
          </p:xfrm>
          <a:graphic>
            <a:graphicData uri="http://schemas.openxmlformats.org/drawingml/2006/chart">
              <c:chart xmlns:c="http://schemas.openxmlformats.org/drawingml/2006/chart" xmlns:r="http://schemas.openxmlformats.org/officeDocument/2006/relationships" r:id="rId13"/>
            </a:graphicData>
          </a:graphic>
        </p:graphicFrame>
        <p:sp>
          <p:nvSpPr>
            <p:cNvPr id="82" name="TextBox 81">
              <a:extLst>
                <a:ext uri="{FF2B5EF4-FFF2-40B4-BE49-F238E27FC236}">
                  <a16:creationId xmlns:a16="http://schemas.microsoft.com/office/drawing/2014/main" id="{69C519A1-1FF6-4C74-A92C-96BDFDF3959E}"/>
                </a:ext>
              </a:extLst>
            </p:cNvPr>
            <p:cNvSpPr txBox="1"/>
            <p:nvPr/>
          </p:nvSpPr>
          <p:spPr>
            <a:xfrm>
              <a:off x="2182420" y="2366062"/>
              <a:ext cx="660400" cy="369332"/>
            </a:xfrm>
            <a:prstGeom prst="rect">
              <a:avLst/>
            </a:prstGeom>
            <a:noFill/>
          </p:spPr>
          <p:txBody>
            <a:bodyPr wrap="square" rtlCol="0">
              <a:spAutoFit/>
            </a:bodyPr>
            <a:lstStyle/>
            <a:p>
              <a:pPr algn="ctr"/>
              <a:r>
                <a:rPr lang="en-US" dirty="0">
                  <a:solidFill>
                    <a:schemeClr val="accent5"/>
                  </a:solidFill>
                </a:rPr>
                <a:t>3.3k</a:t>
              </a:r>
            </a:p>
          </p:txBody>
        </p:sp>
      </p:grpSp>
      <p:grpSp>
        <p:nvGrpSpPr>
          <p:cNvPr id="95" name="Group 94">
            <a:extLst>
              <a:ext uri="{FF2B5EF4-FFF2-40B4-BE49-F238E27FC236}">
                <a16:creationId xmlns:a16="http://schemas.microsoft.com/office/drawing/2014/main" id="{9D842B35-2468-47E3-ADD7-9EC9712C7015}"/>
              </a:ext>
            </a:extLst>
          </p:cNvPr>
          <p:cNvGrpSpPr/>
          <p:nvPr/>
        </p:nvGrpSpPr>
        <p:grpSpPr>
          <a:xfrm>
            <a:off x="8070553" y="1841751"/>
            <a:ext cx="1544012" cy="1216487"/>
            <a:chOff x="1740614" y="1841751"/>
            <a:chExt cx="1544012" cy="1216487"/>
          </a:xfrm>
        </p:grpSpPr>
        <p:graphicFrame>
          <p:nvGraphicFramePr>
            <p:cNvPr id="96" name="Chart 95">
              <a:extLst>
                <a:ext uri="{FF2B5EF4-FFF2-40B4-BE49-F238E27FC236}">
                  <a16:creationId xmlns:a16="http://schemas.microsoft.com/office/drawing/2014/main" id="{15C4738F-01A3-4A4E-A329-9FD5DE865AEB}"/>
                </a:ext>
              </a:extLst>
            </p:cNvPr>
            <p:cNvGraphicFramePr/>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14"/>
            </a:graphicData>
          </a:graphic>
        </p:graphicFrame>
        <p:sp>
          <p:nvSpPr>
            <p:cNvPr id="97" name="TextBox 96">
              <a:extLst>
                <a:ext uri="{FF2B5EF4-FFF2-40B4-BE49-F238E27FC236}">
                  <a16:creationId xmlns:a16="http://schemas.microsoft.com/office/drawing/2014/main" id="{08269D80-5C72-458D-BD82-39E64D42104E}"/>
                </a:ext>
              </a:extLst>
            </p:cNvPr>
            <p:cNvSpPr txBox="1"/>
            <p:nvPr/>
          </p:nvSpPr>
          <p:spPr>
            <a:xfrm>
              <a:off x="2127960" y="2265328"/>
              <a:ext cx="765359" cy="369332"/>
            </a:xfrm>
            <a:prstGeom prst="rect">
              <a:avLst/>
            </a:prstGeom>
            <a:noFill/>
          </p:spPr>
          <p:txBody>
            <a:bodyPr wrap="square" rtlCol="0">
              <a:spAutoFit/>
            </a:bodyPr>
            <a:lstStyle/>
            <a:p>
              <a:pPr algn="ctr"/>
              <a:r>
                <a:rPr lang="en-US" dirty="0">
                  <a:solidFill>
                    <a:schemeClr val="accent4"/>
                  </a:solidFill>
                </a:rPr>
                <a:t>5.3M</a:t>
              </a:r>
            </a:p>
          </p:txBody>
        </p:sp>
      </p:grpSp>
      <p:grpSp>
        <p:nvGrpSpPr>
          <p:cNvPr id="98" name="Group 97">
            <a:extLst>
              <a:ext uri="{FF2B5EF4-FFF2-40B4-BE49-F238E27FC236}">
                <a16:creationId xmlns:a16="http://schemas.microsoft.com/office/drawing/2014/main" id="{EDEEF12E-76D7-4023-A13D-FAF307B7ACE7}"/>
              </a:ext>
            </a:extLst>
          </p:cNvPr>
          <p:cNvGrpSpPr/>
          <p:nvPr/>
        </p:nvGrpSpPr>
        <p:grpSpPr>
          <a:xfrm>
            <a:off x="8051643" y="3029237"/>
            <a:ext cx="1544012" cy="1216487"/>
            <a:chOff x="1740614" y="1841751"/>
            <a:chExt cx="1544012" cy="1216487"/>
          </a:xfrm>
        </p:grpSpPr>
        <p:graphicFrame>
          <p:nvGraphicFramePr>
            <p:cNvPr id="99" name="Chart 98">
              <a:extLst>
                <a:ext uri="{FF2B5EF4-FFF2-40B4-BE49-F238E27FC236}">
                  <a16:creationId xmlns:a16="http://schemas.microsoft.com/office/drawing/2014/main" id="{896D2E69-A9BC-4F26-B55D-EBBC13508F2A}"/>
                </a:ext>
              </a:extLst>
            </p:cNvPr>
            <p:cNvGraphicFramePr/>
            <p:nvPr>
              <p:extLst>
                <p:ext uri="{D42A27DB-BD31-4B8C-83A1-F6EECF244321}">
                  <p14:modId xmlns:p14="http://schemas.microsoft.com/office/powerpoint/2010/main" val="331802334"/>
                </p:ext>
              </p:extLst>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15"/>
            </a:graphicData>
          </a:graphic>
        </p:graphicFrame>
        <p:sp>
          <p:nvSpPr>
            <p:cNvPr id="100" name="TextBox 99">
              <a:extLst>
                <a:ext uri="{FF2B5EF4-FFF2-40B4-BE49-F238E27FC236}">
                  <a16:creationId xmlns:a16="http://schemas.microsoft.com/office/drawing/2014/main" id="{382227C7-43D8-4D09-A718-7A650079FE27}"/>
                </a:ext>
              </a:extLst>
            </p:cNvPr>
            <p:cNvSpPr txBox="1"/>
            <p:nvPr/>
          </p:nvSpPr>
          <p:spPr>
            <a:xfrm>
              <a:off x="2182420" y="2265328"/>
              <a:ext cx="660400" cy="369332"/>
            </a:xfrm>
            <a:prstGeom prst="rect">
              <a:avLst/>
            </a:prstGeom>
            <a:noFill/>
          </p:spPr>
          <p:txBody>
            <a:bodyPr wrap="square" rtlCol="0">
              <a:spAutoFit/>
            </a:bodyPr>
            <a:lstStyle/>
            <a:p>
              <a:pPr algn="ctr"/>
              <a:r>
                <a:rPr lang="en-US" dirty="0">
                  <a:solidFill>
                    <a:schemeClr val="accent4"/>
                  </a:solidFill>
                </a:rPr>
                <a:t>1.7k</a:t>
              </a:r>
            </a:p>
          </p:txBody>
        </p:sp>
      </p:grpSp>
      <p:grpSp>
        <p:nvGrpSpPr>
          <p:cNvPr id="101" name="Group 100">
            <a:extLst>
              <a:ext uri="{FF2B5EF4-FFF2-40B4-BE49-F238E27FC236}">
                <a16:creationId xmlns:a16="http://schemas.microsoft.com/office/drawing/2014/main" id="{365C1E39-33EE-4742-BF95-024212088F65}"/>
              </a:ext>
            </a:extLst>
          </p:cNvPr>
          <p:cNvGrpSpPr/>
          <p:nvPr/>
        </p:nvGrpSpPr>
        <p:grpSpPr>
          <a:xfrm>
            <a:off x="8068573" y="5433208"/>
            <a:ext cx="1544012" cy="1216487"/>
            <a:chOff x="1740614" y="1841751"/>
            <a:chExt cx="1544012" cy="1216487"/>
          </a:xfrm>
        </p:grpSpPr>
        <p:graphicFrame>
          <p:nvGraphicFramePr>
            <p:cNvPr id="102" name="Chart 101">
              <a:extLst>
                <a:ext uri="{FF2B5EF4-FFF2-40B4-BE49-F238E27FC236}">
                  <a16:creationId xmlns:a16="http://schemas.microsoft.com/office/drawing/2014/main" id="{6266D8BD-0A2B-46ED-8411-F013C24CD8EC}"/>
                </a:ext>
              </a:extLst>
            </p:cNvPr>
            <p:cNvGraphicFramePr/>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16"/>
            </a:graphicData>
          </a:graphic>
        </p:graphicFrame>
        <p:sp>
          <p:nvSpPr>
            <p:cNvPr id="103" name="TextBox 102">
              <a:extLst>
                <a:ext uri="{FF2B5EF4-FFF2-40B4-BE49-F238E27FC236}">
                  <a16:creationId xmlns:a16="http://schemas.microsoft.com/office/drawing/2014/main" id="{C33F098A-07D6-4ED7-895F-050C40B205CA}"/>
                </a:ext>
              </a:extLst>
            </p:cNvPr>
            <p:cNvSpPr txBox="1"/>
            <p:nvPr/>
          </p:nvSpPr>
          <p:spPr>
            <a:xfrm>
              <a:off x="2182420" y="2265328"/>
              <a:ext cx="660400" cy="369332"/>
            </a:xfrm>
            <a:prstGeom prst="rect">
              <a:avLst/>
            </a:prstGeom>
            <a:noFill/>
          </p:spPr>
          <p:txBody>
            <a:bodyPr wrap="square" rtlCol="0">
              <a:spAutoFit/>
            </a:bodyPr>
            <a:lstStyle/>
            <a:p>
              <a:pPr algn="ctr"/>
              <a:r>
                <a:rPr lang="en-US" dirty="0">
                  <a:solidFill>
                    <a:schemeClr val="accent4"/>
                  </a:solidFill>
                </a:rPr>
                <a:t>156</a:t>
              </a:r>
            </a:p>
          </p:txBody>
        </p:sp>
      </p:grpSp>
      <p:grpSp>
        <p:nvGrpSpPr>
          <p:cNvPr id="104" name="Group 103">
            <a:extLst>
              <a:ext uri="{FF2B5EF4-FFF2-40B4-BE49-F238E27FC236}">
                <a16:creationId xmlns:a16="http://schemas.microsoft.com/office/drawing/2014/main" id="{A70869CB-A933-443F-98E5-E68665C3CA72}"/>
              </a:ext>
            </a:extLst>
          </p:cNvPr>
          <p:cNvGrpSpPr/>
          <p:nvPr/>
        </p:nvGrpSpPr>
        <p:grpSpPr>
          <a:xfrm>
            <a:off x="8068573" y="4245723"/>
            <a:ext cx="1544012" cy="1216487"/>
            <a:chOff x="1740614" y="1956985"/>
            <a:chExt cx="1544012" cy="1216487"/>
          </a:xfrm>
        </p:grpSpPr>
        <p:graphicFrame>
          <p:nvGraphicFramePr>
            <p:cNvPr id="105" name="Chart 104">
              <a:extLst>
                <a:ext uri="{FF2B5EF4-FFF2-40B4-BE49-F238E27FC236}">
                  <a16:creationId xmlns:a16="http://schemas.microsoft.com/office/drawing/2014/main" id="{F78B768F-8E09-412D-BE88-8E2E0061C07C}"/>
                </a:ext>
              </a:extLst>
            </p:cNvPr>
            <p:cNvGraphicFramePr/>
            <p:nvPr>
              <p:extLst>
                <p:ext uri="{D42A27DB-BD31-4B8C-83A1-F6EECF244321}">
                  <p14:modId xmlns:p14="http://schemas.microsoft.com/office/powerpoint/2010/main" val="1679213641"/>
                </p:ext>
              </p:extLst>
            </p:nvPr>
          </p:nvGraphicFramePr>
          <p:xfrm>
            <a:off x="1740614" y="1956985"/>
            <a:ext cx="1544012" cy="1216487"/>
          </p:xfrm>
          <a:graphic>
            <a:graphicData uri="http://schemas.openxmlformats.org/drawingml/2006/chart">
              <c:chart xmlns:c="http://schemas.openxmlformats.org/drawingml/2006/chart" xmlns:r="http://schemas.openxmlformats.org/officeDocument/2006/relationships" r:id="rId17"/>
            </a:graphicData>
          </a:graphic>
        </p:graphicFrame>
        <p:sp>
          <p:nvSpPr>
            <p:cNvPr id="106" name="TextBox 105">
              <a:extLst>
                <a:ext uri="{FF2B5EF4-FFF2-40B4-BE49-F238E27FC236}">
                  <a16:creationId xmlns:a16="http://schemas.microsoft.com/office/drawing/2014/main" id="{7A358036-7F52-4617-AE2C-0074B7F895F6}"/>
                </a:ext>
              </a:extLst>
            </p:cNvPr>
            <p:cNvSpPr txBox="1"/>
            <p:nvPr/>
          </p:nvSpPr>
          <p:spPr>
            <a:xfrm>
              <a:off x="2182420" y="2366062"/>
              <a:ext cx="660400" cy="369332"/>
            </a:xfrm>
            <a:prstGeom prst="rect">
              <a:avLst/>
            </a:prstGeom>
            <a:noFill/>
          </p:spPr>
          <p:txBody>
            <a:bodyPr wrap="square" rtlCol="0">
              <a:spAutoFit/>
            </a:bodyPr>
            <a:lstStyle/>
            <a:p>
              <a:pPr algn="ctr"/>
              <a:r>
                <a:rPr lang="en-US" dirty="0">
                  <a:solidFill>
                    <a:schemeClr val="accent4"/>
                  </a:solidFill>
                </a:rPr>
                <a:t>294</a:t>
              </a:r>
            </a:p>
          </p:txBody>
        </p:sp>
      </p:grpSp>
      <p:grpSp>
        <p:nvGrpSpPr>
          <p:cNvPr id="107" name="Group 106">
            <a:extLst>
              <a:ext uri="{FF2B5EF4-FFF2-40B4-BE49-F238E27FC236}">
                <a16:creationId xmlns:a16="http://schemas.microsoft.com/office/drawing/2014/main" id="{D939A8F7-4AFC-4CE6-ADC5-3163B0D690E1}"/>
              </a:ext>
            </a:extLst>
          </p:cNvPr>
          <p:cNvGrpSpPr/>
          <p:nvPr/>
        </p:nvGrpSpPr>
        <p:grpSpPr>
          <a:xfrm>
            <a:off x="10185516" y="1841751"/>
            <a:ext cx="1544012" cy="1216487"/>
            <a:chOff x="1740614" y="1841751"/>
            <a:chExt cx="1544012" cy="1216487"/>
          </a:xfrm>
        </p:grpSpPr>
        <p:graphicFrame>
          <p:nvGraphicFramePr>
            <p:cNvPr id="108" name="Chart 107">
              <a:extLst>
                <a:ext uri="{FF2B5EF4-FFF2-40B4-BE49-F238E27FC236}">
                  <a16:creationId xmlns:a16="http://schemas.microsoft.com/office/drawing/2014/main" id="{12E80B67-9EF2-4DBF-ABB8-BA89E010FC5F}"/>
                </a:ext>
              </a:extLst>
            </p:cNvPr>
            <p:cNvGraphicFramePr/>
            <p:nvPr>
              <p:extLst>
                <p:ext uri="{D42A27DB-BD31-4B8C-83A1-F6EECF244321}">
                  <p14:modId xmlns:p14="http://schemas.microsoft.com/office/powerpoint/2010/main" val="2369248834"/>
                </p:ext>
              </p:extLst>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18"/>
            </a:graphicData>
          </a:graphic>
        </p:graphicFrame>
        <p:sp>
          <p:nvSpPr>
            <p:cNvPr id="109" name="TextBox 108">
              <a:extLst>
                <a:ext uri="{FF2B5EF4-FFF2-40B4-BE49-F238E27FC236}">
                  <a16:creationId xmlns:a16="http://schemas.microsoft.com/office/drawing/2014/main" id="{609848F2-F8CA-4A24-BD1D-5429363AEC3E}"/>
                </a:ext>
              </a:extLst>
            </p:cNvPr>
            <p:cNvSpPr txBox="1"/>
            <p:nvPr/>
          </p:nvSpPr>
          <p:spPr>
            <a:xfrm>
              <a:off x="2091757" y="2265328"/>
              <a:ext cx="837766" cy="369332"/>
            </a:xfrm>
            <a:prstGeom prst="rect">
              <a:avLst/>
            </a:prstGeom>
            <a:noFill/>
          </p:spPr>
          <p:txBody>
            <a:bodyPr wrap="square" rtlCol="0">
              <a:spAutoFit/>
            </a:bodyPr>
            <a:lstStyle/>
            <a:p>
              <a:pPr algn="ctr"/>
              <a:r>
                <a:rPr lang="en-US" dirty="0">
                  <a:solidFill>
                    <a:srgbClr val="7030A0"/>
                  </a:solidFill>
                </a:rPr>
                <a:t>1.9M</a:t>
              </a:r>
            </a:p>
          </p:txBody>
        </p:sp>
      </p:grpSp>
      <p:grpSp>
        <p:nvGrpSpPr>
          <p:cNvPr id="110" name="Group 109">
            <a:extLst>
              <a:ext uri="{FF2B5EF4-FFF2-40B4-BE49-F238E27FC236}">
                <a16:creationId xmlns:a16="http://schemas.microsoft.com/office/drawing/2014/main" id="{B3E92DFF-C793-478A-B499-E41B46FDF9CC}"/>
              </a:ext>
            </a:extLst>
          </p:cNvPr>
          <p:cNvGrpSpPr/>
          <p:nvPr/>
        </p:nvGrpSpPr>
        <p:grpSpPr>
          <a:xfrm>
            <a:off x="10166606" y="3029237"/>
            <a:ext cx="1544012" cy="1216487"/>
            <a:chOff x="1740614" y="1841751"/>
            <a:chExt cx="1544012" cy="1216487"/>
          </a:xfrm>
        </p:grpSpPr>
        <p:graphicFrame>
          <p:nvGraphicFramePr>
            <p:cNvPr id="111" name="Chart 110">
              <a:extLst>
                <a:ext uri="{FF2B5EF4-FFF2-40B4-BE49-F238E27FC236}">
                  <a16:creationId xmlns:a16="http://schemas.microsoft.com/office/drawing/2014/main" id="{6BB67DE5-250F-473F-91D6-ED89CE046443}"/>
                </a:ext>
              </a:extLst>
            </p:cNvPr>
            <p:cNvGraphicFramePr/>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19"/>
            </a:graphicData>
          </a:graphic>
        </p:graphicFrame>
        <p:sp>
          <p:nvSpPr>
            <p:cNvPr id="112" name="TextBox 111">
              <a:extLst>
                <a:ext uri="{FF2B5EF4-FFF2-40B4-BE49-F238E27FC236}">
                  <a16:creationId xmlns:a16="http://schemas.microsoft.com/office/drawing/2014/main" id="{17E9A665-2BAE-4D0A-9164-A458E6C7038C}"/>
                </a:ext>
              </a:extLst>
            </p:cNvPr>
            <p:cNvSpPr txBox="1"/>
            <p:nvPr/>
          </p:nvSpPr>
          <p:spPr>
            <a:xfrm>
              <a:off x="2130292" y="2265328"/>
              <a:ext cx="798516" cy="369332"/>
            </a:xfrm>
            <a:prstGeom prst="rect">
              <a:avLst/>
            </a:prstGeom>
            <a:noFill/>
          </p:spPr>
          <p:txBody>
            <a:bodyPr wrap="square" rtlCol="0">
              <a:spAutoFit/>
            </a:bodyPr>
            <a:lstStyle/>
            <a:p>
              <a:pPr algn="ctr"/>
              <a:r>
                <a:rPr lang="en-US" dirty="0">
                  <a:solidFill>
                    <a:srgbClr val="7030A0"/>
                  </a:solidFill>
                </a:rPr>
                <a:t>18.9k</a:t>
              </a:r>
            </a:p>
          </p:txBody>
        </p:sp>
      </p:grpSp>
      <p:grpSp>
        <p:nvGrpSpPr>
          <p:cNvPr id="113" name="Group 112">
            <a:extLst>
              <a:ext uri="{FF2B5EF4-FFF2-40B4-BE49-F238E27FC236}">
                <a16:creationId xmlns:a16="http://schemas.microsoft.com/office/drawing/2014/main" id="{2EFCC603-AC73-4582-8D0C-D4D01A94E188}"/>
              </a:ext>
            </a:extLst>
          </p:cNvPr>
          <p:cNvGrpSpPr/>
          <p:nvPr/>
        </p:nvGrpSpPr>
        <p:grpSpPr>
          <a:xfrm>
            <a:off x="10183536" y="5433208"/>
            <a:ext cx="1544012" cy="1216487"/>
            <a:chOff x="1740614" y="1841751"/>
            <a:chExt cx="1544012" cy="1216487"/>
          </a:xfrm>
        </p:grpSpPr>
        <p:graphicFrame>
          <p:nvGraphicFramePr>
            <p:cNvPr id="114" name="Chart 113">
              <a:extLst>
                <a:ext uri="{FF2B5EF4-FFF2-40B4-BE49-F238E27FC236}">
                  <a16:creationId xmlns:a16="http://schemas.microsoft.com/office/drawing/2014/main" id="{509750DE-9CC1-4DEC-8E25-043AE91DA31A}"/>
                </a:ext>
              </a:extLst>
            </p:cNvPr>
            <p:cNvGraphicFramePr/>
            <p:nvPr>
              <p:extLst>
                <p:ext uri="{D42A27DB-BD31-4B8C-83A1-F6EECF244321}">
                  <p14:modId xmlns:p14="http://schemas.microsoft.com/office/powerpoint/2010/main" val="3837834515"/>
                </p:ext>
              </p:extLst>
            </p:nvPr>
          </p:nvGraphicFramePr>
          <p:xfrm>
            <a:off x="1740614" y="1841751"/>
            <a:ext cx="1544012" cy="1216487"/>
          </p:xfrm>
          <a:graphic>
            <a:graphicData uri="http://schemas.openxmlformats.org/drawingml/2006/chart">
              <c:chart xmlns:c="http://schemas.openxmlformats.org/drawingml/2006/chart" xmlns:r="http://schemas.openxmlformats.org/officeDocument/2006/relationships" r:id="rId20"/>
            </a:graphicData>
          </a:graphic>
        </p:graphicFrame>
        <p:sp>
          <p:nvSpPr>
            <p:cNvPr id="115" name="TextBox 114">
              <a:extLst>
                <a:ext uri="{FF2B5EF4-FFF2-40B4-BE49-F238E27FC236}">
                  <a16:creationId xmlns:a16="http://schemas.microsoft.com/office/drawing/2014/main" id="{4EFD3364-5B4C-4E51-9998-60EF3CC9FB5F}"/>
                </a:ext>
              </a:extLst>
            </p:cNvPr>
            <p:cNvSpPr txBox="1"/>
            <p:nvPr/>
          </p:nvSpPr>
          <p:spPr>
            <a:xfrm>
              <a:off x="2182420" y="2265328"/>
              <a:ext cx="660400" cy="369332"/>
            </a:xfrm>
            <a:prstGeom prst="rect">
              <a:avLst/>
            </a:prstGeom>
            <a:noFill/>
          </p:spPr>
          <p:txBody>
            <a:bodyPr wrap="square" rtlCol="0">
              <a:spAutoFit/>
            </a:bodyPr>
            <a:lstStyle/>
            <a:p>
              <a:pPr algn="ctr"/>
              <a:r>
                <a:rPr lang="en-US" dirty="0">
                  <a:solidFill>
                    <a:srgbClr val="7030A0"/>
                  </a:solidFill>
                </a:rPr>
                <a:t>105</a:t>
              </a:r>
            </a:p>
          </p:txBody>
        </p:sp>
      </p:grpSp>
      <p:grpSp>
        <p:nvGrpSpPr>
          <p:cNvPr id="116" name="Group 115">
            <a:extLst>
              <a:ext uri="{FF2B5EF4-FFF2-40B4-BE49-F238E27FC236}">
                <a16:creationId xmlns:a16="http://schemas.microsoft.com/office/drawing/2014/main" id="{D3FA7138-42D5-4E79-8575-84AD8D207D88}"/>
              </a:ext>
            </a:extLst>
          </p:cNvPr>
          <p:cNvGrpSpPr/>
          <p:nvPr/>
        </p:nvGrpSpPr>
        <p:grpSpPr>
          <a:xfrm>
            <a:off x="10183536" y="4245723"/>
            <a:ext cx="1544012" cy="1216487"/>
            <a:chOff x="1740614" y="1956985"/>
            <a:chExt cx="1544012" cy="1216487"/>
          </a:xfrm>
        </p:grpSpPr>
        <p:graphicFrame>
          <p:nvGraphicFramePr>
            <p:cNvPr id="117" name="Chart 116">
              <a:extLst>
                <a:ext uri="{FF2B5EF4-FFF2-40B4-BE49-F238E27FC236}">
                  <a16:creationId xmlns:a16="http://schemas.microsoft.com/office/drawing/2014/main" id="{913F4B27-DC92-472A-8BB4-6ECE83EBCE28}"/>
                </a:ext>
              </a:extLst>
            </p:cNvPr>
            <p:cNvGraphicFramePr/>
            <p:nvPr/>
          </p:nvGraphicFramePr>
          <p:xfrm>
            <a:off x="1740614" y="1956985"/>
            <a:ext cx="1544012" cy="1216487"/>
          </p:xfrm>
          <a:graphic>
            <a:graphicData uri="http://schemas.openxmlformats.org/drawingml/2006/chart">
              <c:chart xmlns:c="http://schemas.openxmlformats.org/drawingml/2006/chart" xmlns:r="http://schemas.openxmlformats.org/officeDocument/2006/relationships" r:id="rId21"/>
            </a:graphicData>
          </a:graphic>
        </p:graphicFrame>
        <p:sp>
          <p:nvSpPr>
            <p:cNvPr id="118" name="TextBox 117">
              <a:extLst>
                <a:ext uri="{FF2B5EF4-FFF2-40B4-BE49-F238E27FC236}">
                  <a16:creationId xmlns:a16="http://schemas.microsoft.com/office/drawing/2014/main" id="{2A792993-E3A9-4954-84A6-BB0C6381F4DE}"/>
                </a:ext>
              </a:extLst>
            </p:cNvPr>
            <p:cNvSpPr txBox="1"/>
            <p:nvPr/>
          </p:nvSpPr>
          <p:spPr>
            <a:xfrm>
              <a:off x="2182420" y="2366062"/>
              <a:ext cx="660400" cy="369332"/>
            </a:xfrm>
            <a:prstGeom prst="rect">
              <a:avLst/>
            </a:prstGeom>
            <a:noFill/>
          </p:spPr>
          <p:txBody>
            <a:bodyPr wrap="square" rtlCol="0">
              <a:spAutoFit/>
            </a:bodyPr>
            <a:lstStyle/>
            <a:p>
              <a:pPr algn="ctr"/>
              <a:r>
                <a:rPr lang="en-US" dirty="0">
                  <a:solidFill>
                    <a:srgbClr val="7030A0"/>
                  </a:solidFill>
                </a:rPr>
                <a:t>937</a:t>
              </a:r>
            </a:p>
          </p:txBody>
        </p:sp>
      </p:grpSp>
      <p:sp>
        <p:nvSpPr>
          <p:cNvPr id="119" name="Oval 118">
            <a:extLst>
              <a:ext uri="{FF2B5EF4-FFF2-40B4-BE49-F238E27FC236}">
                <a16:creationId xmlns:a16="http://schemas.microsoft.com/office/drawing/2014/main" id="{E916470F-DC2F-422F-9648-01D3E4E74773}"/>
              </a:ext>
            </a:extLst>
          </p:cNvPr>
          <p:cNvSpPr/>
          <p:nvPr/>
        </p:nvSpPr>
        <p:spPr>
          <a:xfrm>
            <a:off x="5859251" y="640444"/>
            <a:ext cx="254000" cy="233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20" name="Oval 119">
            <a:extLst>
              <a:ext uri="{FF2B5EF4-FFF2-40B4-BE49-F238E27FC236}">
                <a16:creationId xmlns:a16="http://schemas.microsoft.com/office/drawing/2014/main" id="{119D0BF3-2A75-4AB2-A975-913740ED15B8}"/>
              </a:ext>
            </a:extLst>
          </p:cNvPr>
          <p:cNvSpPr/>
          <p:nvPr/>
        </p:nvSpPr>
        <p:spPr>
          <a:xfrm>
            <a:off x="5859251" y="341157"/>
            <a:ext cx="254000" cy="233680"/>
          </a:xfrm>
          <a:prstGeom prst="ellipse">
            <a:avLst/>
          </a:prstGeom>
          <a:solidFill>
            <a:schemeClr val="accent3"/>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21" name="Oval 120">
            <a:extLst>
              <a:ext uri="{FF2B5EF4-FFF2-40B4-BE49-F238E27FC236}">
                <a16:creationId xmlns:a16="http://schemas.microsoft.com/office/drawing/2014/main" id="{94103B26-178E-4919-B316-8EE2CDE1DB4E}"/>
              </a:ext>
            </a:extLst>
          </p:cNvPr>
          <p:cNvSpPr/>
          <p:nvPr/>
        </p:nvSpPr>
        <p:spPr>
          <a:xfrm>
            <a:off x="9663153" y="640444"/>
            <a:ext cx="254000" cy="233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22" name="Oval 121">
            <a:extLst>
              <a:ext uri="{FF2B5EF4-FFF2-40B4-BE49-F238E27FC236}">
                <a16:creationId xmlns:a16="http://schemas.microsoft.com/office/drawing/2014/main" id="{40C90A12-960E-48DD-8F10-561D073B4CFA}"/>
              </a:ext>
            </a:extLst>
          </p:cNvPr>
          <p:cNvSpPr/>
          <p:nvPr/>
        </p:nvSpPr>
        <p:spPr>
          <a:xfrm>
            <a:off x="9663153" y="341157"/>
            <a:ext cx="254000" cy="2336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23" name="TextBox 122">
            <a:extLst>
              <a:ext uri="{FF2B5EF4-FFF2-40B4-BE49-F238E27FC236}">
                <a16:creationId xmlns:a16="http://schemas.microsoft.com/office/drawing/2014/main" id="{35CADD16-6478-453F-8080-9A5ABD3AB25F}"/>
              </a:ext>
            </a:extLst>
          </p:cNvPr>
          <p:cNvSpPr txBox="1"/>
          <p:nvPr/>
        </p:nvSpPr>
        <p:spPr>
          <a:xfrm>
            <a:off x="9901441" y="210199"/>
            <a:ext cx="2436897" cy="698717"/>
          </a:xfrm>
          <a:prstGeom prst="rect">
            <a:avLst/>
          </a:prstGeom>
          <a:noFill/>
        </p:spPr>
        <p:txBody>
          <a:bodyPr wrap="square" rtlCol="0">
            <a:spAutoFit/>
          </a:bodyPr>
          <a:lstStyle/>
          <a:p>
            <a:pPr>
              <a:lnSpc>
                <a:spcPct val="150000"/>
              </a:lnSpc>
            </a:pPr>
            <a:r>
              <a:rPr lang="en-US" sz="1400" dirty="0">
                <a:solidFill>
                  <a:schemeClr val="tx2"/>
                </a:solidFill>
              </a:rPr>
              <a:t>Needs work</a:t>
            </a:r>
          </a:p>
          <a:p>
            <a:pPr>
              <a:lnSpc>
                <a:spcPct val="150000"/>
              </a:lnSpc>
            </a:pPr>
            <a:r>
              <a:rPr lang="en-US" sz="1400" dirty="0">
                <a:solidFill>
                  <a:schemeClr val="tx2"/>
                </a:solidFill>
              </a:rPr>
              <a:t>Below expectations</a:t>
            </a:r>
          </a:p>
        </p:txBody>
      </p:sp>
      <p:sp>
        <p:nvSpPr>
          <p:cNvPr id="124" name="TextBox 123">
            <a:extLst>
              <a:ext uri="{FF2B5EF4-FFF2-40B4-BE49-F238E27FC236}">
                <a16:creationId xmlns:a16="http://schemas.microsoft.com/office/drawing/2014/main" id="{4B28368F-443D-4A89-8287-47328DB2B5C9}"/>
              </a:ext>
            </a:extLst>
          </p:cNvPr>
          <p:cNvSpPr txBox="1"/>
          <p:nvPr/>
        </p:nvSpPr>
        <p:spPr>
          <a:xfrm>
            <a:off x="6113251" y="211275"/>
            <a:ext cx="3814062" cy="698717"/>
          </a:xfrm>
          <a:prstGeom prst="rect">
            <a:avLst/>
          </a:prstGeom>
          <a:noFill/>
        </p:spPr>
        <p:txBody>
          <a:bodyPr wrap="square" rtlCol="0">
            <a:spAutoFit/>
          </a:bodyPr>
          <a:lstStyle/>
          <a:p>
            <a:pPr>
              <a:lnSpc>
                <a:spcPct val="150000"/>
              </a:lnSpc>
            </a:pPr>
            <a:r>
              <a:rPr lang="en-US" sz="1400" dirty="0">
                <a:solidFill>
                  <a:schemeClr val="tx2"/>
                </a:solidFill>
              </a:rPr>
              <a:t>Above expectations (needs </a:t>
            </a:r>
            <a:r>
              <a:rPr lang="en-US" sz="1400" dirty="0" err="1">
                <a:solidFill>
                  <a:schemeClr val="tx2"/>
                </a:solidFill>
              </a:rPr>
              <a:t>reeval</a:t>
            </a:r>
            <a:r>
              <a:rPr lang="en-US" sz="1400" dirty="0">
                <a:solidFill>
                  <a:schemeClr val="tx2"/>
                </a:solidFill>
              </a:rPr>
              <a:t>.)</a:t>
            </a:r>
          </a:p>
          <a:p>
            <a:pPr>
              <a:lnSpc>
                <a:spcPct val="150000"/>
              </a:lnSpc>
            </a:pPr>
            <a:r>
              <a:rPr lang="en-US" sz="1400" dirty="0">
                <a:solidFill>
                  <a:schemeClr val="tx2"/>
                </a:solidFill>
              </a:rPr>
              <a:t>On track</a:t>
            </a:r>
          </a:p>
        </p:txBody>
      </p:sp>
    </p:spTree>
    <p:extLst>
      <p:ext uri="{BB962C8B-B14F-4D97-AF65-F5344CB8AC3E}">
        <p14:creationId xmlns:p14="http://schemas.microsoft.com/office/powerpoint/2010/main" val="315313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D9D735-CFCE-485B-B7E3-5D287917A980}"/>
              </a:ext>
            </a:extLst>
          </p:cNvPr>
          <p:cNvSpPr>
            <a:spLocks noGrp="1"/>
          </p:cNvSpPr>
          <p:nvPr>
            <p:ph type="body" sz="quarter" idx="10"/>
          </p:nvPr>
        </p:nvSpPr>
        <p:spPr/>
        <p:txBody>
          <a:bodyPr/>
          <a:lstStyle/>
          <a:p>
            <a:r>
              <a:rPr lang="en-US" dirty="0"/>
              <a:t>Commercial, CSMS, Information </a:t>
            </a:r>
          </a:p>
        </p:txBody>
      </p:sp>
      <p:sp>
        <p:nvSpPr>
          <p:cNvPr id="5" name="Title 4">
            <a:extLst>
              <a:ext uri="{FF2B5EF4-FFF2-40B4-BE49-F238E27FC236}">
                <a16:creationId xmlns:a16="http://schemas.microsoft.com/office/drawing/2014/main" id="{E9B1B469-2F0E-46FA-818B-CB394CAB8DDE}"/>
              </a:ext>
            </a:extLst>
          </p:cNvPr>
          <p:cNvSpPr>
            <a:spLocks noGrp="1"/>
          </p:cNvSpPr>
          <p:nvPr>
            <p:ph type="ctrTitle"/>
          </p:nvPr>
        </p:nvSpPr>
        <p:spPr/>
        <p:txBody>
          <a:bodyPr/>
          <a:lstStyle/>
          <a:p>
            <a:r>
              <a:rPr lang="en-US" dirty="0"/>
              <a:t>Workstream Breakdowns</a:t>
            </a:r>
            <a:br>
              <a:rPr lang="en-US" dirty="0"/>
            </a:br>
            <a:endParaRPr lang="en-US" dirty="0"/>
          </a:p>
        </p:txBody>
      </p:sp>
    </p:spTree>
    <p:extLst>
      <p:ext uri="{BB962C8B-B14F-4D97-AF65-F5344CB8AC3E}">
        <p14:creationId xmlns:p14="http://schemas.microsoft.com/office/powerpoint/2010/main" val="20447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0e2b0c-1325-4bd2-8079-8cee97ec8a2e">
      <UserInfo>
        <DisplayName>Hollis, Jim</DisplayName>
        <AccountId>11</AccountId>
        <AccountType/>
      </UserInfo>
      <UserInfo>
        <DisplayName>Musolino, Amy</DisplayName>
        <AccountId>834</AccountId>
        <AccountType/>
      </UserInfo>
      <UserInfo>
        <DisplayName>Mccausey, Katey</DisplayName>
        <AccountId>18</AccountId>
        <AccountType/>
      </UserInfo>
      <UserInfo>
        <DisplayName>Stonaker, Allison</DisplayName>
        <AccountId>873</AccountId>
        <AccountType/>
      </UserInfo>
      <UserInfo>
        <DisplayName>Tantum, Stephanie</DisplayName>
        <AccountId>990</AccountId>
        <AccountType/>
      </UserInfo>
      <UserInfo>
        <DisplayName>Lomibao, Lynn</DisplayName>
        <AccountId>21</AccountId>
        <AccountType/>
      </UserInfo>
      <UserInfo>
        <DisplayName>Scibetta-Bruce, Lisa</DisplayName>
        <AccountId>807</AccountId>
        <AccountType/>
      </UserInfo>
      <UserInfo>
        <DisplayName>Napoli, Roxane</DisplayName>
        <AccountId>967</AccountId>
        <AccountType/>
      </UserInfo>
      <UserInfo>
        <DisplayName>Samaniego, Ryan</DisplayName>
        <AccountId>1064</AccountId>
        <AccountType/>
      </UserInfo>
      <UserInfo>
        <DisplayName>Spinosa, Samantha</DisplayName>
        <AccountId>1182</AccountId>
        <AccountType/>
      </UserInfo>
      <UserInfo>
        <DisplayName>Legath, Kathryn</DisplayName>
        <AccountId>1289</AccountId>
        <AccountType/>
      </UserInfo>
      <UserInfo>
        <DisplayName>Weikert, Katherine</DisplayName>
        <AccountId>1344</AccountId>
        <AccountType/>
      </UserInfo>
      <UserInfo>
        <DisplayName>Bimonte, Alexandra</DisplayName>
        <AccountId>1395</AccountId>
        <AccountType/>
      </UserInfo>
      <UserInfo>
        <DisplayName>Maxson, Linda</DisplayName>
        <AccountId>19</AccountId>
        <AccountType/>
      </UserInfo>
      <UserInfo>
        <DisplayName>Laws, Lorraine</DisplayName>
        <AccountId>20</AccountId>
        <AccountType/>
      </UserInfo>
      <UserInfo>
        <DisplayName>Bonner, Christi</DisplayName>
        <AccountId>15</AccountId>
        <AccountType/>
      </UserInfo>
      <UserInfo>
        <DisplayName>Kafieh, Christine</DisplayName>
        <AccountId>29</AccountId>
        <AccountType/>
      </UserInfo>
      <UserInfo>
        <DisplayName>Richards, Anita</DisplayName>
        <AccountId>350</AccountId>
        <AccountType/>
      </UserInfo>
      <UserInfo>
        <DisplayName>Powell, Kristen</DisplayName>
        <AccountId>61</AccountId>
        <AccountType/>
      </UserInfo>
      <UserInfo>
        <DisplayName>LeBouef, David</DisplayName>
        <AccountId>883</AccountId>
        <AccountType/>
      </UserInfo>
      <UserInfo>
        <DisplayName>Pavuluri, Srujana</DisplayName>
        <AccountId>1359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C9B3397FAEF34F98F87436EC60BB4B" ma:contentTypeVersion="13" ma:contentTypeDescription="Create a new document." ma:contentTypeScope="" ma:versionID="42607a2259c8a7c451c992fb7b008bb5">
  <xsd:schema xmlns:xsd="http://www.w3.org/2001/XMLSchema" xmlns:xs="http://www.w3.org/2001/XMLSchema" xmlns:p="http://schemas.microsoft.com/office/2006/metadata/properties" xmlns:ns2="aefc365e-545b-4a0a-8dd4-0572282eefb7" xmlns:ns3="630e2b0c-1325-4bd2-8079-8cee97ec8a2e" targetNamespace="http://schemas.microsoft.com/office/2006/metadata/properties" ma:root="true" ma:fieldsID="628c457e7ed0ef264fa36cff5c3e2f14" ns2:_="" ns3:_="">
    <xsd:import namespace="aefc365e-545b-4a0a-8dd4-0572282eefb7"/>
    <xsd:import namespace="630e2b0c-1325-4bd2-8079-8cee97ec8a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c365e-545b-4a0a-8dd4-0572282ee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0e2b0c-1325-4bd2-8079-8cee97ec8a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17DB66-EE9A-4766-933B-3CAD645F7F84}">
  <ds:schemaRefs>
    <ds:schemaRef ds:uri="630e2b0c-1325-4bd2-8079-8cee97ec8a2e"/>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aefc365e-545b-4a0a-8dd4-0572282eefb7"/>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9780B38-000A-474D-B1F0-921C5620E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c365e-545b-4a0a-8dd4-0572282eefb7"/>
    <ds:schemaRef ds:uri="630e2b0c-1325-4bd2-8079-8cee97ec8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7F9DA6-56CF-4E21-AFE5-80CF4169A8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26964</TotalTime>
  <Words>3562</Words>
  <Application>Microsoft Office PowerPoint</Application>
  <PresentationFormat>Widescreen</PresentationFormat>
  <Paragraphs>1611</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Calibri</vt:lpstr>
      <vt:lpstr>Georgia</vt:lpstr>
      <vt:lpstr>Segoe UI</vt:lpstr>
      <vt:lpstr>System Font Regular</vt:lpstr>
      <vt:lpstr>Wingdings</vt:lpstr>
      <vt:lpstr>IQVIA_V2.0.0</vt:lpstr>
      <vt:lpstr>XXXX Marketing Metrics</vt:lpstr>
      <vt:lpstr>YoY Net New Leads/Contacts</vt:lpstr>
      <vt:lpstr>YTD MQL Tasks</vt:lpstr>
      <vt:lpstr>MQL Tasks YoY</vt:lpstr>
      <vt:lpstr>YTD Marketing Campaign Influence</vt:lpstr>
      <vt:lpstr>Website Performance</vt:lpstr>
      <vt:lpstr>Primary Campaign Metrics </vt:lpstr>
      <vt:lpstr>Campaign Health (YTD)</vt:lpstr>
      <vt:lpstr>Workstream Breakdowns </vt:lpstr>
      <vt:lpstr>Workstream Goal &amp;KPI Breakdowns</vt:lpstr>
      <vt:lpstr>Workstream Goal &amp;KPI Breakdowns</vt:lpstr>
      <vt:lpstr>Workstream Goal &amp;KPI Breakdowns</vt:lpstr>
      <vt:lpstr>USBU Marketing PPC</vt:lpstr>
      <vt:lpstr>USBU PPC</vt:lpstr>
      <vt:lpstr>OneKey PPC</vt:lpstr>
      <vt:lpstr>Pilgrim PPC</vt:lpstr>
      <vt:lpstr>USBU PPC 2021</vt:lpstr>
      <vt:lpstr>USBU PPC 2021</vt:lpstr>
      <vt:lpstr>USBU PPC 2020</vt:lpstr>
      <vt:lpstr>Marketing Definitions</vt:lpstr>
      <vt:lpstr>Term Definitions</vt:lpstr>
      <vt:lpstr>Term Definitions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Marketing Metrics</dc:title>
  <dc:creator>Fackler, Kristin</dc:creator>
  <cp:lastModifiedBy>Powell, Kristen</cp:lastModifiedBy>
  <cp:revision>7</cp:revision>
  <cp:lastPrinted>2019-08-20T20:33:24Z</cp:lastPrinted>
  <dcterms:created xsi:type="dcterms:W3CDTF">2020-01-31T17:26:22Z</dcterms:created>
  <dcterms:modified xsi:type="dcterms:W3CDTF">2021-10-18T17:11:51Z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0x010100E5C9B3397FAEF34F98F87436EC60BB4B</vt:lpwstr>
  </property>
</Properties>
</file>