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0" r:id="rId7"/>
    <p:sldId id="264" r:id="rId8"/>
    <p:sldId id="265" r:id="rId9"/>
    <p:sldId id="266" r:id="rId10"/>
    <p:sldId id="268" r:id="rId11"/>
    <p:sldId id="267" r:id="rId12"/>
    <p:sldId id="270" r:id="rId13"/>
    <p:sldId id="2141411161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DA291C"/>
    <a:srgbClr val="959CA0"/>
    <a:srgbClr val="FE8A12"/>
    <a:srgbClr val="F4C65A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45844-ACC0-40DF-BAA1-14A69EAED0C4}" v="1" dt="2022-06-01T13:41:45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6/1/2022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6/1/2022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2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Thought slides are 36pt </a:t>
            </a:r>
            <a:br>
              <a:rPr lang="en-US"/>
            </a:br>
            <a:r>
              <a:rPr lang="en-US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Arial 24pt bullet level 1</a:t>
            </a:r>
          </a:p>
          <a:p>
            <a:pPr lvl="1"/>
            <a:r>
              <a:rPr lang="en-US"/>
              <a:t>Arial 24pt bullet level 2</a:t>
            </a:r>
          </a:p>
          <a:p>
            <a:pPr lvl="2"/>
            <a:r>
              <a:rPr lang="en-US"/>
              <a:t>Arial 24pt bullet level 3</a:t>
            </a:r>
          </a:p>
          <a:p>
            <a:pPr lvl="3"/>
            <a:r>
              <a:rPr lang="en-US"/>
              <a:t>Arial 24pt bullet level 4</a:t>
            </a:r>
          </a:p>
          <a:p>
            <a:pPr lvl="4"/>
            <a:r>
              <a:rPr lang="en-US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(V2.1.0)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07A176-04FF-4600-9428-258A4B331C28}"/>
              </a:ext>
            </a:extLst>
          </p:cNvPr>
          <p:cNvGrpSpPr/>
          <p:nvPr userDrawn="1"/>
        </p:nvGrpSpPr>
        <p:grpSpPr>
          <a:xfrm>
            <a:off x="12308084" y="0"/>
            <a:ext cx="851744" cy="3047787"/>
            <a:chOff x="12233656" y="25480"/>
            <a:chExt cx="851744" cy="30477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6790172-6CDB-486B-8C9C-5719F944A1E5}"/>
                </a:ext>
              </a:extLst>
            </p:cNvPr>
            <p:cNvSpPr/>
            <p:nvPr/>
          </p:nvSpPr>
          <p:spPr bwMode="gray">
            <a:xfrm>
              <a:off x="12233656" y="2584077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34110EB-1D9F-40AA-85D6-0DCE03E31FF6}"/>
                </a:ext>
              </a:extLst>
            </p:cNvPr>
            <p:cNvSpPr/>
            <p:nvPr/>
          </p:nvSpPr>
          <p:spPr bwMode="gray">
            <a:xfrm>
              <a:off x="12676696" y="2584077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C9A453-AE8F-4383-BD8F-32DA97D7AAF2}"/>
                </a:ext>
              </a:extLst>
            </p:cNvPr>
            <p:cNvSpPr/>
            <p:nvPr/>
          </p:nvSpPr>
          <p:spPr bwMode="gray">
            <a:xfrm>
              <a:off x="12898215" y="2584077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0FF7AE-5FC0-4FE9-B824-B5FD9D591486}"/>
                </a:ext>
              </a:extLst>
            </p:cNvPr>
            <p:cNvSpPr/>
            <p:nvPr/>
          </p:nvSpPr>
          <p:spPr bwMode="gray">
            <a:xfrm>
              <a:off x="12455176" y="2584077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DA3666-914B-4B70-9285-AC745AC36DD8}"/>
                </a:ext>
              </a:extLst>
            </p:cNvPr>
            <p:cNvSpPr/>
            <p:nvPr/>
          </p:nvSpPr>
          <p:spPr bwMode="gray">
            <a:xfrm>
              <a:off x="12233656" y="1976453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BBD6E4-2C3A-4BDE-91DF-83D595CE5D83}"/>
                </a:ext>
              </a:extLst>
            </p:cNvPr>
            <p:cNvSpPr/>
            <p:nvPr/>
          </p:nvSpPr>
          <p:spPr bwMode="gray">
            <a:xfrm>
              <a:off x="12233656" y="2282071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A34AC5-EFC7-4238-82A2-6B301C2DDE12}"/>
                </a:ext>
              </a:extLst>
            </p:cNvPr>
            <p:cNvSpPr/>
            <p:nvPr/>
          </p:nvSpPr>
          <p:spPr bwMode="gray">
            <a:xfrm>
              <a:off x="12455176" y="1976453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C959C79-B003-4C43-BB55-D824D8433590}"/>
                </a:ext>
              </a:extLst>
            </p:cNvPr>
            <p:cNvSpPr/>
            <p:nvPr/>
          </p:nvSpPr>
          <p:spPr bwMode="gray">
            <a:xfrm>
              <a:off x="12676696" y="1976453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2F109A-F3DB-4DF0-AE2F-90C6EA4CAB56}"/>
                </a:ext>
              </a:extLst>
            </p:cNvPr>
            <p:cNvSpPr/>
            <p:nvPr/>
          </p:nvSpPr>
          <p:spPr bwMode="gray">
            <a:xfrm>
              <a:off x="12898216" y="1976453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A61E298-EB0A-4E17-BD09-A9BCC2649A12}"/>
                </a:ext>
              </a:extLst>
            </p:cNvPr>
            <p:cNvSpPr txBox="1"/>
            <p:nvPr/>
          </p:nvSpPr>
          <p:spPr>
            <a:xfrm>
              <a:off x="12233656" y="25480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05AA33-EE2E-4E4E-B109-36E236936840}"/>
                </a:ext>
              </a:extLst>
            </p:cNvPr>
            <p:cNvSpPr/>
            <p:nvPr/>
          </p:nvSpPr>
          <p:spPr bwMode="gray">
            <a:xfrm>
              <a:off x="12233656" y="2886083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EC58DC-2F2B-4BE2-B67F-07B125678C34}"/>
                </a:ext>
              </a:extLst>
            </p:cNvPr>
            <p:cNvSpPr/>
            <p:nvPr userDrawn="1"/>
          </p:nvSpPr>
          <p:spPr bwMode="gray">
            <a:xfrm>
              <a:off x="12233656" y="1765158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549ADF4-EEA9-43D1-8A2A-133C45DB1862}"/>
                </a:ext>
              </a:extLst>
            </p:cNvPr>
            <p:cNvSpPr/>
            <p:nvPr userDrawn="1"/>
          </p:nvSpPr>
          <p:spPr bwMode="gray">
            <a:xfrm>
              <a:off x="12455176" y="1765158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0543385-700D-4FD3-9403-942A7816AFF3}"/>
                </a:ext>
              </a:extLst>
            </p:cNvPr>
            <p:cNvSpPr/>
            <p:nvPr userDrawn="1"/>
          </p:nvSpPr>
          <p:spPr bwMode="gray">
            <a:xfrm>
              <a:off x="12676696" y="1765158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3C64855-B6D7-406E-A904-38AA3CAC33D1}"/>
                </a:ext>
              </a:extLst>
            </p:cNvPr>
            <p:cNvSpPr/>
            <p:nvPr userDrawn="1"/>
          </p:nvSpPr>
          <p:spPr bwMode="gray">
            <a:xfrm>
              <a:off x="12898216" y="1765158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671D4E-C545-4A51-AD54-465B655DA739}"/>
                </a:ext>
              </a:extLst>
            </p:cNvPr>
            <p:cNvSpPr/>
            <p:nvPr/>
          </p:nvSpPr>
          <p:spPr bwMode="gray">
            <a:xfrm>
              <a:off x="12455176" y="222423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B621816-B34D-4C96-B96F-5C715C45829B}"/>
                </a:ext>
              </a:extLst>
            </p:cNvPr>
            <p:cNvSpPr/>
            <p:nvPr/>
          </p:nvSpPr>
          <p:spPr bwMode="gray">
            <a:xfrm>
              <a:off x="12455176" y="443728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57F5CE8-B34F-444C-9F30-C4849266D875}"/>
                </a:ext>
              </a:extLst>
            </p:cNvPr>
            <p:cNvSpPr/>
            <p:nvPr/>
          </p:nvSpPr>
          <p:spPr bwMode="gray">
            <a:xfrm>
              <a:off x="12676695" y="222423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3D284D6-CF6C-4BFC-8BAA-4E3DEFF9F379}"/>
                </a:ext>
              </a:extLst>
            </p:cNvPr>
            <p:cNvSpPr/>
            <p:nvPr/>
          </p:nvSpPr>
          <p:spPr bwMode="gray">
            <a:xfrm>
              <a:off x="12676695" y="443728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2017C50-180E-4CF0-9C26-E8CEE97041A3}"/>
                </a:ext>
              </a:extLst>
            </p:cNvPr>
            <p:cNvSpPr/>
            <p:nvPr/>
          </p:nvSpPr>
          <p:spPr bwMode="gray">
            <a:xfrm>
              <a:off x="12898215" y="222423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85309A6-0A06-430D-BC25-9F084A978BC1}"/>
                </a:ext>
              </a:extLst>
            </p:cNvPr>
            <p:cNvSpPr/>
            <p:nvPr/>
          </p:nvSpPr>
          <p:spPr bwMode="gray">
            <a:xfrm>
              <a:off x="12898215" y="443728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02F1061-646D-4F4A-BF71-63529009C779}"/>
                </a:ext>
              </a:extLst>
            </p:cNvPr>
            <p:cNvSpPr/>
            <p:nvPr/>
          </p:nvSpPr>
          <p:spPr bwMode="gray">
            <a:xfrm>
              <a:off x="12233656" y="666550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0E5BBAC-94C9-4F7F-9287-47DCDACCDED5}"/>
                </a:ext>
              </a:extLst>
            </p:cNvPr>
            <p:cNvSpPr/>
            <p:nvPr/>
          </p:nvSpPr>
          <p:spPr bwMode="gray">
            <a:xfrm>
              <a:off x="12455176" y="1329200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D882D5B-CA7B-4921-A5C7-C2A02ADC6E9E}"/>
                </a:ext>
              </a:extLst>
            </p:cNvPr>
            <p:cNvSpPr/>
            <p:nvPr/>
          </p:nvSpPr>
          <p:spPr bwMode="gray">
            <a:xfrm>
              <a:off x="12676695" y="1329200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9E1E4DF-D2F6-452C-B668-F445C5207AE8}"/>
                </a:ext>
              </a:extLst>
            </p:cNvPr>
            <p:cNvSpPr/>
            <p:nvPr/>
          </p:nvSpPr>
          <p:spPr bwMode="gray">
            <a:xfrm>
              <a:off x="12898215" y="1329200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817B419-0520-447A-99C5-2445CD25CBC7}"/>
                </a:ext>
              </a:extLst>
            </p:cNvPr>
            <p:cNvSpPr/>
            <p:nvPr/>
          </p:nvSpPr>
          <p:spPr bwMode="gray">
            <a:xfrm>
              <a:off x="12233656" y="445182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AAAD1C3-AC65-4E7F-95B0-0904DA748A91}"/>
                </a:ext>
              </a:extLst>
            </p:cNvPr>
            <p:cNvSpPr/>
            <p:nvPr/>
          </p:nvSpPr>
          <p:spPr bwMode="gray">
            <a:xfrm>
              <a:off x="12455176" y="1550568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3E25F0A-706F-4DD8-A3DC-8BA19EF80FF9}"/>
                </a:ext>
              </a:extLst>
            </p:cNvPr>
            <p:cNvSpPr/>
            <p:nvPr/>
          </p:nvSpPr>
          <p:spPr bwMode="gray">
            <a:xfrm>
              <a:off x="12676695" y="1550568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F5CD6E0-1E3E-40C5-A52C-E38D01328967}"/>
                </a:ext>
              </a:extLst>
            </p:cNvPr>
            <p:cNvSpPr/>
            <p:nvPr/>
          </p:nvSpPr>
          <p:spPr bwMode="gray">
            <a:xfrm>
              <a:off x="12898215" y="1550568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F4C58CC-4DF8-4296-B3D0-140D4877D04D}"/>
                </a:ext>
              </a:extLst>
            </p:cNvPr>
            <p:cNvSpPr/>
            <p:nvPr/>
          </p:nvSpPr>
          <p:spPr bwMode="gray">
            <a:xfrm>
              <a:off x="12233656" y="222423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A8BD596-AF6E-430B-BB6B-EABDF5AEDD8E}"/>
                </a:ext>
              </a:extLst>
            </p:cNvPr>
            <p:cNvSpPr/>
            <p:nvPr/>
          </p:nvSpPr>
          <p:spPr bwMode="gray">
            <a:xfrm>
              <a:off x="12455176" y="1106378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31B3C34-B7AB-4090-8ECF-586A4E0A931D}"/>
                </a:ext>
              </a:extLst>
            </p:cNvPr>
            <p:cNvSpPr/>
            <p:nvPr/>
          </p:nvSpPr>
          <p:spPr bwMode="gray">
            <a:xfrm>
              <a:off x="12676695" y="1106378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BC3DFDA-BB56-4A0D-A846-DFCB8EF88D81}"/>
                </a:ext>
              </a:extLst>
            </p:cNvPr>
            <p:cNvSpPr/>
            <p:nvPr/>
          </p:nvSpPr>
          <p:spPr bwMode="gray">
            <a:xfrm>
              <a:off x="12898215" y="1106378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B4C1DB7-696A-41FA-B3FE-4C10635D8931}"/>
                </a:ext>
              </a:extLst>
            </p:cNvPr>
            <p:cNvSpPr/>
            <p:nvPr/>
          </p:nvSpPr>
          <p:spPr bwMode="gray">
            <a:xfrm>
              <a:off x="12233656" y="1330654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2A2C519-863C-4FFE-885E-34C8AB2B023E}"/>
                </a:ext>
              </a:extLst>
            </p:cNvPr>
            <p:cNvSpPr/>
            <p:nvPr/>
          </p:nvSpPr>
          <p:spPr bwMode="gray">
            <a:xfrm>
              <a:off x="12233656" y="1550568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0299C38-075C-4023-BA01-5FBB57E7B93E}"/>
                </a:ext>
              </a:extLst>
            </p:cNvPr>
            <p:cNvSpPr/>
            <p:nvPr/>
          </p:nvSpPr>
          <p:spPr bwMode="gray">
            <a:xfrm>
              <a:off x="12233656" y="1109286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30E707-137B-4479-8F7E-1687687A179F}"/>
                </a:ext>
              </a:extLst>
            </p:cNvPr>
            <p:cNvSpPr/>
            <p:nvPr/>
          </p:nvSpPr>
          <p:spPr bwMode="gray">
            <a:xfrm>
              <a:off x="12233656" y="887918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30CCC58-FAA5-4900-A5F9-0B899F2A0460}"/>
                </a:ext>
              </a:extLst>
            </p:cNvPr>
            <p:cNvSpPr/>
            <p:nvPr/>
          </p:nvSpPr>
          <p:spPr bwMode="gray">
            <a:xfrm>
              <a:off x="12455176" y="887918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728566-B8B7-4E9D-8B72-20AC79577B3C}"/>
                </a:ext>
              </a:extLst>
            </p:cNvPr>
            <p:cNvSpPr/>
            <p:nvPr/>
          </p:nvSpPr>
          <p:spPr bwMode="gray">
            <a:xfrm>
              <a:off x="12455176" y="666550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654B01F-B9ED-460E-8A42-71800A74AFD1}"/>
                </a:ext>
              </a:extLst>
            </p:cNvPr>
            <p:cNvSpPr/>
            <p:nvPr/>
          </p:nvSpPr>
          <p:spPr bwMode="gray">
            <a:xfrm>
              <a:off x="12676695" y="887918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98DE376-4FF4-4A06-A431-8F072BE6F442}"/>
                </a:ext>
              </a:extLst>
            </p:cNvPr>
            <p:cNvSpPr/>
            <p:nvPr/>
          </p:nvSpPr>
          <p:spPr bwMode="gray">
            <a:xfrm>
              <a:off x="12676695" y="666550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3CCD18B-54DC-422F-BC15-C5819DF277AE}"/>
                </a:ext>
              </a:extLst>
            </p:cNvPr>
            <p:cNvSpPr/>
            <p:nvPr/>
          </p:nvSpPr>
          <p:spPr bwMode="gray">
            <a:xfrm>
              <a:off x="12898215" y="887918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9AC4FBA-1217-4369-8CD8-64FAE85D8B82}"/>
                </a:ext>
              </a:extLst>
            </p:cNvPr>
            <p:cNvSpPr/>
            <p:nvPr/>
          </p:nvSpPr>
          <p:spPr bwMode="gray">
            <a:xfrm>
              <a:off x="12898215" y="666550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  <p:sldLayoutId id="2147484252" r:id="rId18"/>
    <p:sldLayoutId id="2147484253" r:id="rId19"/>
    <p:sldLayoutId id="2147484254" r:id="rId20"/>
    <p:sldLayoutId id="2147484255" r:id="rId21"/>
    <p:sldLayoutId id="2147484256" r:id="rId22"/>
    <p:sldLayoutId id="2147484257" r:id="rId23"/>
    <p:sldLayoutId id="2147484261" r:id="rId24"/>
    <p:sldLayoutId id="2147484258" r:id="rId25"/>
    <p:sldLayoutId id="2147484259" r:id="rId26"/>
    <p:sldLayoutId id="214748426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ntiles.service-now.com/via?id=sc_cat_item&amp;sys_id=9618bee8dbe42b40e50254a8dc96192a&amp;sysparm_category=e0aac2f3db206b00fb245aa8dc961996&amp;catalog_id=-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ntiles.service-now.com/via?id=sc_cat_item&amp;sys_id=9618bee8dbe42b40e50254a8dc96192a&amp;sysparm_category=e0aac2f3db206b00fb245aa8dc961996&amp;catalog_id=-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ntiles.service-now.com/via?id=sc_cat_item&amp;sys_id=31b7699bdb1caf00fb245aa8dc9619c9&amp;sysparm_category=e0aac2f3db206b00fb245aa8dc961996&amp;catalog_id=-1" TargetMode="External"/><Relationship Id="rId2" Type="http://schemas.openxmlformats.org/officeDocument/2006/relationships/hyperlink" Target="https://quintiles.sharepoint.com/:x:/s/WebsiteOperations/EY7Ij1RjisFNuhqYDEr5V9kBix57IgnGNB8ZB9s2HRQbcA?e=52XYp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8D506-B3D3-49B3-85B0-129BCC513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Improved Tagging for Thought Leadership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AFAF-2B5B-4A50-9008-998B2C9A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Marketing Automation &amp;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DBC8B-FF70-423E-AE3E-988A9928E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 Sieve, Web Strategy Manager	</a:t>
            </a:r>
          </a:p>
          <a:p>
            <a:r>
              <a:rPr lang="en-US"/>
              <a:t>June 1, </a:t>
            </a:r>
            <a:r>
              <a:rPr lang="en-US" dirty="0"/>
              <a:t>2022 </a:t>
            </a:r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5921F-E2CE-4D1D-B2C9-53542872E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22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Best Practice: Improved Tagging for Thought Leadership</a:t>
            </a:r>
            <a:endParaRPr lang="en-US" i="1" dirty="0"/>
          </a:p>
          <a:p>
            <a:r>
              <a:rPr lang="en-US" dirty="0"/>
              <a:t>Open Q&amp;A/Discussion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733834"/>
            <a:ext cx="5004052" cy="4276349"/>
          </a:xfrm>
        </p:spPr>
        <p:txBody>
          <a:bodyPr/>
          <a:lstStyle/>
          <a:p>
            <a:r>
              <a:rPr lang="en-US" dirty="0"/>
              <a:t>Get your questions answered by the marketing automation team.  MA Open Office Hours are held monthly with the following agenda:</a:t>
            </a:r>
          </a:p>
          <a:p>
            <a:pPr lvl="1"/>
            <a:r>
              <a:rPr lang="en-US" dirty="0"/>
              <a:t>Learn about a tip or best practice  </a:t>
            </a:r>
          </a:p>
          <a:p>
            <a:pPr lvl="1"/>
            <a:r>
              <a:rPr lang="en-US" dirty="0"/>
              <a:t>Ask a question – Pre-submit your questions </a:t>
            </a:r>
            <a:r>
              <a:rPr lang="en-US" u="sng" dirty="0">
                <a:hlinkClick r:id="rId2"/>
              </a:rPr>
              <a:t>here</a:t>
            </a:r>
            <a:r>
              <a:rPr lang="en-US" u="sng" dirty="0"/>
              <a:t> </a:t>
            </a:r>
            <a:r>
              <a:rPr lang="en-US" dirty="0"/>
              <a:t>or ask during the office hours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Learn how to leverage IQVIA’s marketing systems and processes most effectively</a:t>
            </a:r>
            <a:endParaRPr lang="en-US" dirty="0">
              <a:cs typeface="Arial"/>
            </a:endParaRPr>
          </a:p>
          <a:p>
            <a:pPr lvl="1"/>
            <a:endParaRPr lang="en-US" dirty="0"/>
          </a:p>
          <a:p>
            <a:r>
              <a:rPr lang="en-US" b="1" u="sng" dirty="0"/>
              <a:t>Action:</a:t>
            </a:r>
            <a:r>
              <a:rPr lang="en-US" b="1" dirty="0"/>
              <a:t> </a:t>
            </a:r>
            <a:r>
              <a:rPr lang="en-US" dirty="0"/>
              <a:t>Sign up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, if you need to be added to the outlook invite</a:t>
            </a:r>
            <a:endParaRPr lang="en-US" dirty="0">
              <a:cs typeface="Arial"/>
            </a:endParaRPr>
          </a:p>
          <a:p>
            <a:endParaRPr lang="en-GB" dirty="0"/>
          </a:p>
          <a:p>
            <a:r>
              <a:rPr lang="en-US" b="1" u="sng" dirty="0">
                <a:cs typeface="Arial"/>
              </a:rPr>
              <a:t>Reminder: </a:t>
            </a:r>
            <a:r>
              <a:rPr lang="en-US" dirty="0">
                <a:cs typeface="Arial"/>
              </a:rPr>
              <a:t>Save your questions for the end or enter in the chat. We will address as many as we can!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Automation Open Office Hours 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1DC2E-BABE-4487-B9E1-D802B0DB3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9C13-4EDA-4951-A577-21321144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 new and improved </a:t>
            </a:r>
            <a:r>
              <a:rPr lang="en-US" dirty="0"/>
              <a:t>way to tag content, based on Solutions.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E2B4C-C951-499B-BB61-F7CD2A010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070006-2277-4143-9D86-9077E338BA99}"/>
              </a:ext>
            </a:extLst>
          </p:cNvPr>
          <p:cNvGrpSpPr/>
          <p:nvPr/>
        </p:nvGrpSpPr>
        <p:grpSpPr>
          <a:xfrm>
            <a:off x="2598821" y="4193640"/>
            <a:ext cx="6931861" cy="664889"/>
            <a:chOff x="0" y="2080670"/>
            <a:chExt cx="10589461" cy="66488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8B04A8-D723-4AB7-A769-02F633441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080670"/>
              <a:ext cx="9923443" cy="0"/>
            </a:xfrm>
            <a:prstGeom prst="line">
              <a:avLst/>
            </a:prstGeom>
            <a:ln w="38100">
              <a:solidFill>
                <a:srgbClr val="959C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: Rounded Corners 119">
              <a:extLst>
                <a:ext uri="{FF2B5EF4-FFF2-40B4-BE49-F238E27FC236}">
                  <a16:creationId xmlns:a16="http://schemas.microsoft.com/office/drawing/2014/main" id="{D0796229-0447-4308-92E1-BB724CEEB6D9}"/>
                </a:ext>
              </a:extLst>
            </p:cNvPr>
            <p:cNvSpPr/>
            <p:nvPr/>
          </p:nvSpPr>
          <p:spPr>
            <a:xfrm>
              <a:off x="9924369" y="2080670"/>
              <a:ext cx="665092" cy="664889"/>
            </a:xfrm>
            <a:custGeom>
              <a:avLst/>
              <a:gdLst>
                <a:gd name="connsiteX0" fmla="*/ 0 w 9751542"/>
                <a:gd name="connsiteY0" fmla="*/ 664889 h 1329778"/>
                <a:gd name="connsiteX1" fmla="*/ 664889 w 9751542"/>
                <a:gd name="connsiteY1" fmla="*/ 0 h 1329778"/>
                <a:gd name="connsiteX2" fmla="*/ 9086653 w 9751542"/>
                <a:gd name="connsiteY2" fmla="*/ 0 h 1329778"/>
                <a:gd name="connsiteX3" fmla="*/ 9751542 w 9751542"/>
                <a:gd name="connsiteY3" fmla="*/ 664889 h 1329778"/>
                <a:gd name="connsiteX4" fmla="*/ 9751542 w 9751542"/>
                <a:gd name="connsiteY4" fmla="*/ 664889 h 1329778"/>
                <a:gd name="connsiteX5" fmla="*/ 9086653 w 9751542"/>
                <a:gd name="connsiteY5" fmla="*/ 1329778 h 1329778"/>
                <a:gd name="connsiteX6" fmla="*/ 664889 w 9751542"/>
                <a:gd name="connsiteY6" fmla="*/ 1329778 h 1329778"/>
                <a:gd name="connsiteX7" fmla="*/ 0 w 9751542"/>
                <a:gd name="connsiteY7" fmla="*/ 664889 h 1329778"/>
                <a:gd name="connsiteX0" fmla="*/ 0 w 9751542"/>
                <a:gd name="connsiteY0" fmla="*/ 664889 h 1329778"/>
                <a:gd name="connsiteX1" fmla="*/ 664889 w 9751542"/>
                <a:gd name="connsiteY1" fmla="*/ 0 h 1329778"/>
                <a:gd name="connsiteX2" fmla="*/ 9086653 w 9751542"/>
                <a:gd name="connsiteY2" fmla="*/ 0 h 1329778"/>
                <a:gd name="connsiteX3" fmla="*/ 9751542 w 9751542"/>
                <a:gd name="connsiteY3" fmla="*/ 664889 h 1329778"/>
                <a:gd name="connsiteX4" fmla="*/ 9751542 w 9751542"/>
                <a:gd name="connsiteY4" fmla="*/ 664889 h 1329778"/>
                <a:gd name="connsiteX5" fmla="*/ 9086653 w 9751542"/>
                <a:gd name="connsiteY5" fmla="*/ 1329778 h 1329778"/>
                <a:gd name="connsiteX6" fmla="*/ 664889 w 9751542"/>
                <a:gd name="connsiteY6" fmla="*/ 1329778 h 1329778"/>
                <a:gd name="connsiteX7" fmla="*/ 91440 w 9751542"/>
                <a:gd name="connsiteY7" fmla="*/ 756329 h 1329778"/>
                <a:gd name="connsiteX0" fmla="*/ 590125 w 9676778"/>
                <a:gd name="connsiteY0" fmla="*/ 0 h 1329778"/>
                <a:gd name="connsiteX1" fmla="*/ 9011889 w 9676778"/>
                <a:gd name="connsiteY1" fmla="*/ 0 h 1329778"/>
                <a:gd name="connsiteX2" fmla="*/ 9676778 w 9676778"/>
                <a:gd name="connsiteY2" fmla="*/ 664889 h 1329778"/>
                <a:gd name="connsiteX3" fmla="*/ 9676778 w 9676778"/>
                <a:gd name="connsiteY3" fmla="*/ 664889 h 1329778"/>
                <a:gd name="connsiteX4" fmla="*/ 9011889 w 9676778"/>
                <a:gd name="connsiteY4" fmla="*/ 1329778 h 1329778"/>
                <a:gd name="connsiteX5" fmla="*/ 590125 w 9676778"/>
                <a:gd name="connsiteY5" fmla="*/ 1329778 h 1329778"/>
                <a:gd name="connsiteX6" fmla="*/ 16676 w 9676778"/>
                <a:gd name="connsiteY6" fmla="*/ 756329 h 1329778"/>
                <a:gd name="connsiteX0" fmla="*/ 9011889 w 9676778"/>
                <a:gd name="connsiteY0" fmla="*/ 0 h 1329778"/>
                <a:gd name="connsiteX1" fmla="*/ 9676778 w 9676778"/>
                <a:gd name="connsiteY1" fmla="*/ 664889 h 1329778"/>
                <a:gd name="connsiteX2" fmla="*/ 9676778 w 9676778"/>
                <a:gd name="connsiteY2" fmla="*/ 664889 h 1329778"/>
                <a:gd name="connsiteX3" fmla="*/ 9011889 w 9676778"/>
                <a:gd name="connsiteY3" fmla="*/ 1329778 h 1329778"/>
                <a:gd name="connsiteX4" fmla="*/ 590125 w 9676778"/>
                <a:gd name="connsiteY4" fmla="*/ 1329778 h 1329778"/>
                <a:gd name="connsiteX5" fmla="*/ 16676 w 9676778"/>
                <a:gd name="connsiteY5" fmla="*/ 756329 h 1329778"/>
                <a:gd name="connsiteX0" fmla="*/ 8421764 w 9086653"/>
                <a:gd name="connsiteY0" fmla="*/ 0 h 1329778"/>
                <a:gd name="connsiteX1" fmla="*/ 9086653 w 9086653"/>
                <a:gd name="connsiteY1" fmla="*/ 664889 h 1329778"/>
                <a:gd name="connsiteX2" fmla="*/ 9086653 w 9086653"/>
                <a:gd name="connsiteY2" fmla="*/ 664889 h 1329778"/>
                <a:gd name="connsiteX3" fmla="*/ 8421764 w 9086653"/>
                <a:gd name="connsiteY3" fmla="*/ 1329778 h 1329778"/>
                <a:gd name="connsiteX4" fmla="*/ 0 w 9086653"/>
                <a:gd name="connsiteY4" fmla="*/ 1329778 h 1329778"/>
                <a:gd name="connsiteX0" fmla="*/ 0 w 664889"/>
                <a:gd name="connsiteY0" fmla="*/ 0 h 1329778"/>
                <a:gd name="connsiteX1" fmla="*/ 664889 w 664889"/>
                <a:gd name="connsiteY1" fmla="*/ 664889 h 1329778"/>
                <a:gd name="connsiteX2" fmla="*/ 664889 w 664889"/>
                <a:gd name="connsiteY2" fmla="*/ 664889 h 1329778"/>
                <a:gd name="connsiteX3" fmla="*/ 0 w 664889"/>
                <a:gd name="connsiteY3" fmla="*/ 1329778 h 1329778"/>
                <a:gd name="connsiteX0" fmla="*/ 0 w 664889"/>
                <a:gd name="connsiteY0" fmla="*/ 0 h 664889"/>
                <a:gd name="connsiteX1" fmla="*/ 664889 w 664889"/>
                <a:gd name="connsiteY1" fmla="*/ 664889 h 664889"/>
                <a:gd name="connsiteX2" fmla="*/ 664889 w 664889"/>
                <a:gd name="connsiteY2" fmla="*/ 664889 h 664889"/>
                <a:gd name="connsiteX0" fmla="*/ 0 w 665092"/>
                <a:gd name="connsiteY0" fmla="*/ 0 h 664889"/>
                <a:gd name="connsiteX1" fmla="*/ 664889 w 665092"/>
                <a:gd name="connsiteY1" fmla="*/ 664889 h 664889"/>
                <a:gd name="connsiteX2" fmla="*/ 664889 w 665092"/>
                <a:gd name="connsiteY2" fmla="*/ 664889 h 66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92" h="664889">
                  <a:moveTo>
                    <a:pt x="0" y="0"/>
                  </a:moveTo>
                  <a:cubicBezTo>
                    <a:pt x="367208" y="0"/>
                    <a:pt x="674125" y="260736"/>
                    <a:pt x="664889" y="664889"/>
                  </a:cubicBezTo>
                  <a:lnTo>
                    <a:pt x="664889" y="664889"/>
                  </a:lnTo>
                </a:path>
              </a:pathLst>
            </a:custGeom>
            <a:noFill/>
            <a:ln w="38100" cap="rnd">
              <a:solidFill>
                <a:srgbClr val="959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600" dirty="0" err="1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1DF726-9128-49EE-8A69-CDB1BFF98B66}"/>
              </a:ext>
            </a:extLst>
          </p:cNvPr>
          <p:cNvGrpSpPr/>
          <p:nvPr/>
        </p:nvGrpSpPr>
        <p:grpSpPr>
          <a:xfrm>
            <a:off x="1519365" y="1472193"/>
            <a:ext cx="8540719" cy="222409"/>
            <a:chOff x="586334" y="2778873"/>
            <a:chExt cx="11029786" cy="255536"/>
          </a:xfrm>
        </p:grpSpPr>
        <p:sp>
          <p:nvSpPr>
            <p:cNvPr id="53" name="Isosceles Triangle 7">
              <a:extLst>
                <a:ext uri="{FF2B5EF4-FFF2-40B4-BE49-F238E27FC236}">
                  <a16:creationId xmlns:a16="http://schemas.microsoft.com/office/drawing/2014/main" id="{DAA3ADFD-BDEA-4445-881A-EFD036E1271B}"/>
                </a:ext>
              </a:extLst>
            </p:cNvPr>
            <p:cNvSpPr/>
            <p:nvPr/>
          </p:nvSpPr>
          <p:spPr>
            <a:xfrm rot="10800000">
              <a:off x="5729406" y="2778873"/>
              <a:ext cx="792142" cy="255536"/>
            </a:xfrm>
            <a:custGeom>
              <a:avLst/>
              <a:gdLst>
                <a:gd name="connsiteX0" fmla="*/ 0 w 1079064"/>
                <a:gd name="connsiteY0" fmla="*/ 581889 h 581889"/>
                <a:gd name="connsiteX1" fmla="*/ 539532 w 1079064"/>
                <a:gd name="connsiteY1" fmla="*/ 0 h 581889"/>
                <a:gd name="connsiteX2" fmla="*/ 1079064 w 1079064"/>
                <a:gd name="connsiteY2" fmla="*/ 581889 h 581889"/>
                <a:gd name="connsiteX3" fmla="*/ 0 w 1079064"/>
                <a:gd name="connsiteY3" fmla="*/ 581889 h 581889"/>
                <a:gd name="connsiteX0" fmla="*/ 0 w 1079064"/>
                <a:gd name="connsiteY0" fmla="*/ 581889 h 591462"/>
                <a:gd name="connsiteX1" fmla="*/ 539532 w 1079064"/>
                <a:gd name="connsiteY1" fmla="*/ 0 h 591462"/>
                <a:gd name="connsiteX2" fmla="*/ 1079064 w 1079064"/>
                <a:gd name="connsiteY2" fmla="*/ 581889 h 591462"/>
                <a:gd name="connsiteX3" fmla="*/ 547347 w 1079064"/>
                <a:gd name="connsiteY3" fmla="*/ 591462 h 591462"/>
                <a:gd name="connsiteX4" fmla="*/ 0 w 1079064"/>
                <a:gd name="connsiteY4" fmla="*/ 581889 h 591462"/>
                <a:gd name="connsiteX0" fmla="*/ 547347 w 1079064"/>
                <a:gd name="connsiteY0" fmla="*/ 591462 h 682902"/>
                <a:gd name="connsiteX1" fmla="*/ 0 w 1079064"/>
                <a:gd name="connsiteY1" fmla="*/ 581889 h 682902"/>
                <a:gd name="connsiteX2" fmla="*/ 539532 w 1079064"/>
                <a:gd name="connsiteY2" fmla="*/ 0 h 682902"/>
                <a:gd name="connsiteX3" fmla="*/ 1079064 w 1079064"/>
                <a:gd name="connsiteY3" fmla="*/ 581889 h 682902"/>
                <a:gd name="connsiteX4" fmla="*/ 638787 w 1079064"/>
                <a:gd name="connsiteY4" fmla="*/ 682902 h 682902"/>
                <a:gd name="connsiteX0" fmla="*/ 547347 w 1079064"/>
                <a:gd name="connsiteY0" fmla="*/ 591462 h 591462"/>
                <a:gd name="connsiteX1" fmla="*/ 0 w 1079064"/>
                <a:gd name="connsiteY1" fmla="*/ 581889 h 591462"/>
                <a:gd name="connsiteX2" fmla="*/ 539532 w 1079064"/>
                <a:gd name="connsiteY2" fmla="*/ 0 h 591462"/>
                <a:gd name="connsiteX3" fmla="*/ 1079064 w 1079064"/>
                <a:gd name="connsiteY3" fmla="*/ 581889 h 591462"/>
                <a:gd name="connsiteX0" fmla="*/ 0 w 1079064"/>
                <a:gd name="connsiteY0" fmla="*/ 581889 h 581889"/>
                <a:gd name="connsiteX1" fmla="*/ 539532 w 1079064"/>
                <a:gd name="connsiteY1" fmla="*/ 0 h 581889"/>
                <a:gd name="connsiteX2" fmla="*/ 1079064 w 1079064"/>
                <a:gd name="connsiteY2" fmla="*/ 581889 h 58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064" h="581889">
                  <a:moveTo>
                    <a:pt x="0" y="581889"/>
                  </a:moveTo>
                  <a:lnTo>
                    <a:pt x="539532" y="0"/>
                  </a:lnTo>
                  <a:lnTo>
                    <a:pt x="1079064" y="581889"/>
                  </a:lnTo>
                </a:path>
              </a:pathLst>
            </a:custGeom>
            <a:noFill/>
            <a:ln w="38100" cap="rnd">
              <a:solidFill>
                <a:srgbClr val="959C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B793179-51AF-4E04-B9D3-061ECA46DB09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 flipV="1">
              <a:off x="586334" y="2778873"/>
              <a:ext cx="5143071" cy="23"/>
            </a:xfrm>
            <a:prstGeom prst="line">
              <a:avLst/>
            </a:prstGeom>
            <a:ln w="38100" cap="rnd">
              <a:solidFill>
                <a:srgbClr val="959C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B743B03-6335-4870-82CA-B58F201DBC96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>
              <a:off x="6521547" y="2778873"/>
              <a:ext cx="5094573" cy="11034"/>
            </a:xfrm>
            <a:prstGeom prst="line">
              <a:avLst/>
            </a:prstGeom>
            <a:ln w="38100" cap="rnd">
              <a:solidFill>
                <a:srgbClr val="959C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6B9C0401-7FA1-4E4E-9F6D-411DBD5A91CD}"/>
              </a:ext>
            </a:extLst>
          </p:cNvPr>
          <p:cNvSpPr/>
          <p:nvPr/>
        </p:nvSpPr>
        <p:spPr>
          <a:xfrm>
            <a:off x="2179493" y="3774844"/>
            <a:ext cx="852257" cy="85225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294056-8475-4924-A141-046BC4596BFE}"/>
              </a:ext>
            </a:extLst>
          </p:cNvPr>
          <p:cNvSpPr txBox="1"/>
          <p:nvPr/>
        </p:nvSpPr>
        <p:spPr>
          <a:xfrm>
            <a:off x="1628150" y="4441837"/>
            <a:ext cx="2069032" cy="943970"/>
          </a:xfrm>
          <a:prstGeom prst="roundRect">
            <a:avLst>
              <a:gd name="adj" fmla="val 6898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9144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ＭＳ Ｐゴシック" charset="-128"/>
              </a:rPr>
              <a:t>Links back to Solutions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061E32C-61F9-4162-9D51-507DC82F5890}"/>
              </a:ext>
            </a:extLst>
          </p:cNvPr>
          <p:cNvSpPr/>
          <p:nvPr/>
        </p:nvSpPr>
        <p:spPr>
          <a:xfrm>
            <a:off x="4356089" y="3774844"/>
            <a:ext cx="852257" cy="85225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2451189-8F2E-4D41-AC60-7C77C62CD6F4}"/>
              </a:ext>
            </a:extLst>
          </p:cNvPr>
          <p:cNvSpPr txBox="1"/>
          <p:nvPr/>
        </p:nvSpPr>
        <p:spPr>
          <a:xfrm>
            <a:off x="3804746" y="4441837"/>
            <a:ext cx="2069032" cy="943970"/>
          </a:xfrm>
          <a:prstGeom prst="roundRect">
            <a:avLst>
              <a:gd name="adj" fmla="val 6898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9144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ＭＳ Ｐゴシック" charset="-128"/>
              </a:rPr>
              <a:t>Improved Reporting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73421BB-C5CF-4F88-89B1-3B35DD3B2BDF}"/>
              </a:ext>
            </a:extLst>
          </p:cNvPr>
          <p:cNvSpPr/>
          <p:nvPr/>
        </p:nvSpPr>
        <p:spPr>
          <a:xfrm>
            <a:off x="8776142" y="3786768"/>
            <a:ext cx="852257" cy="85225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600E4A3-2ECF-4E80-9B44-6CF7D8661DE1}"/>
              </a:ext>
            </a:extLst>
          </p:cNvPr>
          <p:cNvSpPr txBox="1"/>
          <p:nvPr/>
        </p:nvSpPr>
        <p:spPr>
          <a:xfrm>
            <a:off x="8224799" y="4453761"/>
            <a:ext cx="2069032" cy="943968"/>
          </a:xfrm>
          <a:prstGeom prst="roundRect">
            <a:avLst>
              <a:gd name="adj" fmla="val 6898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9144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ＭＳ Ｐゴシック" charset="-128"/>
              </a:rPr>
              <a:t>Dynamic Modules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7607521-AC98-4F45-B5AD-915E5BD22F77}"/>
              </a:ext>
            </a:extLst>
          </p:cNvPr>
          <p:cNvSpPr txBox="1"/>
          <p:nvPr/>
        </p:nvSpPr>
        <p:spPr>
          <a:xfrm>
            <a:off x="1519365" y="1824047"/>
            <a:ext cx="8590157" cy="78577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Establish Relationship between Solutions and Thought Leadership Content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sz="1400" dirty="0">
                <a:ea typeface="ＭＳ Ｐゴシック" charset="-128"/>
              </a:rPr>
              <a:t>Allow content authors to select “related solution(s)” for blog, asset landing pages, and event/webinar pages.</a:t>
            </a:r>
            <a:endParaRPr lang="en-US" sz="1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B3ECE36-D54C-40F7-9653-7AA8830798A7}"/>
              </a:ext>
            </a:extLst>
          </p:cNvPr>
          <p:cNvSpPr/>
          <p:nvPr/>
        </p:nvSpPr>
        <p:spPr>
          <a:xfrm>
            <a:off x="6572319" y="3786768"/>
            <a:ext cx="852257" cy="85225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8DD172-2756-449F-8826-78C0776EE1D9}"/>
              </a:ext>
            </a:extLst>
          </p:cNvPr>
          <p:cNvSpPr txBox="1"/>
          <p:nvPr/>
        </p:nvSpPr>
        <p:spPr>
          <a:xfrm>
            <a:off x="6020976" y="4453761"/>
            <a:ext cx="2069032" cy="943969"/>
          </a:xfrm>
          <a:prstGeom prst="roundRect">
            <a:avLst>
              <a:gd name="adj" fmla="val 6898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9144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ＭＳ Ｐゴシック" charset="-128"/>
              </a:rPr>
              <a:t>Solutions Filters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B6F2BB79-4EEE-4B84-A373-D09162994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7294" y="3894646"/>
            <a:ext cx="566150" cy="56615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7507B6CD-182E-48EC-AD48-95E02142C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0659" y="3856159"/>
            <a:ext cx="603115" cy="60311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6AC963C-C66E-4510-8683-77404D7B65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3449" y="3879933"/>
            <a:ext cx="597641" cy="597641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2585F047-5D0A-4B39-B6D3-D1461168A0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5833" y="3883662"/>
            <a:ext cx="513265" cy="513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72157-4F25-47DD-AC1F-5CF823145A86}"/>
              </a:ext>
            </a:extLst>
          </p:cNvPr>
          <p:cNvSpPr txBox="1"/>
          <p:nvPr/>
        </p:nvSpPr>
        <p:spPr>
          <a:xfrm>
            <a:off x="1628150" y="2951841"/>
            <a:ext cx="866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Unlocks these features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5C2E-1897-463A-B7E1-78070849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ea typeface="ＭＳ Ｐゴシック" charset="-128"/>
              </a:rPr>
              <a:t>Links back to Solutions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ADEC6-ED8B-4D84-A0D8-820679DE1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C7C8-AC5F-411A-B878-CEB3A2DE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845" y="898358"/>
            <a:ext cx="4277082" cy="5027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422ABD-BFA9-4CBA-8F28-46443E1FC078}"/>
              </a:ext>
            </a:extLst>
          </p:cNvPr>
          <p:cNvSpPr txBox="1"/>
          <p:nvPr/>
        </p:nvSpPr>
        <p:spPr>
          <a:xfrm>
            <a:off x="384694" y="1662664"/>
            <a:ext cx="5719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/>
              <a:t>Once tag is added to page, the Related Solutions module automatically appears on the page.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08C97F8-9F7E-49F0-AFA8-5FB0E6C3C57E}"/>
              </a:ext>
            </a:extLst>
          </p:cNvPr>
          <p:cNvSpPr txBox="1">
            <a:spLocks/>
          </p:cNvSpPr>
          <p:nvPr/>
        </p:nvSpPr>
        <p:spPr>
          <a:xfrm>
            <a:off x="384695" y="2713819"/>
            <a:ext cx="3117454" cy="2622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ea typeface="ＭＳ Ｐゴシック" charset="-128"/>
              </a:rPr>
              <a:t>Improved User Experience</a:t>
            </a:r>
            <a:br>
              <a:rPr lang="en-US" sz="2000" b="1" dirty="0">
                <a:ea typeface="ＭＳ Ｐゴシック" charset="-128"/>
              </a:rPr>
            </a:br>
            <a:endParaRPr lang="en-US" sz="2000" b="1" dirty="0">
              <a:ea typeface="ＭＳ Ｐゴシック" charset="-128"/>
            </a:endParaRPr>
          </a:p>
          <a:p>
            <a:pPr marL="182880" indent="-182880">
              <a:spcAft>
                <a:spcPts val="300"/>
              </a:spcAft>
            </a:pPr>
            <a:r>
              <a:rPr lang="en-US" sz="1600" dirty="0"/>
              <a:t>Allows users to quickly find related solutions</a:t>
            </a:r>
          </a:p>
          <a:p>
            <a:pPr marL="182880" indent="-182880">
              <a:spcAft>
                <a:spcPts val="300"/>
              </a:spcAft>
            </a:pPr>
            <a:r>
              <a:rPr lang="en-US" sz="1600" dirty="0"/>
              <a:t>Reduces dead-ends</a:t>
            </a:r>
          </a:p>
          <a:p>
            <a:pPr marL="182880" indent="-182880">
              <a:spcAft>
                <a:spcPts val="300"/>
              </a:spcAft>
            </a:pPr>
            <a:r>
              <a:rPr lang="en-US" sz="1600" dirty="0"/>
              <a:t>Increases page depth and avg. time on site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3CD7F73-52EA-473D-A43E-9197AA70302E}"/>
              </a:ext>
            </a:extLst>
          </p:cNvPr>
          <p:cNvSpPr txBox="1">
            <a:spLocks/>
          </p:cNvSpPr>
          <p:nvPr/>
        </p:nvSpPr>
        <p:spPr>
          <a:xfrm>
            <a:off x="3613485" y="2713820"/>
            <a:ext cx="3056338" cy="29731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ea typeface="ＭＳ Ｐゴシック" charset="-128"/>
              </a:rPr>
              <a:t>Search Engine Optimization</a:t>
            </a:r>
            <a:br>
              <a:rPr lang="en-US" sz="2000" b="1" dirty="0">
                <a:ea typeface="ＭＳ Ｐゴシック" charset="-128"/>
              </a:rPr>
            </a:br>
            <a:endParaRPr lang="en-US" sz="2000" b="1" dirty="0">
              <a:ea typeface="ＭＳ Ｐゴシック" charset="-128"/>
            </a:endParaRPr>
          </a:p>
          <a:p>
            <a:pPr marL="182880" indent="-182880">
              <a:spcAft>
                <a:spcPts val="300"/>
              </a:spcAft>
            </a:pPr>
            <a:r>
              <a:rPr lang="en-US" sz="1600" dirty="0"/>
              <a:t>Increases internal links to Solution pages</a:t>
            </a:r>
          </a:p>
          <a:p>
            <a:pPr marL="182880" indent="-182880">
              <a:spcAft>
                <a:spcPts val="300"/>
              </a:spcAft>
            </a:pPr>
            <a:r>
              <a:rPr lang="en-US" sz="1600" dirty="0"/>
              <a:t>Allows Google bots to crawl the site easier</a:t>
            </a:r>
          </a:p>
          <a:p>
            <a:pPr marL="182880" indent="-182880">
              <a:spcAft>
                <a:spcPts val="300"/>
              </a:spcAft>
            </a:pPr>
            <a:r>
              <a:rPr lang="en-US" sz="1600" dirty="0"/>
              <a:t>Increases page authority to solution pages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7A2D8-F61D-4188-B1E4-33FFD881EBA0}"/>
              </a:ext>
            </a:extLst>
          </p:cNvPr>
          <p:cNvSpPr/>
          <p:nvPr/>
        </p:nvSpPr>
        <p:spPr>
          <a:xfrm>
            <a:off x="465221" y="3406140"/>
            <a:ext cx="297581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1105E1-93D2-4B35-B443-5F1BDDCFB7BE}"/>
              </a:ext>
            </a:extLst>
          </p:cNvPr>
          <p:cNvSpPr/>
          <p:nvPr/>
        </p:nvSpPr>
        <p:spPr>
          <a:xfrm>
            <a:off x="3694011" y="3407445"/>
            <a:ext cx="297581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5098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E62C-0840-4851-935E-6C015235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Reporting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A7D0A-3500-4197-9979-5D1B91228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4CFDD-FB72-4E4F-8CDF-2CCBEC238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844" y="954505"/>
            <a:ext cx="4229317" cy="4971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12AD68-FD9C-4A09-8941-7DDA918FC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60" y="4598638"/>
            <a:ext cx="7258530" cy="867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EB0C67C-BC7B-439E-B087-574FA2735979}"/>
              </a:ext>
            </a:extLst>
          </p:cNvPr>
          <p:cNvSpPr/>
          <p:nvPr/>
        </p:nvSpPr>
        <p:spPr>
          <a:xfrm rot="5400000">
            <a:off x="8146688" y="4657540"/>
            <a:ext cx="871730" cy="753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933B3-8F1F-441E-848F-23A04CE985EF}"/>
              </a:ext>
            </a:extLst>
          </p:cNvPr>
          <p:cNvSpPr txBox="1"/>
          <p:nvPr/>
        </p:nvSpPr>
        <p:spPr>
          <a:xfrm>
            <a:off x="753979" y="1612232"/>
            <a:ext cx="57190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tag passes to Google Analytics through a custom dimension in code.</a:t>
            </a:r>
          </a:p>
          <a:p>
            <a:pPr marL="182880" indent="-18288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82880" indent="-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Allows for reports for thought leadership pages based on solutions.</a:t>
            </a:r>
          </a:p>
          <a:p>
            <a:pPr marL="182880" indent="-18288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82880" indent="-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data only captures once the tag has been set up and does not capture historical data.</a:t>
            </a:r>
          </a:p>
        </p:txBody>
      </p:sp>
    </p:spTree>
    <p:extLst>
      <p:ext uri="{BB962C8B-B14F-4D97-AF65-F5344CB8AC3E}">
        <p14:creationId xmlns:p14="http://schemas.microsoft.com/office/powerpoint/2010/main" val="20732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E62C-0840-4851-935E-6C015235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Filters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A7D0A-3500-4197-9979-5D1B91228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EB0C67C-BC7B-439E-B087-574FA2735979}"/>
              </a:ext>
            </a:extLst>
          </p:cNvPr>
          <p:cNvSpPr/>
          <p:nvPr/>
        </p:nvSpPr>
        <p:spPr>
          <a:xfrm rot="5400000">
            <a:off x="8146688" y="4657540"/>
            <a:ext cx="871730" cy="753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933B3-8F1F-441E-848F-23A04CE985EF}"/>
              </a:ext>
            </a:extLst>
          </p:cNvPr>
          <p:cNvSpPr txBox="1"/>
          <p:nvPr/>
        </p:nvSpPr>
        <p:spPr>
          <a:xfrm>
            <a:off x="753979" y="1612232"/>
            <a:ext cx="57190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Filters based on solutions can now be added to Insight listing pages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Allows users to find all the relevant content based on each solution.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Each listing page can be configured with a different filterable list of solutions.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8BBC9-12A5-4F5F-AD8A-8BEDF239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821" y="553453"/>
            <a:ext cx="5589914" cy="528802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703051-BF28-4C98-9130-64479B0A6763}"/>
              </a:ext>
            </a:extLst>
          </p:cNvPr>
          <p:cNvSpPr/>
          <p:nvPr/>
        </p:nvSpPr>
        <p:spPr>
          <a:xfrm>
            <a:off x="753979" y="3847900"/>
            <a:ext cx="5542547" cy="10908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/>
              <a:t>To use the Solutions Filters for listing pages, please submit an </a:t>
            </a:r>
            <a:r>
              <a:rPr lang="en-US" sz="1600" dirty="0">
                <a:hlinkClick r:id="rId3"/>
              </a:rPr>
              <a:t>“Update an Existing IQVIA.com page”</a:t>
            </a:r>
            <a:r>
              <a:rPr lang="en-US" sz="1600" dirty="0"/>
              <a:t> with your request.</a:t>
            </a:r>
          </a:p>
        </p:txBody>
      </p:sp>
    </p:spTree>
    <p:extLst>
      <p:ext uri="{BB962C8B-B14F-4D97-AF65-F5344CB8AC3E}">
        <p14:creationId xmlns:p14="http://schemas.microsoft.com/office/powerpoint/2010/main" val="21653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E62C-0840-4851-935E-6C015235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Multi Card Modules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A7D0A-3500-4197-9979-5D1B91228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933B3-8F1F-441E-848F-23A04CE985EF}"/>
              </a:ext>
            </a:extLst>
          </p:cNvPr>
          <p:cNvSpPr txBox="1"/>
          <p:nvPr/>
        </p:nvSpPr>
        <p:spPr>
          <a:xfrm>
            <a:off x="753979" y="1612232"/>
            <a:ext cx="571901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Multi cards that automatically update with the newest content based on Solution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Up to 9 of the latest thought leadership items can display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Once an asset is uploaded with the proper tagging, the module updates automatically.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Less requests to update the page. </a:t>
            </a:r>
          </a:p>
          <a:p>
            <a:pPr marL="182880" indent="-18288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D6B5C-42D0-4B51-AFDD-6A1C94265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"/>
          <a:stretch/>
        </p:blipFill>
        <p:spPr>
          <a:xfrm>
            <a:off x="6773809" y="342900"/>
            <a:ext cx="4823921" cy="5695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ACEAC5-3C07-4D6C-B1E2-178D11A216E1}"/>
              </a:ext>
            </a:extLst>
          </p:cNvPr>
          <p:cNvSpPr txBox="1"/>
          <p:nvPr/>
        </p:nvSpPr>
        <p:spPr>
          <a:xfrm>
            <a:off x="448863" y="1062731"/>
            <a:ext cx="4654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Coming soon! Estimated week of 6/6.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F21D8F-52A9-432E-811F-7C9FAF9BF851}"/>
              </a:ext>
            </a:extLst>
          </p:cNvPr>
          <p:cNvSpPr/>
          <p:nvPr/>
        </p:nvSpPr>
        <p:spPr>
          <a:xfrm>
            <a:off x="753979" y="4043667"/>
            <a:ext cx="5542547" cy="10908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/>
              <a:t>To use the Dynamic Multi Cards, please submit an </a:t>
            </a:r>
            <a:r>
              <a:rPr lang="en-US" sz="1600" dirty="0">
                <a:hlinkClick r:id="rId3"/>
              </a:rPr>
              <a:t>“Update an Existing IQVIA.com </a:t>
            </a:r>
            <a:r>
              <a:rPr lang="en-US" sz="1600">
                <a:hlinkClick r:id="rId3"/>
              </a:rPr>
              <a:t>page”</a:t>
            </a:r>
            <a:r>
              <a:rPr lang="en-US" sz="1600"/>
              <a:t> with </a:t>
            </a:r>
            <a:r>
              <a:rPr lang="en-US" sz="1600" dirty="0"/>
              <a:t>your request.</a:t>
            </a:r>
          </a:p>
        </p:txBody>
      </p:sp>
    </p:spTree>
    <p:extLst>
      <p:ext uri="{BB962C8B-B14F-4D97-AF65-F5344CB8AC3E}">
        <p14:creationId xmlns:p14="http://schemas.microsoft.com/office/powerpoint/2010/main" val="25349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A4EE-22FD-4F91-8D7A-42728D82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utilize the new features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F851E-0E45-441F-9C86-584726549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AFC4B-61F2-49FC-9A9C-846FE4EBB636}"/>
              </a:ext>
            </a:extLst>
          </p:cNvPr>
          <p:cNvSpPr txBox="1"/>
          <p:nvPr/>
        </p:nvSpPr>
        <p:spPr>
          <a:xfrm>
            <a:off x="545432" y="1443790"/>
            <a:ext cx="476450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Existing Thought Leadership</a:t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Content will need to be properly tagged with its related solution. </a:t>
            </a:r>
          </a:p>
          <a:p>
            <a:pPr>
              <a:spcAft>
                <a:spcPts val="1200"/>
              </a:spcAft>
            </a:pP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Audit your content.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  <a:hlinkClick r:id="rId2"/>
              </a:rPr>
              <a:t>Fill out the spreadsheet template</a:t>
            </a:r>
            <a:r>
              <a:rPr lang="en-US" sz="1600" dirty="0">
                <a:solidFill>
                  <a:schemeClr val="tx2"/>
                </a:solidFill>
              </a:rPr>
              <a:t> specifying what solution each asset/blog post/event is associated to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Upload your spreadsheet to 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VIA ticket “Provide Digital Feedback” 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5F823-65C4-4111-9880-8A4F453CEFAE}"/>
              </a:ext>
            </a:extLst>
          </p:cNvPr>
          <p:cNvSpPr txBox="1"/>
          <p:nvPr/>
        </p:nvSpPr>
        <p:spPr>
          <a:xfrm>
            <a:off x="5767137" y="1467852"/>
            <a:ext cx="476450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New Thought Leadership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Provide your related solution URL(s) when submitting your VIA ticket</a:t>
            </a:r>
          </a:p>
          <a:p>
            <a:pPr>
              <a:spcAft>
                <a:spcPts val="1200"/>
              </a:spcAft>
            </a:pP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A new question for “related solutions” has been added to each VIA request for Web Ops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When submitting your ticket please specify your related solution URL(s)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When Web Ops creates the page, the tags will be applied to your asset/blog post/event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2BF6FA-0938-48E0-A690-CF4F9CEC229D}"/>
              </a:ext>
            </a:extLst>
          </p:cNvPr>
          <p:cNvSpPr/>
          <p:nvPr/>
        </p:nvSpPr>
        <p:spPr>
          <a:xfrm flipV="1">
            <a:off x="609600" y="1872233"/>
            <a:ext cx="4082716" cy="475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C8B89-871A-4D73-B9E3-8887DF66A4D1}"/>
              </a:ext>
            </a:extLst>
          </p:cNvPr>
          <p:cNvSpPr/>
          <p:nvPr/>
        </p:nvSpPr>
        <p:spPr>
          <a:xfrm flipV="1">
            <a:off x="5891779" y="1894626"/>
            <a:ext cx="4082716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6D9BF7-125E-4884-96D1-DDD57E3D638D}"/>
              </a:ext>
            </a:extLst>
          </p:cNvPr>
          <p:cNvGrpSpPr/>
          <p:nvPr/>
        </p:nvGrpSpPr>
        <p:grpSpPr>
          <a:xfrm>
            <a:off x="6280485" y="3502865"/>
            <a:ext cx="4082716" cy="779831"/>
            <a:chOff x="6280485" y="3502865"/>
            <a:chExt cx="4082716" cy="7798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4D445C-F771-4D8F-A14F-9CD94D97F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004"/>
            <a:stretch/>
          </p:blipFill>
          <p:spPr>
            <a:xfrm>
              <a:off x="6280485" y="3502865"/>
              <a:ext cx="4082716" cy="779831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DB3E5A-384A-41FD-A9F6-4C359D7B1E7B}"/>
                </a:ext>
              </a:extLst>
            </p:cNvPr>
            <p:cNvCxnSpPr/>
            <p:nvPr/>
          </p:nvCxnSpPr>
          <p:spPr>
            <a:xfrm>
              <a:off x="10347158" y="3761874"/>
              <a:ext cx="0" cy="40105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19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A6DE1258-39A2-2945-9072-8BE7ECCDA81F}" vid="{B8DDE78A-610C-3E43-B28E-6C810C23E004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31" ma:contentTypeDescription="Create a new document." ma:contentTypeScope="" ma:versionID="6289f77af765a646130179ea2023c1d7">
  <xsd:schema xmlns:xsd="http://www.w3.org/2001/XMLSchema" xmlns:xs="http://www.w3.org/2001/XMLSchema" xmlns:p="http://schemas.microsoft.com/office/2006/metadata/properties" xmlns:ns1="http://schemas.microsoft.com/sharepoint/v3" xmlns:ns2="58efb1c5-837f-45ae-93da-6370a20ee6c7" xmlns:ns3="a60e5538-65d5-40b2-995c-731e9579326c" xmlns:ns4="fbbcf6ee-9fbd-400c-b917-9fe3efcb3dea" targetNamespace="http://schemas.microsoft.com/office/2006/metadata/properties" ma:root="true" ma:fieldsID="8b543bf8c82d76bdfc73f6100ababee5" ns1:_="" ns2:_="" ns3:_="" ns4:_="">
    <xsd:import namespace="http://schemas.microsoft.com/sharepoint/v3"/>
    <xsd:import namespace="58efb1c5-837f-45ae-93da-6370a20ee6c7"/>
    <xsd:import namespace="a60e5538-65d5-40b2-995c-731e9579326c"/>
    <xsd:import namespace="fbbcf6ee-9fbd-400c-b917-9fe3efcb3d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cf6ee-9fbd-400c-b917-9fe3efcb3dea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ee3d0cc3-99b5-478e-8db0-6e2a5d0226ab}" ma:internalName="TaxCatchAll" ma:showField="CatchAllData" ma:web="58efb1c5-837f-45ae-93da-6370a20ee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heckIn_x0020_Workflow xmlns="a60e5538-65d5-40b2-995c-731e9579326c">
      <Url xsi:nil="true"/>
      <Description xsi:nil="true"/>
    </CheckIn_x0020_Workflow>
    <yeak xmlns="a60e5538-65d5-40b2-995c-731e9579326c" xsi:nil="true"/>
    <_ip_UnifiedCompliancePolicyProperties xmlns="http://schemas.microsoft.com/sharepoint/v3" xsi:nil="true"/>
    <lcf76f155ced4ddcb4097134ff3c332f xmlns="a60e5538-65d5-40b2-995c-731e9579326c">
      <Terms xmlns="http://schemas.microsoft.com/office/infopath/2007/PartnerControls"/>
    </lcf76f155ced4ddcb4097134ff3c332f>
    <TaxCatchAll xmlns="fbbcf6ee-9fbd-400c-b917-9fe3efcb3dea" xsi:nil="true"/>
  </documentManagement>
</p:properties>
</file>

<file path=customXml/itemProps1.xml><?xml version="1.0" encoding="utf-8"?>
<ds:datastoreItem xmlns:ds="http://schemas.openxmlformats.org/officeDocument/2006/customXml" ds:itemID="{CE3DDDE9-F411-4B8B-84C3-751698C843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BEF4AF-3CB0-43DF-BBA8-021C71597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fb1c5-837f-45ae-93da-6370a20ee6c7"/>
    <ds:schemaRef ds:uri="a60e5538-65d5-40b2-995c-731e9579326c"/>
    <ds:schemaRef ds:uri="fbbcf6ee-9fbd-400c-b917-9fe3efcb3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7C149D-E823-4D19-880D-317A9C471864}">
  <ds:schemaRefs>
    <ds:schemaRef ds:uri="http://schemas.microsoft.com/office/infopath/2007/PartnerControls"/>
    <ds:schemaRef ds:uri="http://purl.org/dc/elements/1.1/"/>
    <ds:schemaRef ds:uri="http://schemas.microsoft.com/sharepoint/v3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fbbcf6ee-9fbd-400c-b917-9fe3efcb3dea"/>
    <ds:schemaRef ds:uri="58efb1c5-837f-45ae-93da-6370a20ee6c7"/>
    <ds:schemaRef ds:uri="a60e5538-65d5-40b2-995c-731e9579326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1314</TotalTime>
  <Words>576</Words>
  <Application>Microsoft Office PowerPoint</Application>
  <PresentationFormat>Widescreen</PresentationFormat>
  <Paragraphs>73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Georgia</vt:lpstr>
      <vt:lpstr>System Font Regular</vt:lpstr>
      <vt:lpstr>Wingdings</vt:lpstr>
      <vt:lpstr>IQVIA_V2.1.0</vt:lpstr>
      <vt:lpstr>Marketing Automation &amp; Operations</vt:lpstr>
      <vt:lpstr>Agenda</vt:lpstr>
      <vt:lpstr>Marketing Automation Open Office Hours </vt:lpstr>
      <vt:lpstr>A new and improved way to tag content, based on Solutions.</vt:lpstr>
      <vt:lpstr>Links back to Solutions</vt:lpstr>
      <vt:lpstr>Improved Reporting</vt:lpstr>
      <vt:lpstr>Solution Filters </vt:lpstr>
      <vt:lpstr>Dynamic Multi Card Modules</vt:lpstr>
      <vt:lpstr>How to utilize the new features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Automation &amp; Operations</dc:title>
  <dc:creator>Cuff, Phil</dc:creator>
  <cp:lastModifiedBy>Cuff, Phil</cp:lastModifiedBy>
  <cp:revision>12</cp:revision>
  <cp:lastPrinted>2019-08-20T20:33:24Z</cp:lastPrinted>
  <dcterms:created xsi:type="dcterms:W3CDTF">2021-10-01T10:36:34Z</dcterms:created>
  <dcterms:modified xsi:type="dcterms:W3CDTF">2022-06-01T13:41:45Z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  <property fmtid="{D5CDD505-2E9C-101B-9397-08002B2CF9AE}" pid="3" name="MediaServiceImageTags">
    <vt:lpwstr/>
  </property>
</Properties>
</file>